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theme/theme5.xml" ContentType="application/vnd.openxmlformats-officedocument.theme+xml"/>
  <Override PartName="/ppt/slideLayouts/slideLayout39.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theme/theme18.xml" ContentType="application/vnd.openxmlformats-officedocument.theme+xml"/>
  <Override PartName="/ppt/notesSlides/notesSlide16.xml" ContentType="application/vnd.openxmlformats-officedocument.presentationml.notesSlide+xml"/>
  <Override PartName="/ppt/slideMasters/slideMaster15.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theme/theme14.xml" ContentType="application/vnd.openxmlformats-officedocument.them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theme/theme19.xml" ContentType="application/vnd.openxmlformats-officedocument.theme+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Masters/slideMaster14.xml" ContentType="application/vnd.openxmlformats-officedocument.presentationml.slideMaster+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theme/theme17.xml" ContentType="application/vnd.openxmlformats-officedocument.them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10.xml" ContentType="application/vnd.openxmlformats-officedocument.presentationml.slideLayout+xml"/>
  <Override PartName="/ppt/theme/theme15.xml" ContentType="application/vnd.openxmlformats-officedocument.them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theme/theme7.xml" ContentType="application/vnd.openxmlformats-officedocument.theme+xml"/>
  <Override PartName="/ppt/theme/theme11.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Masters/slideMaster17.xml" ContentType="application/vnd.openxmlformats-officedocument.presentationml.slideMaster+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theme/theme16.xml" ContentType="application/vnd.openxmlformats-officedocument.theme+xml"/>
  <Override PartName="/ppt/notesSlides/notesSlide14.xml" ContentType="application/vnd.openxmlformats-officedocument.presentationml.notesSlide+xml"/>
  <Override PartName="/ppt/slideMasters/slideMaster13.xml" ContentType="application/vnd.openxmlformats-officedocument.presentationml.slideMaster+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Masters/slideMaster6.xml" ContentType="application/vnd.openxmlformats-officedocument.presentationml.slideMaster+xml"/>
  <Override PartName="/ppt/theme/theme8.xml" ContentType="application/vnd.openxmlformats-officedocument.theme+xml"/>
  <Override PartName="/ppt/theme/theme12.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theme/theme4.xml" ContentType="application/vnd.openxmlformats-officedocument.theme+xml"/>
  <Override PartName="/ppt/slideLayouts/slideLayout38.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slideMasters/slideMaster18.xml" ContentType="application/vnd.openxmlformats-officedocument.presentationml.slideMaster+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67" r:id="rId3"/>
    <p:sldMasterId id="2147483670" r:id="rId4"/>
    <p:sldMasterId id="2147483673" r:id="rId5"/>
    <p:sldMasterId id="2147483677" r:id="rId6"/>
    <p:sldMasterId id="2147483680" r:id="rId7"/>
    <p:sldMasterId id="2147483683" r:id="rId8"/>
    <p:sldMasterId id="2147483686" r:id="rId9"/>
    <p:sldMasterId id="2147483690" r:id="rId10"/>
    <p:sldMasterId id="2147483697" r:id="rId11"/>
    <p:sldMasterId id="2147483701" r:id="rId12"/>
    <p:sldMasterId id="2147483704" r:id="rId13"/>
    <p:sldMasterId id="2147483707" r:id="rId14"/>
    <p:sldMasterId id="2147483712" r:id="rId15"/>
    <p:sldMasterId id="2147483715" r:id="rId16"/>
    <p:sldMasterId id="2147483718" r:id="rId17"/>
    <p:sldMasterId id="2147483721" r:id="rId18"/>
  </p:sldMasterIdLst>
  <p:notesMasterIdLst>
    <p:notesMasterId r:id="rId55"/>
  </p:notesMasterIdLst>
  <p:sldIdLst>
    <p:sldId id="346" r:id="rId19"/>
    <p:sldId id="260" r:id="rId20"/>
    <p:sldId id="345" r:id="rId21"/>
    <p:sldId id="307" r:id="rId22"/>
    <p:sldId id="306" r:id="rId23"/>
    <p:sldId id="267" r:id="rId24"/>
    <p:sldId id="268" r:id="rId25"/>
    <p:sldId id="328" r:id="rId26"/>
    <p:sldId id="271" r:id="rId27"/>
    <p:sldId id="272" r:id="rId28"/>
    <p:sldId id="274" r:id="rId29"/>
    <p:sldId id="275" r:id="rId30"/>
    <p:sldId id="276" r:id="rId31"/>
    <p:sldId id="277" r:id="rId32"/>
    <p:sldId id="278" r:id="rId33"/>
    <p:sldId id="280" r:id="rId34"/>
    <p:sldId id="282" r:id="rId35"/>
    <p:sldId id="309" r:id="rId36"/>
    <p:sldId id="310" r:id="rId37"/>
    <p:sldId id="311" r:id="rId38"/>
    <p:sldId id="289" r:id="rId39"/>
    <p:sldId id="290" r:id="rId40"/>
    <p:sldId id="291" r:id="rId41"/>
    <p:sldId id="292" r:id="rId42"/>
    <p:sldId id="293" r:id="rId43"/>
    <p:sldId id="295" r:id="rId44"/>
    <p:sldId id="297" r:id="rId45"/>
    <p:sldId id="313" r:id="rId46"/>
    <p:sldId id="314" r:id="rId47"/>
    <p:sldId id="315" r:id="rId48"/>
    <p:sldId id="317" r:id="rId49"/>
    <p:sldId id="318" r:id="rId50"/>
    <p:sldId id="324" r:id="rId51"/>
    <p:sldId id="320" r:id="rId52"/>
    <p:sldId id="321" r:id="rId53"/>
    <p:sldId id="326" r:id="rId54"/>
  </p:sldIdLst>
  <p:sldSz cx="9144000" cy="6858000" type="screen4x3"/>
  <p:notesSz cx="6858000" cy="9144000"/>
  <p:custDataLst>
    <p:tags r:id="rId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e" initials="K" lastIdx="10" clrIdx="0"/>
  <p:cmAuthor id="1" name="Bonilla, Edgar" initials="EB" lastIdx="1" clrIdx="1"/>
  <p:cmAuthor id="2" name="Solina Lindahl" initials="SL" lastIdx="2" clrIdx="2"/>
  <p:cmAuthor id="3" name="hbadmin" initials="h"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990033"/>
    <a:srgbClr val="CC0066"/>
    <a:srgbClr val="660033"/>
  </p:clrMru>
  <p:extLst>
    <p:ext uri="{E76CE94A-603C-4142-B9EB-6D1370010A27}">
      <p14:discardImageEditData xmlns="" xmlns:p14="http://schemas.microsoft.com/office/powerpoint/2010/main" val="1"/>
    </p:ext>
    <p:ext uri="{D31A062A-798A-4329-ABDD-BBA856620510}">
      <p14:defaultImageDpi xmlns="" xmlns:p14="http://schemas.microsoft.com/office/powerpoint/2010/main" val="15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22593" autoAdjust="0"/>
    <p:restoredTop sz="98497" autoAdjust="0"/>
  </p:normalViewPr>
  <p:slideViewPr>
    <p:cSldViewPr>
      <p:cViewPr varScale="1">
        <p:scale>
          <a:sx n="90" d="100"/>
          <a:sy n="90" d="100"/>
        </p:scale>
        <p:origin x="-330" y="-108"/>
      </p:cViewPr>
      <p:guideLst>
        <p:guide orient="horz" pos="2160"/>
        <p:guide pos="2880"/>
      </p:guideLst>
    </p:cSldViewPr>
  </p:slideViewPr>
  <p:notesTextViewPr>
    <p:cViewPr>
      <p:scale>
        <a:sx n="1" d="1"/>
        <a:sy n="1" d="1"/>
      </p:scale>
      <p:origin x="0" y="0"/>
    </p:cViewPr>
  </p:notesTextViewPr>
  <p:sorterViewPr>
    <p:cViewPr>
      <p:scale>
        <a:sx n="73" d="100"/>
        <a:sy n="73"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slide" Target="slides/slide23.xml"/><Relationship Id="rId54"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tags" Target="tags/tag1.xml"/><Relationship Id="rId8" Type="http://schemas.openxmlformats.org/officeDocument/2006/relationships/slideMaster" Target="slideMasters/slideMaster8.xml"/><Relationship Id="rId51" Type="http://schemas.openxmlformats.org/officeDocument/2006/relationships/slide" Target="slides/slide3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68729F-1CB8-4261-9FA1-849F699CA267}" type="datetimeFigureOut">
              <a:rPr lang="en-US" smtClean="0"/>
              <a:pPr/>
              <a:t>1/12/2016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0E759B-1440-4D26-B214-F4A7E038E1AA}" type="slidenum">
              <a:rPr lang="en-US" smtClean="0"/>
              <a:pPr/>
              <a:t>‹#›</a:t>
            </a:fld>
            <a:endParaRPr lang="en-US"/>
          </a:p>
        </p:txBody>
      </p:sp>
    </p:spTree>
    <p:extLst>
      <p:ext uri="{BB962C8B-B14F-4D97-AF65-F5344CB8AC3E}">
        <p14:creationId xmlns="" xmlns:p14="http://schemas.microsoft.com/office/powerpoint/2010/main" val="260406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http://criticalcommons.org/Members/gdmateer/clips/the_office_moroccan_christmas_final2.m4v/view?searchterm=the%20office</a:t>
            </a:r>
            <a:endParaRPr lang="en-US" dirty="0"/>
          </a:p>
        </p:txBody>
      </p:sp>
      <p:sp>
        <p:nvSpPr>
          <p:cNvPr id="4" name="Slide Number Placeholder 3"/>
          <p:cNvSpPr>
            <a:spLocks noGrp="1"/>
          </p:cNvSpPr>
          <p:nvPr>
            <p:ph type="sldNum" sz="quarter" idx="10"/>
          </p:nvPr>
        </p:nvSpPr>
        <p:spPr/>
        <p:txBody>
          <a:bodyPr/>
          <a:lstStyle/>
          <a:p>
            <a:fld id="{6A0E759B-1440-4D26-B214-F4A7E038E1AA}" type="slidenum">
              <a:rPr lang="en-US" smtClean="0"/>
              <a:pPr/>
              <a:t>1</a:t>
            </a:fld>
            <a:endParaRPr lang="en-US"/>
          </a:p>
        </p:txBody>
      </p:sp>
    </p:spTree>
    <p:extLst>
      <p:ext uri="{BB962C8B-B14F-4D97-AF65-F5344CB8AC3E}">
        <p14:creationId xmlns="" xmlns:p14="http://schemas.microsoft.com/office/powerpoint/2010/main" val="2074363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Correct answer is A</a:t>
            </a:r>
            <a:endParaRPr lang="en-US" dirty="0"/>
          </a:p>
        </p:txBody>
      </p:sp>
      <p:sp>
        <p:nvSpPr>
          <p:cNvPr id="4" name="Slide Number Placeholder 3"/>
          <p:cNvSpPr>
            <a:spLocks noGrp="1"/>
          </p:cNvSpPr>
          <p:nvPr>
            <p:ph type="sldNum" sz="quarter" idx="10"/>
          </p:nvPr>
        </p:nvSpPr>
        <p:spPr/>
        <p:txBody>
          <a:bodyPr/>
          <a:lstStyle/>
          <a:p>
            <a:fld id="{6A0E759B-1440-4D26-B214-F4A7E038E1AA}" type="slidenum">
              <a:rPr lang="en-US" smtClean="0"/>
              <a:pPr/>
              <a:t>15</a:t>
            </a:fld>
            <a:endParaRPr lang="en-US"/>
          </a:p>
        </p:txBody>
      </p:sp>
    </p:spTree>
    <p:extLst>
      <p:ext uri="{BB962C8B-B14F-4D97-AF65-F5344CB8AC3E}">
        <p14:creationId xmlns="" xmlns:p14="http://schemas.microsoft.com/office/powerpoint/2010/main" val="3480134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Correct answer is C</a:t>
            </a:r>
            <a:endParaRPr lang="en-US" dirty="0"/>
          </a:p>
        </p:txBody>
      </p:sp>
      <p:sp>
        <p:nvSpPr>
          <p:cNvPr id="4" name="Slide Number Placeholder 3"/>
          <p:cNvSpPr>
            <a:spLocks noGrp="1"/>
          </p:cNvSpPr>
          <p:nvPr>
            <p:ph type="sldNum" sz="quarter" idx="10"/>
          </p:nvPr>
        </p:nvSpPr>
        <p:spPr/>
        <p:txBody>
          <a:bodyPr/>
          <a:lstStyle/>
          <a:p>
            <a:fld id="{6A0E759B-1440-4D26-B214-F4A7E038E1AA}" type="slidenum">
              <a:rPr lang="en-US" smtClean="0"/>
              <a:pPr/>
              <a:t>16</a:t>
            </a:fld>
            <a:endParaRPr lang="en-US"/>
          </a:p>
        </p:txBody>
      </p:sp>
    </p:spTree>
    <p:extLst>
      <p:ext uri="{BB962C8B-B14F-4D97-AF65-F5344CB8AC3E}">
        <p14:creationId xmlns="" xmlns:p14="http://schemas.microsoft.com/office/powerpoint/2010/main" val="1589794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32100" name="Slide Number Placeholder 3"/>
          <p:cNvSpPr>
            <a:spLocks noGrp="1"/>
          </p:cNvSpPr>
          <p:nvPr>
            <p:ph type="sldNum" sz="quarter" idx="5"/>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16BA2C2-5A00-4775-AD6E-B4C47F53E5EC}" type="slidenum">
              <a:rPr lang="en-US"/>
              <a:pPr fontAlgn="base">
                <a:spcBef>
                  <a:spcPct val="0"/>
                </a:spcBef>
                <a:spcAft>
                  <a:spcPct val="0"/>
                </a:spcAft>
                <a:defRPr/>
              </a:pPr>
              <a:t>17</a:t>
            </a:fld>
            <a:endParaRPr lang="en-US"/>
          </a:p>
        </p:txBody>
      </p:sp>
    </p:spTree>
    <p:extLst>
      <p:ext uri="{BB962C8B-B14F-4D97-AF65-F5344CB8AC3E}">
        <p14:creationId xmlns="" xmlns:p14="http://schemas.microsoft.com/office/powerpoint/2010/main" val="1360545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8EC491-2BB0-4403-8F5B-0CB090FEAC47}" type="slidenum">
              <a:rPr lang="en-US"/>
              <a:pPr/>
              <a:t>19</a:t>
            </a:fld>
            <a:endParaRPr lang="en-US"/>
          </a:p>
        </p:txBody>
      </p:sp>
      <p:sp>
        <p:nvSpPr>
          <p:cNvPr id="568322" name="Rectangle 2"/>
          <p:cNvSpPr>
            <a:spLocks noGrp="1" noRot="1" noChangeAspect="1" noChangeArrowheads="1" noTextEdit="1"/>
          </p:cNvSpPr>
          <p:nvPr>
            <p:ph type="sldImg"/>
          </p:nvPr>
        </p:nvSpPr>
        <p:spPr>
          <a:ln/>
        </p:spPr>
      </p:sp>
      <p:sp>
        <p:nvSpPr>
          <p:cNvPr id="568323" name="Rectangle 3"/>
          <p:cNvSpPr>
            <a:spLocks noGrp="1" noChangeArrowheads="1"/>
          </p:cNvSpPr>
          <p:nvPr>
            <p:ph type="body" idx="1"/>
          </p:nvPr>
        </p:nvSpPr>
        <p:spPr/>
        <p:txBody>
          <a:bodyPr/>
          <a:lstStyle/>
          <a:p>
            <a:pPr>
              <a:lnSpc>
                <a:spcPct val="90000"/>
              </a:lnSpc>
            </a:pPr>
            <a:endParaRPr lang="en-US" dirty="0"/>
          </a:p>
        </p:txBody>
      </p:sp>
    </p:spTree>
    <p:extLst>
      <p:ext uri="{BB962C8B-B14F-4D97-AF65-F5344CB8AC3E}">
        <p14:creationId xmlns="" xmlns:p14="http://schemas.microsoft.com/office/powerpoint/2010/main" val="437819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BF0827-0348-4C55-8F77-1F9BB606BDF0}" type="slidenum">
              <a:rPr lang="en-US"/>
              <a:pPr/>
              <a:t>20</a:t>
            </a:fld>
            <a:endParaRPr lang="en-US"/>
          </a:p>
        </p:txBody>
      </p:sp>
      <p:sp>
        <p:nvSpPr>
          <p:cNvPr id="560130" name="Rectangle 2"/>
          <p:cNvSpPr>
            <a:spLocks noGrp="1" noRot="1" noChangeAspect="1" noChangeArrowheads="1" noTextEdit="1"/>
          </p:cNvSpPr>
          <p:nvPr>
            <p:ph type="sldImg"/>
          </p:nvPr>
        </p:nvSpPr>
        <p:spPr>
          <a:xfrm>
            <a:off x="1320800" y="685800"/>
            <a:ext cx="4064000" cy="3048000"/>
          </a:xfrm>
          <a:ln/>
        </p:spPr>
      </p:sp>
      <p:sp>
        <p:nvSpPr>
          <p:cNvPr id="560131" name="Rectangle 3"/>
          <p:cNvSpPr>
            <a:spLocks noGrp="1" noChangeArrowheads="1"/>
          </p:cNvSpPr>
          <p:nvPr>
            <p:ph type="body" idx="1"/>
          </p:nvPr>
        </p:nvSpPr>
        <p:spPr>
          <a:xfrm>
            <a:off x="914400" y="3886200"/>
            <a:ext cx="5029200" cy="4572000"/>
          </a:xfrm>
        </p:spPr>
        <p:txBody>
          <a:bodyPr/>
          <a:lstStyle/>
          <a:p>
            <a:endParaRPr lang="en-US" b="1" dirty="0"/>
          </a:p>
        </p:txBody>
      </p:sp>
    </p:spTree>
    <p:extLst>
      <p:ext uri="{BB962C8B-B14F-4D97-AF65-F5344CB8AC3E}">
        <p14:creationId xmlns="" xmlns:p14="http://schemas.microsoft.com/office/powerpoint/2010/main" val="4210797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240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Instructor Notes:  </a:t>
            </a:r>
          </a:p>
        </p:txBody>
      </p:sp>
    </p:spTree>
    <p:extLst>
      <p:ext uri="{BB962C8B-B14F-4D97-AF65-F5344CB8AC3E}">
        <p14:creationId xmlns="" xmlns:p14="http://schemas.microsoft.com/office/powerpoint/2010/main" val="220276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3427"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t>It is important for students to note that producers of finished goods are demanders for inputs used to make those finished goods.  It might be a good idea to pick a product that students are familiar with, say a car or a truck, and ask them what is used in its production.  Students should see pretty quickly that the prices of these inputs affect the cost of producing the finished and good and ultimately the supply.</a:t>
            </a:r>
          </a:p>
          <a:p>
            <a:pPr eaLnBrk="1" hangingPunct="1">
              <a:spcBef>
                <a:spcPct val="0"/>
              </a:spcBef>
            </a:pPr>
            <a:endParaRPr lang="en-US" dirty="0" smtClean="0"/>
          </a:p>
        </p:txBody>
      </p:sp>
    </p:spTree>
    <p:extLst>
      <p:ext uri="{BB962C8B-B14F-4D97-AF65-F5344CB8AC3E}">
        <p14:creationId xmlns="" xmlns:p14="http://schemas.microsoft.com/office/powerpoint/2010/main" val="853674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49508" name="Slide Number Placeholder 3"/>
          <p:cNvSpPr>
            <a:spLocks noGrp="1"/>
          </p:cNvSpPr>
          <p:nvPr>
            <p:ph type="sldNum" sz="quarter" idx="5"/>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7B3CE3E-05E5-4392-975B-84E384EBD8BC}" type="slidenum">
              <a:rPr lang="en-US"/>
              <a:pPr fontAlgn="base">
                <a:spcBef>
                  <a:spcPct val="0"/>
                </a:spcBef>
                <a:spcAft>
                  <a:spcPct val="0"/>
                </a:spcAft>
                <a:defRPr/>
              </a:pPr>
              <a:t>23</a:t>
            </a:fld>
            <a:endParaRPr lang="en-US"/>
          </a:p>
        </p:txBody>
      </p:sp>
    </p:spTree>
    <p:extLst>
      <p:ext uri="{BB962C8B-B14F-4D97-AF65-F5344CB8AC3E}">
        <p14:creationId xmlns="" xmlns:p14="http://schemas.microsoft.com/office/powerpoint/2010/main" val="110825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5475"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t>Instructor Notes:  Students will have a good bit of difficulty grasping this one.  Remind them that all activities involve an opportunity cost.</a:t>
            </a:r>
          </a:p>
          <a:p>
            <a:pPr eaLnBrk="1" hangingPunct="1">
              <a:spcBef>
                <a:spcPct val="0"/>
              </a:spcBef>
            </a:pPr>
            <a:r>
              <a:rPr lang="en-US" dirty="0" smtClean="0"/>
              <a:t>From the Associated Press, August 18 2008:</a:t>
            </a:r>
          </a:p>
          <a:p>
            <a:pPr eaLnBrk="1" hangingPunct="1">
              <a:spcBef>
                <a:spcPct val="0"/>
              </a:spcBef>
            </a:pPr>
            <a:r>
              <a:rPr lang="en-US" dirty="0" smtClean="0"/>
              <a:t>“Last year, high corn prices helped fuel a switch from cotton acreage in Louisiana. This year, high soybean and rice prices “contributed to the all-time low in cotton acreage planted in the state,” said Nathan Crisp, director of Louisiana’s branch of the National Agricultural Statistics Service.”</a:t>
            </a:r>
          </a:p>
          <a:p>
            <a:pPr eaLnBrk="1" hangingPunct="1">
              <a:spcBef>
                <a:spcPct val="0"/>
              </a:spcBef>
            </a:pPr>
            <a:endParaRPr lang="en-US" dirty="0" smtClean="0"/>
          </a:p>
        </p:txBody>
      </p:sp>
    </p:spTree>
    <p:extLst>
      <p:ext uri="{BB962C8B-B14F-4D97-AF65-F5344CB8AC3E}">
        <p14:creationId xmlns="" xmlns:p14="http://schemas.microsoft.com/office/powerpoint/2010/main" val="3702671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649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Tree>
    <p:extLst>
      <p:ext uri="{BB962C8B-B14F-4D97-AF65-F5344CB8AC3E}">
        <p14:creationId xmlns="" xmlns:p14="http://schemas.microsoft.com/office/powerpoint/2010/main" val="13305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957B30-A303-4307-9B88-0999E0F56A0B}" type="slidenum">
              <a:rPr lang="en-US"/>
              <a:pPr/>
              <a:t>3</a:t>
            </a:fld>
            <a:endParaRPr lang="en-US"/>
          </a:p>
        </p:txBody>
      </p:sp>
      <p:sp>
        <p:nvSpPr>
          <p:cNvPr id="582658" name="Rectangle 2"/>
          <p:cNvSpPr>
            <a:spLocks noGrp="1" noRot="1" noChangeAspect="1" noChangeArrowheads="1" noTextEdit="1"/>
          </p:cNvSpPr>
          <p:nvPr>
            <p:ph type="sldImg"/>
          </p:nvPr>
        </p:nvSpPr>
        <p:spPr>
          <a:ln/>
        </p:spPr>
      </p:sp>
      <p:sp>
        <p:nvSpPr>
          <p:cNvPr id="582659" name="Rectangle 3"/>
          <p:cNvSpPr>
            <a:spLocks noGrp="1" noChangeArrowheads="1"/>
          </p:cNvSpPr>
          <p:nvPr>
            <p:ph type="body" idx="1"/>
          </p:nvPr>
        </p:nvSpPr>
        <p:spPr/>
        <p:txBody>
          <a:bodyPr/>
          <a:lstStyle/>
          <a:p>
            <a:endParaRPr lang="en-US" dirty="0"/>
          </a:p>
        </p:txBody>
      </p:sp>
    </p:spTree>
    <p:extLst>
      <p:ext uri="{BB962C8B-B14F-4D97-AF65-F5344CB8AC3E}">
        <p14:creationId xmlns="" xmlns:p14="http://schemas.microsoft.com/office/powerpoint/2010/main" val="1335746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8547"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t>Instructor Notes:  As on the demand side, this one often gives students some trouble (probably more so).  It is important to stress that this price–supply relationship is at different points in time.  Sellers will accelerate current production for sale if they think prices will fall in the future and will delay current production if they think prices will rise in the future.</a:t>
            </a:r>
          </a:p>
          <a:p>
            <a:pPr eaLnBrk="1" hangingPunct="1">
              <a:spcBef>
                <a:spcPct val="0"/>
              </a:spcBef>
            </a:pPr>
            <a:r>
              <a:rPr lang="en-US" dirty="0" smtClean="0"/>
              <a:t>From </a:t>
            </a:r>
            <a:r>
              <a:rPr lang="en-US" i="1" dirty="0" smtClean="0"/>
              <a:t>The Wall Street Journal,</a:t>
            </a:r>
            <a:r>
              <a:rPr lang="en-US" dirty="0" smtClean="0"/>
              <a:t> “We Can Lower Oil Prices Now” by Martin Feldstein, July 1, 2008:</a:t>
            </a:r>
          </a:p>
          <a:p>
            <a:pPr eaLnBrk="1" hangingPunct="1">
              <a:spcBef>
                <a:spcPct val="0"/>
              </a:spcBef>
            </a:pPr>
            <a:r>
              <a:rPr lang="en-US" dirty="0" smtClean="0"/>
              <a:t>“… Unlike perishable agricultural products, oil can be stored in the ground. So when will an owner of oil reduce production or increase inventories instead of selling his oil and converting the proceeds into investible cash? A simplified answer is that he will keep the oil in the ground if its price is </a:t>
            </a:r>
            <a:r>
              <a:rPr lang="en-US" i="1" dirty="0" smtClean="0"/>
              <a:t>expected</a:t>
            </a:r>
            <a:r>
              <a:rPr lang="en-US" dirty="0" smtClean="0"/>
              <a:t> to rise faster than the interest rate that could be earned on the money obtained from selling the oil. The </a:t>
            </a:r>
            <a:r>
              <a:rPr lang="en-US" i="1" dirty="0" smtClean="0"/>
              <a:t>actual</a:t>
            </a:r>
            <a:r>
              <a:rPr lang="en-US" dirty="0" smtClean="0"/>
              <a:t> price of oil may rise faster or slower than is expected, but the decision to sell (or hold) the oil depends on the expected price rise.”</a:t>
            </a:r>
          </a:p>
          <a:p>
            <a:pPr eaLnBrk="1" hangingPunct="1">
              <a:spcBef>
                <a:spcPct val="0"/>
              </a:spcBef>
            </a:pPr>
            <a:endParaRPr lang="en-US" dirty="0" smtClean="0"/>
          </a:p>
        </p:txBody>
      </p:sp>
    </p:spTree>
    <p:extLst>
      <p:ext uri="{BB962C8B-B14F-4D97-AF65-F5344CB8AC3E}">
        <p14:creationId xmlns="" xmlns:p14="http://schemas.microsoft.com/office/powerpoint/2010/main" val="3064713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0595"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Instructor Notes:  </a:t>
            </a:r>
          </a:p>
        </p:txBody>
      </p:sp>
    </p:spTree>
    <p:extLst>
      <p:ext uri="{BB962C8B-B14F-4D97-AF65-F5344CB8AC3E}">
        <p14:creationId xmlns="" xmlns:p14="http://schemas.microsoft.com/office/powerpoint/2010/main" val="3148531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957B30-A303-4307-9B88-0999E0F56A0B}" type="slidenum">
              <a:rPr lang="en-US"/>
              <a:pPr/>
              <a:t>28</a:t>
            </a:fld>
            <a:endParaRPr lang="en-US"/>
          </a:p>
        </p:txBody>
      </p:sp>
      <p:sp>
        <p:nvSpPr>
          <p:cNvPr id="582658" name="Rectangle 2"/>
          <p:cNvSpPr>
            <a:spLocks noGrp="1" noRot="1" noChangeAspect="1" noChangeArrowheads="1" noTextEdit="1"/>
          </p:cNvSpPr>
          <p:nvPr>
            <p:ph type="sldImg"/>
          </p:nvPr>
        </p:nvSpPr>
        <p:spPr>
          <a:ln/>
        </p:spPr>
      </p:sp>
      <p:sp>
        <p:nvSpPr>
          <p:cNvPr id="582659" name="Rectangle 3"/>
          <p:cNvSpPr>
            <a:spLocks noGrp="1" noChangeArrowheads="1"/>
          </p:cNvSpPr>
          <p:nvPr>
            <p:ph type="body" idx="1"/>
          </p:nvPr>
        </p:nvSpPr>
        <p:spPr/>
        <p:txBody>
          <a:bodyPr/>
          <a:lstStyle/>
          <a:p>
            <a:endParaRPr lang="en-US" dirty="0"/>
          </a:p>
        </p:txBody>
      </p:sp>
    </p:spTree>
    <p:extLst>
      <p:ext uri="{BB962C8B-B14F-4D97-AF65-F5344CB8AC3E}">
        <p14:creationId xmlns="" xmlns:p14="http://schemas.microsoft.com/office/powerpoint/2010/main" val="1335746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A3A8DC-18EC-458E-98D1-74EB9731F825}" type="slidenum">
              <a:rPr lang="en-US"/>
              <a:pPr/>
              <a:t>29</a:t>
            </a:fld>
            <a:endParaRPr lang="en-US"/>
          </a:p>
        </p:txBody>
      </p:sp>
      <p:sp>
        <p:nvSpPr>
          <p:cNvPr id="584706" name="Rectangle 2"/>
          <p:cNvSpPr>
            <a:spLocks noGrp="1" noRot="1" noChangeAspect="1" noChangeArrowheads="1" noTextEdit="1"/>
          </p:cNvSpPr>
          <p:nvPr>
            <p:ph type="sldImg"/>
          </p:nvPr>
        </p:nvSpPr>
        <p:spPr>
          <a:ln/>
        </p:spPr>
      </p:sp>
      <p:sp>
        <p:nvSpPr>
          <p:cNvPr id="584707" name="Rectangle 3"/>
          <p:cNvSpPr>
            <a:spLocks noGrp="1" noChangeArrowheads="1"/>
          </p:cNvSpPr>
          <p:nvPr>
            <p:ph type="body" idx="1"/>
          </p:nvPr>
        </p:nvSpPr>
        <p:spPr/>
        <p:txBody>
          <a:bodyPr/>
          <a:lstStyle/>
          <a:p>
            <a:endParaRPr lang="en-US" dirty="0"/>
          </a:p>
        </p:txBody>
      </p:sp>
    </p:spTree>
    <p:extLst>
      <p:ext uri="{BB962C8B-B14F-4D97-AF65-F5344CB8AC3E}">
        <p14:creationId xmlns="" xmlns:p14="http://schemas.microsoft.com/office/powerpoint/2010/main" val="2426620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BBD623-D3A7-4844-BCF1-93D14200E59D}" type="slidenum">
              <a:rPr lang="en-US"/>
              <a:pPr/>
              <a:t>30</a:t>
            </a:fld>
            <a:endParaRPr lang="en-US"/>
          </a:p>
        </p:txBody>
      </p:sp>
      <p:sp>
        <p:nvSpPr>
          <p:cNvPr id="586754" name="Rectangle 2"/>
          <p:cNvSpPr>
            <a:spLocks noGrp="1" noRot="1" noChangeAspect="1" noChangeArrowheads="1" noTextEdit="1"/>
          </p:cNvSpPr>
          <p:nvPr>
            <p:ph type="sldImg"/>
          </p:nvPr>
        </p:nvSpPr>
        <p:spPr>
          <a:ln/>
        </p:spPr>
      </p:sp>
      <p:sp>
        <p:nvSpPr>
          <p:cNvPr id="586755" name="Rectangle 3"/>
          <p:cNvSpPr>
            <a:spLocks noGrp="1" noChangeArrowheads="1"/>
          </p:cNvSpPr>
          <p:nvPr>
            <p:ph type="body" idx="1"/>
          </p:nvPr>
        </p:nvSpPr>
        <p:spPr/>
        <p:txBody>
          <a:bodyPr/>
          <a:lstStyle/>
          <a:p>
            <a:endParaRPr lang="en-US" dirty="0"/>
          </a:p>
        </p:txBody>
      </p:sp>
    </p:spTree>
    <p:extLst>
      <p:ext uri="{BB962C8B-B14F-4D97-AF65-F5344CB8AC3E}">
        <p14:creationId xmlns="" xmlns:p14="http://schemas.microsoft.com/office/powerpoint/2010/main" val="3172276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F994EA-9963-4DA0-84E0-98671E40E70B}" type="slidenum">
              <a:rPr lang="en-US"/>
              <a:pPr/>
              <a:t>31</a:t>
            </a:fld>
            <a:endParaRPr lang="en-US"/>
          </a:p>
        </p:txBody>
      </p:sp>
      <p:sp>
        <p:nvSpPr>
          <p:cNvPr id="592898" name="Rectangle 2"/>
          <p:cNvSpPr>
            <a:spLocks noGrp="1" noRot="1" noChangeAspect="1" noChangeArrowheads="1" noTextEdit="1"/>
          </p:cNvSpPr>
          <p:nvPr>
            <p:ph type="sldImg"/>
          </p:nvPr>
        </p:nvSpPr>
        <p:spPr>
          <a:xfrm>
            <a:off x="1320800" y="685800"/>
            <a:ext cx="4064000" cy="3048000"/>
          </a:xfrm>
          <a:ln/>
        </p:spPr>
      </p:sp>
      <p:sp>
        <p:nvSpPr>
          <p:cNvPr id="592899" name="Rectangle 3"/>
          <p:cNvSpPr>
            <a:spLocks noGrp="1" noChangeArrowheads="1"/>
          </p:cNvSpPr>
          <p:nvPr>
            <p:ph type="body" idx="1"/>
          </p:nvPr>
        </p:nvSpPr>
        <p:spPr>
          <a:xfrm>
            <a:off x="914400" y="3886200"/>
            <a:ext cx="5029200" cy="4572000"/>
          </a:xfrm>
        </p:spPr>
        <p:txBody>
          <a:bodyPr/>
          <a:lstStyle/>
          <a:p>
            <a:endParaRPr lang="en-US" dirty="0"/>
          </a:p>
        </p:txBody>
      </p:sp>
    </p:spTree>
    <p:extLst>
      <p:ext uri="{BB962C8B-B14F-4D97-AF65-F5344CB8AC3E}">
        <p14:creationId xmlns="" xmlns:p14="http://schemas.microsoft.com/office/powerpoint/2010/main" val="1735963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621D6-DA79-422C-BFF0-7894BBFF6AD5}" type="slidenum">
              <a:rPr lang="en-US"/>
              <a:pPr/>
              <a:t>32</a:t>
            </a:fld>
            <a:endParaRPr lang="en-US"/>
          </a:p>
        </p:txBody>
      </p:sp>
      <p:sp>
        <p:nvSpPr>
          <p:cNvPr id="596994" name="Rectangle 2"/>
          <p:cNvSpPr>
            <a:spLocks noGrp="1" noRot="1" noChangeAspect="1" noChangeArrowheads="1" noTextEdit="1"/>
          </p:cNvSpPr>
          <p:nvPr>
            <p:ph type="sldImg"/>
          </p:nvPr>
        </p:nvSpPr>
        <p:spPr>
          <a:xfrm>
            <a:off x="1320800" y="685800"/>
            <a:ext cx="4064000" cy="3048000"/>
          </a:xfrm>
          <a:ln/>
        </p:spPr>
      </p:sp>
      <p:sp>
        <p:nvSpPr>
          <p:cNvPr id="596995" name="Rectangle 3"/>
          <p:cNvSpPr>
            <a:spLocks noGrp="1" noChangeArrowheads="1"/>
          </p:cNvSpPr>
          <p:nvPr>
            <p:ph type="body" idx="1"/>
          </p:nvPr>
        </p:nvSpPr>
        <p:spPr>
          <a:xfrm>
            <a:off x="914400" y="3886200"/>
            <a:ext cx="5029200" cy="4572000"/>
          </a:xfrm>
        </p:spPr>
        <p:txBody>
          <a:bodyPr/>
          <a:lstStyle/>
          <a:p>
            <a:endParaRPr lang="en-US" dirty="0"/>
          </a:p>
        </p:txBody>
      </p:sp>
    </p:spTree>
    <p:extLst>
      <p:ext uri="{BB962C8B-B14F-4D97-AF65-F5344CB8AC3E}">
        <p14:creationId xmlns="" xmlns:p14="http://schemas.microsoft.com/office/powerpoint/2010/main" val="2862598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6A30C0-44C8-4F8F-A05B-9379B930B0B8}" type="slidenum">
              <a:rPr lang="en-US"/>
              <a:pPr/>
              <a:t>34</a:t>
            </a:fld>
            <a:endParaRPr lang="en-US"/>
          </a:p>
        </p:txBody>
      </p:sp>
      <p:sp>
        <p:nvSpPr>
          <p:cNvPr id="613378" name="Rectangle 2"/>
          <p:cNvSpPr>
            <a:spLocks noGrp="1" noRot="1" noChangeAspect="1" noChangeArrowheads="1" noTextEdit="1"/>
          </p:cNvSpPr>
          <p:nvPr>
            <p:ph type="sldImg"/>
          </p:nvPr>
        </p:nvSpPr>
        <p:spPr>
          <a:xfrm>
            <a:off x="1320800" y="685800"/>
            <a:ext cx="4064000" cy="3048000"/>
          </a:xfrm>
          <a:ln/>
        </p:spPr>
      </p:sp>
      <p:sp>
        <p:nvSpPr>
          <p:cNvPr id="613379" name="Rectangle 3"/>
          <p:cNvSpPr>
            <a:spLocks noGrp="1" noChangeArrowheads="1"/>
          </p:cNvSpPr>
          <p:nvPr>
            <p:ph type="body" idx="1"/>
          </p:nvPr>
        </p:nvSpPr>
        <p:spPr>
          <a:xfrm>
            <a:off x="914400" y="3886200"/>
            <a:ext cx="5029200" cy="4572000"/>
          </a:xfrm>
        </p:spPr>
        <p:txBody>
          <a:bodyPr/>
          <a:lstStyle/>
          <a:p>
            <a:endParaRPr lang="en-US" dirty="0"/>
          </a:p>
        </p:txBody>
      </p:sp>
    </p:spTree>
    <p:extLst>
      <p:ext uri="{BB962C8B-B14F-4D97-AF65-F5344CB8AC3E}">
        <p14:creationId xmlns="" xmlns:p14="http://schemas.microsoft.com/office/powerpoint/2010/main" val="2579093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F4733E-A96F-4D0D-957F-C05E4E9D7970}" type="slidenum">
              <a:rPr lang="en-US"/>
              <a:pPr/>
              <a:t>35</a:t>
            </a:fld>
            <a:endParaRPr lang="en-US"/>
          </a:p>
        </p:txBody>
      </p:sp>
      <p:sp>
        <p:nvSpPr>
          <p:cNvPr id="615426" name="Rectangle 2"/>
          <p:cNvSpPr>
            <a:spLocks noGrp="1" noRot="1" noChangeAspect="1" noChangeArrowheads="1" noTextEdit="1"/>
          </p:cNvSpPr>
          <p:nvPr>
            <p:ph type="sldImg"/>
          </p:nvPr>
        </p:nvSpPr>
        <p:spPr>
          <a:xfrm>
            <a:off x="1320800" y="685800"/>
            <a:ext cx="4064000" cy="3048000"/>
          </a:xfrm>
          <a:ln/>
        </p:spPr>
      </p:sp>
      <p:sp>
        <p:nvSpPr>
          <p:cNvPr id="615427" name="Rectangle 3"/>
          <p:cNvSpPr>
            <a:spLocks noGrp="1" noChangeArrowheads="1"/>
          </p:cNvSpPr>
          <p:nvPr>
            <p:ph type="body" idx="1"/>
          </p:nvPr>
        </p:nvSpPr>
        <p:spPr>
          <a:xfrm>
            <a:off x="914400" y="3886200"/>
            <a:ext cx="5029200" cy="4572000"/>
          </a:xfrm>
        </p:spPr>
        <p:txBody>
          <a:bodyPr/>
          <a:lstStyle/>
          <a:p>
            <a:endParaRPr lang="en-US" dirty="0"/>
          </a:p>
        </p:txBody>
      </p:sp>
    </p:spTree>
    <p:extLst>
      <p:ext uri="{BB962C8B-B14F-4D97-AF65-F5344CB8AC3E}">
        <p14:creationId xmlns="" xmlns:p14="http://schemas.microsoft.com/office/powerpoint/2010/main" val="838073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Correct</a:t>
            </a:r>
            <a:r>
              <a:rPr lang="en-US" baseline="0" dirty="0" smtClean="0"/>
              <a:t> answer is C</a:t>
            </a:r>
            <a:endParaRPr lang="en-US" dirty="0"/>
          </a:p>
        </p:txBody>
      </p:sp>
      <p:sp>
        <p:nvSpPr>
          <p:cNvPr id="4" name="Slide Number Placeholder 3"/>
          <p:cNvSpPr>
            <a:spLocks noGrp="1"/>
          </p:cNvSpPr>
          <p:nvPr>
            <p:ph type="sldNum" sz="quarter" idx="10"/>
          </p:nvPr>
        </p:nvSpPr>
        <p:spPr/>
        <p:txBody>
          <a:bodyPr/>
          <a:lstStyle/>
          <a:p>
            <a:fld id="{6A0E759B-1440-4D26-B214-F4A7E038E1AA}" type="slidenum">
              <a:rPr lang="en-US" smtClean="0"/>
              <a:pPr/>
              <a:t>36</a:t>
            </a:fld>
            <a:endParaRPr lang="en-US"/>
          </a:p>
        </p:txBody>
      </p:sp>
    </p:spTree>
    <p:extLst>
      <p:ext uri="{BB962C8B-B14F-4D97-AF65-F5344CB8AC3E}">
        <p14:creationId xmlns="" xmlns:p14="http://schemas.microsoft.com/office/powerpoint/2010/main" val="472053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r>
              <a:rPr lang="en-US" dirty="0" smtClean="0"/>
              <a:t>A demand curve can be represented three ways:  (1) graph; (2) price and quantity demanded schedules; and (3) in equation. </a:t>
            </a:r>
          </a:p>
          <a:p>
            <a:endParaRPr lang="en-US" dirty="0" smtClean="0"/>
          </a:p>
          <a:p>
            <a:r>
              <a:rPr lang="en-US" dirty="0" smtClean="0"/>
              <a:t>From the above “demand schedule”, we could see that every time price rises by 0.25, the quantity demanded falls by 1 unit; so the slope is 0.25; and in the context of Math form: y =</a:t>
            </a:r>
            <a:r>
              <a:rPr lang="en-US" i="1" dirty="0" smtClean="0"/>
              <a:t> a </a:t>
            </a:r>
            <a:r>
              <a:rPr lang="en-US" dirty="0" smtClean="0"/>
              <a:t>+ </a:t>
            </a:r>
            <a:r>
              <a:rPr lang="en-US" i="1" dirty="0" err="1" smtClean="0"/>
              <a:t>b.</a:t>
            </a:r>
            <a:r>
              <a:rPr lang="en-US" dirty="0" err="1" smtClean="0"/>
              <a:t>x</a:t>
            </a:r>
            <a:r>
              <a:rPr lang="en-US" dirty="0" smtClean="0"/>
              <a:t> ; with </a:t>
            </a:r>
            <a:r>
              <a:rPr lang="en-US" i="1" dirty="0" smtClean="0"/>
              <a:t>b</a:t>
            </a:r>
            <a:r>
              <a:rPr lang="en-US" dirty="0" smtClean="0"/>
              <a:t> as the slope, and</a:t>
            </a:r>
            <a:r>
              <a:rPr lang="en-US" i="1" dirty="0" smtClean="0"/>
              <a:t> a </a:t>
            </a:r>
            <a:r>
              <a:rPr lang="en-US" dirty="0" smtClean="0"/>
              <a:t>as the constant; or P = a – </a:t>
            </a:r>
            <a:r>
              <a:rPr lang="en-US" dirty="0" err="1" smtClean="0"/>
              <a:t>b.Qd</a:t>
            </a:r>
            <a:r>
              <a:rPr lang="en-US" dirty="0" smtClean="0"/>
              <a:t>; or P = a – 0.25 </a:t>
            </a:r>
            <a:r>
              <a:rPr lang="en-US" dirty="0" err="1" smtClean="0"/>
              <a:t>Qd</a:t>
            </a:r>
            <a:r>
              <a:rPr lang="en-US" dirty="0" smtClean="0"/>
              <a:t>.   To find the constant </a:t>
            </a:r>
            <a:r>
              <a:rPr lang="en-US" i="1" dirty="0" smtClean="0"/>
              <a:t>a, </a:t>
            </a:r>
            <a:r>
              <a:rPr lang="en-US" dirty="0" smtClean="0"/>
              <a:t> take one pair of points, let’s say at price $0.50, quantity demanded is 4, so plug this back to P = a -0.25. </a:t>
            </a:r>
            <a:r>
              <a:rPr lang="en-US" dirty="0" err="1" smtClean="0"/>
              <a:t>Qd</a:t>
            </a:r>
            <a:r>
              <a:rPr lang="en-US" dirty="0" smtClean="0"/>
              <a:t>;  so 0.50 = a – 0.25 (4); you get 0.50 = a – 1.00; so a must be 1.50.    </a:t>
            </a:r>
          </a:p>
          <a:p>
            <a:r>
              <a:rPr lang="en-US" dirty="0" smtClean="0"/>
              <a:t>Sometimes, economists like to use the </a:t>
            </a:r>
            <a:r>
              <a:rPr lang="en-US" u="sng" dirty="0" smtClean="0"/>
              <a:t>alternative</a:t>
            </a:r>
            <a:r>
              <a:rPr lang="en-US" dirty="0" smtClean="0"/>
              <a:t> equation in the form of Q = a – </a:t>
            </a:r>
            <a:r>
              <a:rPr lang="en-US" dirty="0" err="1" smtClean="0"/>
              <a:t>b.P</a:t>
            </a:r>
            <a:r>
              <a:rPr lang="en-US" dirty="0" smtClean="0"/>
              <a:t>; to convert from the first equation: </a:t>
            </a:r>
          </a:p>
          <a:p>
            <a:r>
              <a:rPr lang="en-US" dirty="0" smtClean="0"/>
              <a:t>P = 1.50 – 0.25 Q; multiply all parts with 4; you get: 4P = 6 – Q; or Q = 6 – 4P.  </a:t>
            </a:r>
          </a:p>
          <a:p>
            <a:endParaRPr lang="en-US" dirty="0" smtClean="0"/>
          </a:p>
        </p:txBody>
      </p:sp>
      <p:sp>
        <p:nvSpPr>
          <p:cNvPr id="102404" name="Slide Number Placeholder 3"/>
          <p:cNvSpPr>
            <a:spLocks noGrp="1"/>
          </p:cNvSpPr>
          <p:nvPr>
            <p:ph type="sldNum" sz="quarter" idx="5"/>
          </p:nvPr>
        </p:nvSpPr>
        <p:spPr>
          <a:noFill/>
        </p:spPr>
        <p:txBody>
          <a:bodyPr/>
          <a:lstStyle/>
          <a:p>
            <a:fld id="{287DBE4E-88B2-4C43-BADF-917E6F038396}" type="slidenum">
              <a:rPr lang="en-US" smtClean="0"/>
              <a:pPr/>
              <a:t>8</a:t>
            </a:fld>
            <a:endParaRPr lang="en-US" smtClean="0"/>
          </a:p>
        </p:txBody>
      </p:sp>
    </p:spTree>
    <p:extLst>
      <p:ext uri="{BB962C8B-B14F-4D97-AF65-F5344CB8AC3E}">
        <p14:creationId xmlns="" xmlns:p14="http://schemas.microsoft.com/office/powerpoint/2010/main" val="3819496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21860" name="Slide Number Placeholder 3"/>
          <p:cNvSpPr>
            <a:spLocks noGrp="1"/>
          </p:cNvSpPr>
          <p:nvPr>
            <p:ph type="sldNum" sz="quarter" idx="5"/>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15656CF-1BE2-440F-8AE7-2587FAA42F5A}" type="slidenum">
              <a:rPr lang="en-US"/>
              <a:pPr fontAlgn="base">
                <a:spcBef>
                  <a:spcPct val="0"/>
                </a:spcBef>
                <a:spcAft>
                  <a:spcPct val="0"/>
                </a:spcAft>
                <a:defRPr/>
              </a:pPr>
              <a:t>9</a:t>
            </a:fld>
            <a:endParaRPr lang="en-US"/>
          </a:p>
        </p:txBody>
      </p:sp>
    </p:spTree>
    <p:extLst>
      <p:ext uri="{BB962C8B-B14F-4D97-AF65-F5344CB8AC3E}">
        <p14:creationId xmlns="" xmlns:p14="http://schemas.microsoft.com/office/powerpoint/2010/main" val="1776906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704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extLst>
      <p:ext uri="{BB962C8B-B14F-4D97-AF65-F5344CB8AC3E}">
        <p14:creationId xmlns="" xmlns:p14="http://schemas.microsoft.com/office/powerpoint/2010/main" val="1653182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14CEAE1-2678-4729-8778-92CDCDAE59B6}" type="slidenum">
              <a:rPr lang="en-US">
                <a:latin typeface="Times" pitchFamily="18" charset="0"/>
              </a:rPr>
              <a:pPr fontAlgn="base">
                <a:spcBef>
                  <a:spcPct val="0"/>
                </a:spcBef>
                <a:spcAft>
                  <a:spcPct val="0"/>
                </a:spcAft>
                <a:defRPr/>
              </a:pPr>
              <a:t>11</a:t>
            </a:fld>
            <a:endParaRPr lang="en-US">
              <a:latin typeface="Times" pitchFamily="18" charset="0"/>
            </a:endParaRPr>
          </a:p>
        </p:txBody>
      </p:sp>
      <p:sp>
        <p:nvSpPr>
          <p:cNvPr id="890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9092"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latin typeface="Times" pitchFamily="18" charset="0"/>
              <a:cs typeface="Arial" charset="0"/>
            </a:endParaRPr>
          </a:p>
        </p:txBody>
      </p:sp>
    </p:spTree>
    <p:extLst>
      <p:ext uri="{BB962C8B-B14F-4D97-AF65-F5344CB8AC3E}">
        <p14:creationId xmlns="" xmlns:p14="http://schemas.microsoft.com/office/powerpoint/2010/main" val="98676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0115"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i="1" dirty="0" smtClean="0"/>
              <a:t>Teaching Tip: Ask the students what things they currently purchase but plan </a:t>
            </a:r>
            <a:r>
              <a:rPr lang="en-US" dirty="0" smtClean="0"/>
              <a:t>to stop buying once they graduate and get a full-time job. You’re likely to get lots of examples of inferior goods.</a:t>
            </a:r>
          </a:p>
        </p:txBody>
      </p:sp>
    </p:spTree>
    <p:extLst>
      <p:ext uri="{BB962C8B-B14F-4D97-AF65-F5344CB8AC3E}">
        <p14:creationId xmlns="" xmlns:p14="http://schemas.microsoft.com/office/powerpoint/2010/main" val="3312175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113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t>Instructor Notes:  There are tons of examples here, and students may need a few to get the hang of it.  </a:t>
            </a:r>
          </a:p>
          <a:p>
            <a:pPr eaLnBrk="1" hangingPunct="1">
              <a:spcBef>
                <a:spcPct val="0"/>
              </a:spcBef>
            </a:pPr>
            <a:r>
              <a:rPr lang="en-US" dirty="0" smtClean="0"/>
              <a:t>The Atkins diet craze influenced the types of food people ate.  Consumers switched away from carbohydrates and started eating more red meat.  Of course, when Dr. Atkins died</a:t>
            </a:r>
            <a:r>
              <a:rPr lang="en-US" baseline="0" dirty="0" smtClean="0"/>
              <a:t> of </a:t>
            </a:r>
            <a:r>
              <a:rPr lang="en-US" dirty="0" smtClean="0"/>
              <a:t>a heart attack, dieters began to rethink their food choices and started consuming less red meat.</a:t>
            </a:r>
          </a:p>
          <a:p>
            <a:pPr eaLnBrk="1" hangingPunct="1">
              <a:spcBef>
                <a:spcPct val="0"/>
              </a:spcBef>
            </a:pPr>
            <a:r>
              <a:rPr lang="en-US" dirty="0" smtClean="0"/>
              <a:t>Advertising tries to influence tastes and preferences.  Students will easily recognize this.  A good exercise would be to talk about both good and bad television commercials.</a:t>
            </a:r>
          </a:p>
          <a:p>
            <a:pPr eaLnBrk="1" hangingPunct="1">
              <a:spcBef>
                <a:spcPct val="0"/>
              </a:spcBef>
            </a:pPr>
            <a:endParaRPr lang="en-US" dirty="0" smtClean="0"/>
          </a:p>
        </p:txBody>
      </p:sp>
    </p:spTree>
    <p:extLst>
      <p:ext uri="{BB962C8B-B14F-4D97-AF65-F5344CB8AC3E}">
        <p14:creationId xmlns="" xmlns:p14="http://schemas.microsoft.com/office/powerpoint/2010/main" val="2370597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216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80000"/>
              </a:lnSpc>
              <a:spcBef>
                <a:spcPct val="0"/>
              </a:spcBef>
            </a:pPr>
            <a:r>
              <a:rPr lang="en-US" sz="800" dirty="0" smtClean="0"/>
              <a:t>Instructor Notes:  This one often gives students some trouble.  It is important to stress that this price-demand relationship is at different points in time.  Buyers will postpone purchases if they think prices will fall and will accelerate their purchases if they think prices will rise.</a:t>
            </a:r>
          </a:p>
          <a:p>
            <a:pPr eaLnBrk="1" hangingPunct="1">
              <a:lnSpc>
                <a:spcPct val="80000"/>
              </a:lnSpc>
              <a:spcBef>
                <a:spcPct val="0"/>
              </a:spcBef>
            </a:pPr>
            <a:r>
              <a:rPr lang="en-US" sz="800" dirty="0" smtClean="0"/>
              <a:t>Many states in the United States offer sales tax holidays, during which certain goods, such as clothing, electronics, and school supplies, are exempted from state sales taxes for a brief period, typically just before school commences in the fall.  Many parents time purchases for their children around these tax holidays, since the prices on things like laptops will be lower (anywhere from 4% to 7%).</a:t>
            </a:r>
          </a:p>
          <a:p>
            <a:pPr eaLnBrk="1" hangingPunct="1">
              <a:lnSpc>
                <a:spcPct val="80000"/>
              </a:lnSpc>
              <a:spcBef>
                <a:spcPct val="0"/>
              </a:spcBef>
            </a:pPr>
            <a:r>
              <a:rPr lang="en-US" sz="800" dirty="0" smtClean="0"/>
              <a:t>Consumers tend to respond to natural disasters in the opposite direction.  After a severe hurricane, for example, consumers often fear that gas prices will climb and rush to the gas stations to fill up the tanks in their cars to preempt the price increase.  </a:t>
            </a:r>
          </a:p>
          <a:p>
            <a:pPr eaLnBrk="1" hangingPunct="1">
              <a:lnSpc>
                <a:spcPct val="80000"/>
              </a:lnSpc>
              <a:spcBef>
                <a:spcPct val="0"/>
              </a:spcBef>
            </a:pPr>
            <a:endParaRPr lang="en-US" sz="800" dirty="0" smtClean="0"/>
          </a:p>
          <a:p>
            <a:pPr eaLnBrk="1" hangingPunct="1">
              <a:lnSpc>
                <a:spcPct val="80000"/>
              </a:lnSpc>
              <a:spcBef>
                <a:spcPct val="0"/>
              </a:spcBef>
            </a:pPr>
            <a:r>
              <a:rPr lang="en-US" sz="800" dirty="0" smtClean="0"/>
              <a:t>From “Liquor Store Shoppers Beat Tax” by Ryan </a:t>
            </a:r>
            <a:r>
              <a:rPr lang="en-US" sz="800" dirty="0" err="1" smtClean="0"/>
              <a:t>Alessi</a:t>
            </a:r>
            <a:r>
              <a:rPr lang="en-US" sz="800" dirty="0" smtClean="0"/>
              <a:t> </a:t>
            </a:r>
            <a:r>
              <a:rPr lang="en-US" sz="800" i="1" dirty="0" smtClean="0"/>
              <a:t>Lexington Herald Leader</a:t>
            </a:r>
            <a:r>
              <a:rPr lang="en-US" sz="800" dirty="0" smtClean="0"/>
              <a:t> March 30, 2009</a:t>
            </a:r>
          </a:p>
          <a:p>
            <a:pPr eaLnBrk="1" hangingPunct="1">
              <a:lnSpc>
                <a:spcPct val="80000"/>
              </a:lnSpc>
              <a:spcBef>
                <a:spcPct val="0"/>
              </a:spcBef>
            </a:pPr>
            <a:r>
              <a:rPr lang="en-US" sz="800" dirty="0" smtClean="0"/>
              <a:t>Ever since the Kentucky General Assembly approved a new 6% sales </a:t>
            </a:r>
            <a:r>
              <a:rPr lang="en-US" sz="800" b="1" dirty="0" smtClean="0"/>
              <a:t>tax</a:t>
            </a:r>
            <a:r>
              <a:rPr lang="en-US" sz="800" dirty="0" smtClean="0"/>
              <a:t> on </a:t>
            </a:r>
            <a:r>
              <a:rPr lang="en-US" sz="800" b="1" dirty="0" smtClean="0"/>
              <a:t>alcohol</a:t>
            </a:r>
            <a:r>
              <a:rPr lang="en-US" sz="800" dirty="0" smtClean="0"/>
              <a:t> last month, </a:t>
            </a:r>
            <a:r>
              <a:rPr lang="en-US" sz="800" dirty="0" err="1" smtClean="0"/>
              <a:t>Torry</a:t>
            </a:r>
            <a:r>
              <a:rPr lang="en-US" sz="800" dirty="0" smtClean="0"/>
              <a:t> </a:t>
            </a:r>
            <a:r>
              <a:rPr lang="en-US" sz="800" dirty="0" err="1" smtClean="0"/>
              <a:t>Lemp</a:t>
            </a:r>
            <a:r>
              <a:rPr lang="en-US" sz="800" dirty="0" smtClean="0"/>
              <a:t> had made a mental note to go on a liquor run before the levy takes effect April 1. So </a:t>
            </a:r>
            <a:r>
              <a:rPr lang="en-US" sz="800" dirty="0" err="1" smtClean="0"/>
              <a:t>Lemp</a:t>
            </a:r>
            <a:r>
              <a:rPr lang="en-US" sz="800" dirty="0" smtClean="0"/>
              <a:t> and his brother Terry, who was visiting from Florida, spent part of Sunday afternoon at the Beaumont Centre Liquor Barn in Lexington filling a cart with bottles of wine, vodka and tequila to save a few bucks before Wednesday. </a:t>
            </a:r>
          </a:p>
          <a:p>
            <a:pPr eaLnBrk="1" hangingPunct="1">
              <a:lnSpc>
                <a:spcPct val="80000"/>
              </a:lnSpc>
              <a:spcBef>
                <a:spcPct val="0"/>
              </a:spcBef>
            </a:pPr>
            <a:r>
              <a:rPr lang="en-US" sz="800" dirty="0" smtClean="0"/>
              <a:t> "That's why we're here. Last time I was in here, I thought 'I have to be back here before the </a:t>
            </a:r>
            <a:r>
              <a:rPr lang="en-US" sz="800" b="1" dirty="0" smtClean="0"/>
              <a:t>tax</a:t>
            </a:r>
            <a:r>
              <a:rPr lang="en-US" sz="800" dirty="0" smtClean="0"/>
              <a:t> kicks in on the first,'" </a:t>
            </a:r>
            <a:r>
              <a:rPr lang="en-US" sz="800" dirty="0" err="1" smtClean="0"/>
              <a:t>Torry</a:t>
            </a:r>
            <a:r>
              <a:rPr lang="en-US" sz="800" dirty="0" smtClean="0"/>
              <a:t> </a:t>
            </a:r>
            <a:r>
              <a:rPr lang="en-US" sz="800" dirty="0" err="1" smtClean="0"/>
              <a:t>Lemp</a:t>
            </a:r>
            <a:r>
              <a:rPr lang="en-US" sz="800" dirty="0" smtClean="0"/>
              <a:t> said. </a:t>
            </a:r>
          </a:p>
          <a:p>
            <a:pPr eaLnBrk="1" hangingPunct="1">
              <a:lnSpc>
                <a:spcPct val="80000"/>
              </a:lnSpc>
              <a:spcBef>
                <a:spcPct val="0"/>
              </a:spcBef>
            </a:pPr>
            <a:r>
              <a:rPr lang="en-US" sz="800" dirty="0" smtClean="0"/>
              <a:t> Even if Liquor Barn customers didn't know the new </a:t>
            </a:r>
            <a:r>
              <a:rPr lang="en-US" sz="800" b="1" dirty="0" smtClean="0"/>
              <a:t>tax</a:t>
            </a:r>
            <a:r>
              <a:rPr lang="en-US" sz="800" dirty="0" smtClean="0"/>
              <a:t> is coming when they walked into the store, it was hard to miss the dozens of fluorescent tags taped below bottles of wine, liquor and packs of beer. </a:t>
            </a:r>
          </a:p>
          <a:p>
            <a:pPr eaLnBrk="1" hangingPunct="1">
              <a:lnSpc>
                <a:spcPct val="80000"/>
              </a:lnSpc>
              <a:spcBef>
                <a:spcPct val="0"/>
              </a:spcBef>
            </a:pPr>
            <a:r>
              <a:rPr lang="en-US" sz="800" dirty="0" smtClean="0"/>
              <a:t> Liquor Barn's "Beat the </a:t>
            </a:r>
            <a:r>
              <a:rPr lang="en-US" sz="800" b="1" dirty="0" smtClean="0"/>
              <a:t>tax</a:t>
            </a:r>
            <a:r>
              <a:rPr lang="en-US" sz="800" dirty="0" smtClean="0"/>
              <a:t>" tags outlined how much each bottle will cost at the register before April 1 and what it will be afterward. </a:t>
            </a:r>
          </a:p>
          <a:p>
            <a:pPr eaLnBrk="1" hangingPunct="1">
              <a:lnSpc>
                <a:spcPct val="80000"/>
              </a:lnSpc>
              <a:spcBef>
                <a:spcPct val="0"/>
              </a:spcBef>
            </a:pPr>
            <a:r>
              <a:rPr lang="en-US" sz="800" dirty="0" smtClean="0"/>
              <a:t> One tag underneath a 1.75 liter bottle of Tanqueray Vodka noted: "Today you pay $35.29. April 1 you pay $37.40." </a:t>
            </a:r>
          </a:p>
          <a:p>
            <a:pPr eaLnBrk="1" hangingPunct="1">
              <a:lnSpc>
                <a:spcPct val="80000"/>
              </a:lnSpc>
              <a:spcBef>
                <a:spcPct val="0"/>
              </a:spcBef>
            </a:pPr>
            <a:r>
              <a:rPr lang="en-US" sz="800" dirty="0" smtClean="0"/>
              <a:t> "That was my idea," Liquor Barn president Roger </a:t>
            </a:r>
            <a:r>
              <a:rPr lang="en-US" sz="800" dirty="0" err="1" smtClean="0"/>
              <a:t>Leasor</a:t>
            </a:r>
            <a:r>
              <a:rPr lang="en-US" sz="800" dirty="0" smtClean="0"/>
              <a:t> said of the tags. "And we're seeing some response from it. It's not huge but it's building." </a:t>
            </a:r>
          </a:p>
          <a:p>
            <a:pPr eaLnBrk="1" hangingPunct="1">
              <a:lnSpc>
                <a:spcPct val="80000"/>
              </a:lnSpc>
              <a:spcBef>
                <a:spcPct val="0"/>
              </a:spcBef>
            </a:pPr>
            <a:r>
              <a:rPr lang="en-US" sz="800" dirty="0" smtClean="0"/>
              <a:t> </a:t>
            </a:r>
            <a:r>
              <a:rPr lang="en-US" sz="800" dirty="0" err="1" smtClean="0"/>
              <a:t>Leasor</a:t>
            </a:r>
            <a:r>
              <a:rPr lang="en-US" sz="800" dirty="0" smtClean="0"/>
              <a:t> said the Lexington area Liquor Barn stores might stay open beyond their normal 10 p.m. closing time Tuesday in case of a last-minute rush as consumers try to stock up before the </a:t>
            </a:r>
            <a:r>
              <a:rPr lang="en-US" sz="800" b="1" dirty="0" smtClean="0"/>
              <a:t>tax</a:t>
            </a:r>
            <a:r>
              <a:rPr lang="en-US" sz="800" dirty="0" smtClean="0"/>
              <a:t> takes effect. </a:t>
            </a:r>
          </a:p>
          <a:p>
            <a:pPr eaLnBrk="1" hangingPunct="1">
              <a:lnSpc>
                <a:spcPct val="80000"/>
              </a:lnSpc>
              <a:spcBef>
                <a:spcPct val="0"/>
              </a:spcBef>
            </a:pPr>
            <a:r>
              <a:rPr lang="en-US" sz="800" dirty="0" smtClean="0"/>
              <a:t> Currently, liquor, wine and beer sold in Kentucky stores are taxed only on the wholesale level, so the </a:t>
            </a:r>
            <a:r>
              <a:rPr lang="en-US" sz="800" b="1" dirty="0" smtClean="0"/>
              <a:t>tax</a:t>
            </a:r>
            <a:r>
              <a:rPr lang="en-US" sz="800" dirty="0" smtClean="0"/>
              <a:t> is built into the price. However, bottles or drafts sold in restaurants and bars do have sales </a:t>
            </a:r>
            <a:r>
              <a:rPr lang="en-US" sz="800" b="1" dirty="0" smtClean="0"/>
              <a:t>tax</a:t>
            </a:r>
            <a:r>
              <a:rPr lang="en-US" sz="800" dirty="0" smtClean="0"/>
              <a:t> applied. </a:t>
            </a:r>
          </a:p>
          <a:p>
            <a:pPr eaLnBrk="1" hangingPunct="1">
              <a:lnSpc>
                <a:spcPct val="80000"/>
              </a:lnSpc>
              <a:spcBef>
                <a:spcPct val="0"/>
              </a:spcBef>
            </a:pPr>
            <a:r>
              <a:rPr lang="en-US" sz="800" dirty="0" smtClean="0"/>
              <a:t> The legislature approved tacking on the 6% sales </a:t>
            </a:r>
            <a:r>
              <a:rPr lang="en-US" sz="800" b="1" dirty="0" smtClean="0"/>
              <a:t>tax</a:t>
            </a:r>
            <a:r>
              <a:rPr lang="en-US" sz="800" dirty="0" smtClean="0"/>
              <a:t> - the same level applied to products other than food and medicine - as part of a package of measures to plug an expected $456 million hole in the state budget this fiscal year, which ends June 30. </a:t>
            </a:r>
          </a:p>
          <a:p>
            <a:pPr eaLnBrk="1" hangingPunct="1">
              <a:lnSpc>
                <a:spcPct val="80000"/>
              </a:lnSpc>
              <a:spcBef>
                <a:spcPct val="0"/>
              </a:spcBef>
            </a:pPr>
            <a:r>
              <a:rPr lang="en-US" sz="800" dirty="0" smtClean="0"/>
              <a:t> In addition to the </a:t>
            </a:r>
            <a:r>
              <a:rPr lang="en-US" sz="800" b="1" dirty="0" smtClean="0"/>
              <a:t>alcohol</a:t>
            </a:r>
            <a:r>
              <a:rPr lang="en-US" sz="800" dirty="0" smtClean="0"/>
              <a:t> sales </a:t>
            </a:r>
            <a:r>
              <a:rPr lang="en-US" sz="800" b="1" dirty="0" smtClean="0"/>
              <a:t>tax</a:t>
            </a:r>
            <a:r>
              <a:rPr lang="en-US" sz="800" dirty="0" smtClean="0"/>
              <a:t>, lawmakers raised the cigarette </a:t>
            </a:r>
            <a:r>
              <a:rPr lang="en-US" sz="800" b="1" dirty="0" smtClean="0"/>
              <a:t>tax</a:t>
            </a:r>
            <a:r>
              <a:rPr lang="en-US" sz="800" dirty="0" smtClean="0"/>
              <a:t> 30 cents per pack and shifted some government funds around. </a:t>
            </a:r>
          </a:p>
          <a:p>
            <a:pPr eaLnBrk="1" hangingPunct="1">
              <a:lnSpc>
                <a:spcPct val="80000"/>
              </a:lnSpc>
              <a:spcBef>
                <a:spcPct val="0"/>
              </a:spcBef>
            </a:pPr>
            <a:r>
              <a:rPr lang="en-US" sz="800" dirty="0" smtClean="0"/>
              <a:t> Gov. Steve </a:t>
            </a:r>
            <a:r>
              <a:rPr lang="en-US" sz="800" dirty="0" err="1" smtClean="0"/>
              <a:t>Beshear</a:t>
            </a:r>
            <a:r>
              <a:rPr lang="en-US" sz="800" dirty="0" smtClean="0"/>
              <a:t> also is imposing 4% cuts to state agencies and 2% to universities, although the budget reductions would have been broader and deeper without the cigarette and </a:t>
            </a:r>
            <a:r>
              <a:rPr lang="en-US" sz="800" b="1" dirty="0" smtClean="0"/>
              <a:t>alcohol</a:t>
            </a:r>
            <a:r>
              <a:rPr lang="en-US" sz="800" dirty="0" smtClean="0"/>
              <a:t> </a:t>
            </a:r>
            <a:r>
              <a:rPr lang="en-US" sz="800" b="1" dirty="0" smtClean="0"/>
              <a:t>taxes</a:t>
            </a:r>
            <a:r>
              <a:rPr lang="en-US" sz="800" dirty="0" smtClean="0"/>
              <a:t>. The income from those increases will raise $52 million by July 1 and more than three times that in fiscal year 2010. </a:t>
            </a:r>
          </a:p>
          <a:p>
            <a:pPr eaLnBrk="1" hangingPunct="1">
              <a:lnSpc>
                <a:spcPct val="80000"/>
              </a:lnSpc>
              <a:spcBef>
                <a:spcPct val="0"/>
              </a:spcBef>
            </a:pPr>
            <a:r>
              <a:rPr lang="en-US" sz="800" dirty="0" smtClean="0"/>
              <a:t>Pre-party boost expected </a:t>
            </a:r>
          </a:p>
          <a:p>
            <a:pPr eaLnBrk="1" hangingPunct="1">
              <a:lnSpc>
                <a:spcPct val="80000"/>
              </a:lnSpc>
              <a:spcBef>
                <a:spcPct val="0"/>
              </a:spcBef>
            </a:pPr>
            <a:r>
              <a:rPr lang="en-US" sz="800" dirty="0" smtClean="0"/>
              <a:t>"I think they've got to </a:t>
            </a:r>
            <a:r>
              <a:rPr lang="en-US" sz="800" b="1" dirty="0" smtClean="0"/>
              <a:t>tax</a:t>
            </a:r>
            <a:r>
              <a:rPr lang="en-US" sz="800" dirty="0" smtClean="0"/>
              <a:t> something. They might as well </a:t>
            </a:r>
            <a:r>
              <a:rPr lang="en-US" sz="800" b="1" dirty="0" smtClean="0"/>
              <a:t>tax</a:t>
            </a:r>
            <a:r>
              <a:rPr lang="en-US" sz="800" dirty="0" smtClean="0"/>
              <a:t> booze and cigarettes," said James </a:t>
            </a:r>
            <a:r>
              <a:rPr lang="en-US" sz="800" dirty="0" err="1" smtClean="0"/>
              <a:t>Mischka</a:t>
            </a:r>
            <a:r>
              <a:rPr lang="en-US" sz="800" dirty="0" smtClean="0"/>
              <a:t>, who lives in Lexington on the weekends and was browsing for </a:t>
            </a:r>
            <a:r>
              <a:rPr lang="en-US" sz="800" dirty="0" err="1" smtClean="0"/>
              <a:t>Seagrams</a:t>
            </a:r>
            <a:r>
              <a:rPr lang="en-US" sz="800" dirty="0" smtClean="0"/>
              <a:t> vodka Sunday. </a:t>
            </a:r>
          </a:p>
          <a:p>
            <a:pPr eaLnBrk="1" hangingPunct="1">
              <a:lnSpc>
                <a:spcPct val="80000"/>
              </a:lnSpc>
              <a:spcBef>
                <a:spcPct val="0"/>
              </a:spcBef>
            </a:pPr>
            <a:r>
              <a:rPr lang="en-US" sz="800" dirty="0" smtClean="0"/>
              <a:t> </a:t>
            </a:r>
            <a:r>
              <a:rPr lang="en-US" sz="800" dirty="0" err="1" smtClean="0"/>
              <a:t>Mischka</a:t>
            </a:r>
            <a:r>
              <a:rPr lang="en-US" sz="800" dirty="0" smtClean="0"/>
              <a:t> said he didn't know about the new </a:t>
            </a:r>
            <a:r>
              <a:rPr lang="en-US" sz="800" b="1" dirty="0" smtClean="0"/>
              <a:t>tax</a:t>
            </a:r>
            <a:r>
              <a:rPr lang="en-US" sz="800" dirty="0" smtClean="0"/>
              <a:t> until he came into Liquor Barn Sunday. But he said he didn't think it would deter him from buying </a:t>
            </a:r>
            <a:r>
              <a:rPr lang="en-US" sz="800" b="1" dirty="0" smtClean="0"/>
              <a:t>alcohol</a:t>
            </a:r>
            <a:r>
              <a:rPr lang="en-US" sz="800" dirty="0" smtClean="0"/>
              <a:t>. </a:t>
            </a:r>
          </a:p>
          <a:p>
            <a:pPr eaLnBrk="1" hangingPunct="1">
              <a:lnSpc>
                <a:spcPct val="80000"/>
              </a:lnSpc>
              <a:spcBef>
                <a:spcPct val="0"/>
              </a:spcBef>
            </a:pPr>
            <a:r>
              <a:rPr lang="en-US" sz="800" dirty="0" smtClean="0"/>
              <a:t> </a:t>
            </a:r>
            <a:r>
              <a:rPr lang="en-US" sz="800" dirty="0" err="1" smtClean="0"/>
              <a:t>Leasor</a:t>
            </a:r>
            <a:r>
              <a:rPr lang="en-US" sz="800" dirty="0" smtClean="0"/>
              <a:t>, Liquor Barn's president, said he estimated </a:t>
            </a:r>
            <a:r>
              <a:rPr lang="en-US" sz="800" smtClean="0"/>
              <a:t>about 30% </a:t>
            </a:r>
            <a:r>
              <a:rPr lang="en-US" sz="800" dirty="0" smtClean="0"/>
              <a:t>of the stores' customers don't know that they haven't had to pay sales </a:t>
            </a:r>
            <a:r>
              <a:rPr lang="en-US" sz="800" b="1" dirty="0" smtClean="0"/>
              <a:t>tax</a:t>
            </a:r>
            <a:r>
              <a:rPr lang="en-US" sz="800" dirty="0" smtClean="0"/>
              <a:t> at the register on beer or liquor until the levy approved by the legislature. Now that the </a:t>
            </a:r>
            <a:r>
              <a:rPr lang="en-US" sz="800" b="1" dirty="0" smtClean="0"/>
              <a:t>tax</a:t>
            </a:r>
            <a:r>
              <a:rPr lang="en-US" sz="800" dirty="0" smtClean="0"/>
              <a:t> increase has generated publicity, he said, he's expecting many people with upcoming events, such as weddings or Kentucky Derby parties, to buy their booze in the next two days. </a:t>
            </a:r>
          </a:p>
          <a:p>
            <a:pPr eaLnBrk="1" hangingPunct="1">
              <a:lnSpc>
                <a:spcPct val="80000"/>
              </a:lnSpc>
              <a:spcBef>
                <a:spcPct val="0"/>
              </a:spcBef>
            </a:pPr>
            <a:r>
              <a:rPr lang="en-US" sz="800" dirty="0" smtClean="0"/>
              <a:t> One customer at Shoppers Village Liquors near Chevy Chase spent $639 Sunday afternoon to buy five boxes of liquor, including two cases of bourbon and a case of vodka for his mother, said clerk Shelby </a:t>
            </a:r>
            <a:r>
              <a:rPr lang="en-US" sz="800" dirty="0" err="1" smtClean="0"/>
              <a:t>McCuddy</a:t>
            </a:r>
            <a:r>
              <a:rPr lang="en-US" sz="800" dirty="0" smtClean="0"/>
              <a:t>. </a:t>
            </a:r>
          </a:p>
          <a:p>
            <a:pPr eaLnBrk="1" hangingPunct="1">
              <a:lnSpc>
                <a:spcPct val="80000"/>
              </a:lnSpc>
              <a:spcBef>
                <a:spcPct val="0"/>
              </a:spcBef>
            </a:pPr>
            <a:r>
              <a:rPr lang="en-US" sz="800" dirty="0" smtClean="0"/>
              <a:t> That saved him $38 he would have paid in sales </a:t>
            </a:r>
            <a:r>
              <a:rPr lang="en-US" sz="800" b="1" dirty="0" smtClean="0"/>
              <a:t>tax</a:t>
            </a:r>
            <a:r>
              <a:rPr lang="en-US" sz="800" dirty="0" smtClean="0"/>
              <a:t> after April 1. </a:t>
            </a:r>
          </a:p>
          <a:p>
            <a:pPr eaLnBrk="1" hangingPunct="1">
              <a:lnSpc>
                <a:spcPct val="80000"/>
              </a:lnSpc>
              <a:spcBef>
                <a:spcPct val="0"/>
              </a:spcBef>
            </a:pPr>
            <a:r>
              <a:rPr lang="en-US" sz="800" dirty="0" smtClean="0"/>
              <a:t> "People are taking moderate advantage of it and that will build toward Tuesday," said </a:t>
            </a:r>
            <a:r>
              <a:rPr lang="en-US" sz="800" dirty="0" err="1" smtClean="0"/>
              <a:t>Leasor</a:t>
            </a:r>
            <a:r>
              <a:rPr lang="en-US" sz="800" dirty="0" smtClean="0"/>
              <a:t>, whose company also owns Shoppers Village. "It'll be interesting to see what happens in April. I don't know what to expect. But I don't think it will change people's habits in the long run." </a:t>
            </a:r>
          </a:p>
          <a:p>
            <a:pPr eaLnBrk="1" hangingPunct="1">
              <a:lnSpc>
                <a:spcPct val="80000"/>
              </a:lnSpc>
              <a:spcBef>
                <a:spcPct val="0"/>
              </a:spcBef>
            </a:pPr>
            <a:r>
              <a:rPr lang="en-US" sz="800" dirty="0" smtClean="0"/>
              <a:t>Cigarette </a:t>
            </a:r>
            <a:r>
              <a:rPr lang="en-US" sz="800" b="1" dirty="0" smtClean="0"/>
              <a:t>tax</a:t>
            </a:r>
            <a:r>
              <a:rPr lang="en-US" sz="800" dirty="0" smtClean="0"/>
              <a:t> a bigger hit </a:t>
            </a:r>
          </a:p>
          <a:p>
            <a:pPr eaLnBrk="1" hangingPunct="1">
              <a:lnSpc>
                <a:spcPct val="80000"/>
              </a:lnSpc>
              <a:spcBef>
                <a:spcPct val="0"/>
              </a:spcBef>
            </a:pPr>
            <a:r>
              <a:rPr lang="en-US" sz="800" dirty="0" smtClean="0"/>
              <a:t> Josh Talbert of Lexington said the </a:t>
            </a:r>
            <a:r>
              <a:rPr lang="en-US" sz="800" b="1" dirty="0" smtClean="0"/>
              <a:t>tax</a:t>
            </a:r>
            <a:r>
              <a:rPr lang="en-US" sz="800" dirty="0" smtClean="0"/>
              <a:t> might hurt more this summer when he and his wife throw some barbecues. The big financial hit for the Talbert household will be the cigarette </a:t>
            </a:r>
            <a:r>
              <a:rPr lang="en-US" sz="800" b="1" dirty="0" smtClean="0"/>
              <a:t>tax</a:t>
            </a:r>
            <a:r>
              <a:rPr lang="en-US" sz="800" dirty="0" smtClean="0"/>
              <a:t> increase, coupled with a 62-cent federal cigarette </a:t>
            </a:r>
            <a:r>
              <a:rPr lang="en-US" sz="800" b="1" dirty="0" smtClean="0"/>
              <a:t>tax</a:t>
            </a:r>
            <a:r>
              <a:rPr lang="en-US" sz="800" dirty="0" smtClean="0"/>
              <a:t> increase, he said. But he hoped his wife, who smoked a pack a day before becoming pregnant, will use the 92 cents per pack jump in </a:t>
            </a:r>
            <a:r>
              <a:rPr lang="en-US" sz="800" b="1" dirty="0" smtClean="0"/>
              <a:t>taxes</a:t>
            </a:r>
            <a:r>
              <a:rPr lang="en-US" sz="800" dirty="0" smtClean="0"/>
              <a:t> as motivation to quit. </a:t>
            </a:r>
          </a:p>
          <a:p>
            <a:pPr eaLnBrk="1" hangingPunct="1">
              <a:lnSpc>
                <a:spcPct val="80000"/>
              </a:lnSpc>
              <a:spcBef>
                <a:spcPct val="0"/>
              </a:spcBef>
            </a:pPr>
            <a:r>
              <a:rPr lang="en-US" sz="800" dirty="0" smtClean="0"/>
              <a:t> </a:t>
            </a:r>
            <a:r>
              <a:rPr lang="en-US" sz="800" dirty="0" err="1" smtClean="0"/>
              <a:t>Torry</a:t>
            </a:r>
            <a:r>
              <a:rPr lang="en-US" sz="800" dirty="0" smtClean="0"/>
              <a:t> </a:t>
            </a:r>
            <a:r>
              <a:rPr lang="en-US" sz="800" dirty="0" err="1" smtClean="0"/>
              <a:t>Lemp</a:t>
            </a:r>
            <a:r>
              <a:rPr lang="en-US" sz="800" dirty="0" smtClean="0"/>
              <a:t> said Sunday marked his second day being cigarette-free, although he admitted to chomping on cigars to help </a:t>
            </a:r>
            <a:r>
              <a:rPr lang="en-US" sz="800" dirty="0" err="1" smtClean="0"/>
              <a:t>ween</a:t>
            </a:r>
            <a:r>
              <a:rPr lang="en-US" sz="800" dirty="0" smtClean="0"/>
              <a:t> [sic] him off a habit he's had for 32 of his 46 years. </a:t>
            </a:r>
          </a:p>
          <a:p>
            <a:pPr eaLnBrk="1" hangingPunct="1">
              <a:lnSpc>
                <a:spcPct val="80000"/>
              </a:lnSpc>
              <a:spcBef>
                <a:spcPct val="0"/>
              </a:spcBef>
            </a:pPr>
            <a:r>
              <a:rPr lang="en-US" sz="800" dirty="0" smtClean="0"/>
              <a:t>That, he said, might be the best result of all the </a:t>
            </a:r>
            <a:r>
              <a:rPr lang="en-US" sz="800" b="1" dirty="0" smtClean="0"/>
              <a:t>tax</a:t>
            </a:r>
            <a:r>
              <a:rPr lang="en-US" sz="800" dirty="0" smtClean="0"/>
              <a:t> increases. </a:t>
            </a:r>
          </a:p>
          <a:p>
            <a:pPr eaLnBrk="1" hangingPunct="1">
              <a:lnSpc>
                <a:spcPct val="80000"/>
              </a:lnSpc>
              <a:spcBef>
                <a:spcPct val="0"/>
              </a:spcBef>
            </a:pPr>
            <a:r>
              <a:rPr lang="en-US" sz="800" dirty="0" smtClean="0"/>
              <a:t> "I can't afford to smoke anymore," he said. "It's time to quit anyway for my health. I want to live a lot longer." </a:t>
            </a:r>
          </a:p>
          <a:p>
            <a:pPr eaLnBrk="1" hangingPunct="1">
              <a:lnSpc>
                <a:spcPct val="80000"/>
              </a:lnSpc>
              <a:spcBef>
                <a:spcPct val="0"/>
              </a:spcBef>
            </a:pPr>
            <a:r>
              <a:rPr lang="en-US" sz="800" dirty="0" smtClean="0"/>
              <a:t> Reach Ryan </a:t>
            </a:r>
            <a:r>
              <a:rPr lang="en-US" sz="800" dirty="0" err="1" smtClean="0"/>
              <a:t>Alessi</a:t>
            </a:r>
            <a:r>
              <a:rPr lang="en-US" sz="800" dirty="0" smtClean="0"/>
              <a:t> at (859) 231-1303.</a:t>
            </a:r>
          </a:p>
          <a:p>
            <a:pPr eaLnBrk="1" hangingPunct="1">
              <a:lnSpc>
                <a:spcPct val="80000"/>
              </a:lnSpc>
              <a:spcBef>
                <a:spcPct val="0"/>
              </a:spcBef>
            </a:pPr>
            <a:endParaRPr lang="en-US" sz="800" dirty="0" smtClean="0"/>
          </a:p>
          <a:p>
            <a:pPr eaLnBrk="1" hangingPunct="1">
              <a:lnSpc>
                <a:spcPct val="80000"/>
              </a:lnSpc>
              <a:spcBef>
                <a:spcPct val="0"/>
              </a:spcBef>
            </a:pPr>
            <a:endParaRPr lang="en-US" sz="800" dirty="0" smtClean="0"/>
          </a:p>
        </p:txBody>
      </p:sp>
    </p:spTree>
    <p:extLst>
      <p:ext uri="{BB962C8B-B14F-4D97-AF65-F5344CB8AC3E}">
        <p14:creationId xmlns="" xmlns:p14="http://schemas.microsoft.com/office/powerpoint/2010/main" val="32546125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blogs.worthpublishers.com/econblog/" TargetMode="External"/><Relationship Id="rId3" Type="http://schemas.openxmlformats.org/officeDocument/2006/relationships/hyperlink" Target="http://www.gregmankiw.blogspot.com/" TargetMode="External"/><Relationship Id="rId7" Type="http://schemas.openxmlformats.org/officeDocument/2006/relationships/hyperlink" Target="http://marginalrevolution.com/" TargetMode="External"/><Relationship Id="rId12" Type="http://schemas.openxmlformats.org/officeDocument/2006/relationships/image" Target="../media/image14.png"/><Relationship Id="rId2" Type="http://schemas.openxmlformats.org/officeDocument/2006/relationships/image" Target="../media/image9.jpeg"/><Relationship Id="rId16" Type="http://schemas.openxmlformats.org/officeDocument/2006/relationships/image" Target="../media/image16.png"/><Relationship Id="rId1" Type="http://schemas.openxmlformats.org/officeDocument/2006/relationships/slideMaster" Target="../slideMasters/slideMaster5.xml"/><Relationship Id="rId6" Type="http://schemas.openxmlformats.org/officeDocument/2006/relationships/image" Target="../media/image11.png"/><Relationship Id="rId11" Type="http://schemas.openxmlformats.org/officeDocument/2006/relationships/hyperlink" Target="http://www.bls.gov/" TargetMode="External"/><Relationship Id="rId5" Type="http://schemas.openxmlformats.org/officeDocument/2006/relationships/hyperlink" Target="http://krugman.blogs.nytimes.com/" TargetMode="External"/><Relationship Id="rId15" Type="http://schemas.openxmlformats.org/officeDocument/2006/relationships/hyperlink" Target="http://www.bea.gov/" TargetMode="Externa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hyperlink" Target="http://www.freakonomics.com/blog/" TargetMode="External"/><Relationship Id="rId1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www.bea.gov/" TargetMode="External"/><Relationship Id="rId3" Type="http://schemas.openxmlformats.org/officeDocument/2006/relationships/hyperlink" Target="http://www.gregmankiw.blogspot.com/" TargetMode="External"/><Relationship Id="rId7" Type="http://schemas.openxmlformats.org/officeDocument/2006/relationships/hyperlink" Target="http://www.freakonomics.com/blog/" TargetMode="External"/><Relationship Id="rId12" Type="http://schemas.openxmlformats.org/officeDocument/2006/relationships/image" Target="../media/image15.png"/><Relationship Id="rId2" Type="http://schemas.openxmlformats.org/officeDocument/2006/relationships/image" Target="../media/image9.jpeg"/><Relationship Id="rId16" Type="http://schemas.openxmlformats.org/officeDocument/2006/relationships/image" Target="../media/image22.png"/><Relationship Id="rId1" Type="http://schemas.openxmlformats.org/officeDocument/2006/relationships/slideMaster" Target="../slideMasters/slideMaster14.xml"/><Relationship Id="rId6" Type="http://schemas.openxmlformats.org/officeDocument/2006/relationships/image" Target="../media/image12.png"/><Relationship Id="rId11" Type="http://schemas.openxmlformats.org/officeDocument/2006/relationships/hyperlink" Target="http://blogs.worthpublishers.com/econblog/" TargetMode="External"/><Relationship Id="rId5" Type="http://schemas.openxmlformats.org/officeDocument/2006/relationships/hyperlink" Target="http://marginalrevolution.com/" TargetMode="External"/><Relationship Id="rId15" Type="http://schemas.openxmlformats.org/officeDocument/2006/relationships/hyperlink" Target="http://krugman.blogs.nytimes.com/" TargetMode="External"/><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hyperlink" Target="http://www.bls.gov/" TargetMode="External"/><Relationship Id="rId1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prstGeom prst="rect">
            <a:avLst/>
          </a:prstGeo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2"/>
          <p:cNvPicPr>
            <a:picLocks noChangeAspect="1" noChangeArrowheads="1"/>
          </p:cNvPicPr>
          <p:nvPr/>
        </p:nvPicPr>
        <p:blipFill rotWithShape="1">
          <a:blip r:embed="rId2" cstate="screen">
            <a:extLst>
              <a:ext uri="{28A0092B-C50C-407E-A947-70E740481C1C}">
                <a14:useLocalDpi xmlns="" xmlns:a14="http://schemas.microsoft.com/office/drawing/2010/main" val="0"/>
              </a:ext>
            </a:extLst>
          </a:blip>
          <a:srcRect/>
          <a:stretch/>
        </p:blipFill>
        <p:spPr bwMode="auto">
          <a:xfrm>
            <a:off x="8153536" y="-76200"/>
            <a:ext cx="943896" cy="9905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ight Arrow 8">
            <a:hlinkClick r:id="" action="ppaction://noaction"/>
          </p:cNvPr>
          <p:cNvSpPr/>
          <p:nvPr/>
        </p:nvSpPr>
        <p:spPr>
          <a:xfrm>
            <a:off x="0" y="5952053"/>
            <a:ext cx="1143000" cy="905947"/>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r>
              <a:rPr lang="en-US" sz="11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 action="ppaction://noaction"/>
              </a:rPr>
              <a:t>To </a:t>
            </a:r>
            <a:r>
              <a:rPr lang="en-US" sz="11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rPr>
              <a:t>Active Learning</a:t>
            </a:r>
            <a:endParaRPr lang="en-US" sz="11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pic>
        <p:nvPicPr>
          <p:cNvPr id="10" name="Picture 9">
            <a:hlinkClick r:id="" action="ppaction://noaction"/>
          </p:cNvPr>
          <p:cNvPicPr>
            <a:picLocks noChangeAspect="1"/>
          </p:cNvPicPr>
          <p:nvPr/>
        </p:nvPicPr>
        <p:blipFill rotWithShape="1">
          <a:blip r:embed="rId3" cstate="screen">
            <a:extLst>
              <a:ext uri="{28A0092B-C50C-407E-A947-70E740481C1C}">
                <a14:useLocalDpi xmlns="" xmlns:a14="http://schemas.microsoft.com/office/drawing/2010/main" val="0"/>
              </a:ext>
            </a:extLst>
          </a:blip>
          <a:srcRect/>
          <a:stretch/>
        </p:blipFill>
        <p:spPr>
          <a:xfrm>
            <a:off x="7974496" y="6028188"/>
            <a:ext cx="1143000" cy="856979"/>
          </a:xfrm>
          <a:prstGeom prst="rect">
            <a:avLst/>
          </a:prstGeom>
        </p:spPr>
      </p:pic>
      <p:sp>
        <p:nvSpPr>
          <p:cNvPr id="11" name="TextBox 10"/>
          <p:cNvSpPr txBox="1"/>
          <p:nvPr/>
        </p:nvSpPr>
        <p:spPr>
          <a:xfrm>
            <a:off x="8126895" y="6209547"/>
            <a:ext cx="634182" cy="523220"/>
          </a:xfrm>
          <a:prstGeom prst="rect">
            <a:avLst/>
          </a:prstGeom>
          <a:noFill/>
        </p:spPr>
        <p:txBody>
          <a:bodyPr wrap="square" rtlCol="0">
            <a:spAutoFit/>
          </a:bodyPr>
          <a:lstStyle/>
          <a:p>
            <a:r>
              <a:rPr lang="en-US" sz="1400" b="1" dirty="0" smtClean="0">
                <a:solidFill>
                  <a:schemeClr val="bg1"/>
                </a:solidFill>
                <a:effectLst>
                  <a:outerShdw blurRad="38100" dist="38100" dir="2700000" algn="tl">
                    <a:srgbClr val="000000">
                      <a:alpha val="43137"/>
                    </a:srgbClr>
                  </a:outerShdw>
                </a:effectLst>
                <a:hlinkClick r:id="" action="ppaction://noaction"/>
              </a:rPr>
              <a:t>To Video</a:t>
            </a:r>
            <a:endParaRPr lang="en-US" sz="1400" b="1" dirty="0">
              <a:solidFill>
                <a:schemeClr val="bg1"/>
              </a:solidFill>
              <a:effectLst>
                <a:outerShdw blurRad="38100" dist="38100" dir="2700000" algn="tl">
                  <a:srgbClr val="000000">
                    <a:alpha val="43137"/>
                  </a:srgbClr>
                </a:outerShdw>
              </a:effectLst>
            </a:endParaRPr>
          </a:p>
        </p:txBody>
      </p:sp>
      <p:sp>
        <p:nvSpPr>
          <p:cNvPr id="12"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endParaRPr lang="en-US"/>
          </a:p>
        </p:txBody>
      </p:sp>
    </p:spTree>
    <p:extLst>
      <p:ext uri="{BB962C8B-B14F-4D97-AF65-F5344CB8AC3E}">
        <p14:creationId xmlns="" xmlns:p14="http://schemas.microsoft.com/office/powerpoint/2010/main" val="36145913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BE5A4D5-130C-4359-8DEC-3E9B93D775B5}" type="datetimeFigureOut">
              <a:rPr lang="en-US" smtClean="0"/>
              <a:pPr/>
              <a:t>1/12/2016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F4F44DE6-8B77-400C-8F66-8B96B952C9BA}" type="slidenum">
              <a:rPr lang="en-US" smtClean="0"/>
              <a:pPr/>
              <a:t>‹#›</a:t>
            </a:fld>
            <a:endParaRPr lang="en-US"/>
          </a:p>
        </p:txBody>
      </p:sp>
    </p:spTree>
    <p:extLst>
      <p:ext uri="{BB962C8B-B14F-4D97-AF65-F5344CB8AC3E}">
        <p14:creationId xmlns="" xmlns:p14="http://schemas.microsoft.com/office/powerpoint/2010/main" val="313696178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cxnSp>
        <p:nvCxnSpPr>
          <p:cNvPr id="2" name="Straight Connector 1"/>
          <p:cNvCxnSpPr/>
          <p:nvPr/>
        </p:nvCxnSpPr>
        <p:spPr>
          <a:xfrm>
            <a:off x="0" y="5715000"/>
            <a:ext cx="9144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2514600"/>
            <a:ext cx="9144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Picture 8" descr="mf57.jpg"/>
          <p:cNvPicPr>
            <a:picLocks noChangeAspect="1"/>
          </p:cNvPicPr>
          <p:nvPr/>
        </p:nvPicPr>
        <p:blipFill>
          <a:blip r:embed="rId2">
            <a:clrChange>
              <a:clrFrom>
                <a:srgbClr val="FFF1F6"/>
              </a:clrFrom>
              <a:clrTo>
                <a:srgbClr val="FFF1F6">
                  <a:alpha val="0"/>
                </a:srgbClr>
              </a:clrTo>
            </a:clrChange>
            <a:extLst>
              <a:ext uri="{28A0092B-C50C-407E-A947-70E740481C1C}">
                <a14:useLocalDpi xmlns="" xmlns:a14="http://schemas.microsoft.com/office/drawing/2010/main" val="0"/>
              </a:ext>
            </a:extLst>
          </a:blip>
          <a:srcRect/>
          <a:stretch>
            <a:fillRect/>
          </a:stretch>
        </p:blipFill>
        <p:spPr bwMode="auto">
          <a:xfrm>
            <a:off x="7467600" y="0"/>
            <a:ext cx="1676400" cy="1196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9"/>
          <p:cNvSpPr txBox="1">
            <a:spLocks noChangeArrowheads="1"/>
          </p:cNvSpPr>
          <p:nvPr/>
        </p:nvSpPr>
        <p:spPr bwMode="auto">
          <a:xfrm>
            <a:off x="0" y="1676400"/>
            <a:ext cx="9144000" cy="369888"/>
          </a:xfrm>
          <a:prstGeom prst="rect">
            <a:avLst/>
          </a:prstGeom>
          <a:solidFill>
            <a:srgbClr val="CCFF33">
              <a:alpha val="47058"/>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b="1" i="1">
                <a:latin typeface="Arial" charset="0"/>
              </a:rPr>
              <a:t>Some good blogs and other sites to get the juices flowing:</a:t>
            </a:r>
          </a:p>
        </p:txBody>
      </p:sp>
      <p:sp>
        <p:nvSpPr>
          <p:cNvPr id="6" name="Title 1"/>
          <p:cNvSpPr txBox="1">
            <a:spLocks/>
          </p:cNvSpPr>
          <p:nvPr/>
        </p:nvSpPr>
        <p:spPr>
          <a:xfrm>
            <a:off x="0" y="0"/>
            <a:ext cx="6629400" cy="784225"/>
          </a:xfrm>
          <a:prstGeom prst="rect">
            <a:avLst/>
          </a:prstGeom>
          <a:noFill/>
          <a:effectLst/>
        </p:spPr>
        <p:txBody>
          <a:bodyPr/>
          <a:lstStyle>
            <a:lvl1pPr>
              <a:defRPr sz="3600">
                <a:solidFill>
                  <a:schemeClr val="accent1">
                    <a:lumMod val="60000"/>
                    <a:lumOff val="40000"/>
                  </a:schemeClr>
                </a:solidFill>
                <a:effectLst>
                  <a:outerShdw blurRad="38100" dist="38100" dir="2700000" algn="tl">
                    <a:srgbClr val="000000">
                      <a:alpha val="43137"/>
                    </a:srgbClr>
                  </a:outerShdw>
                </a:effectLst>
              </a:defRPr>
            </a:lvl1pPr>
          </a:lstStyle>
          <a:p>
            <a:pPr>
              <a:defRPr/>
            </a:pPr>
            <a:r>
              <a:rPr lang="en-US" sz="4800" b="1" dirty="0" smtClean="0">
                <a:solidFill>
                  <a:schemeClr val="accent6">
                    <a:lumMod val="75000"/>
                  </a:schemeClr>
                </a:solidFill>
                <a:latin typeface="Century Gothic" pitchFamily="34" charset="0"/>
                <a:cs typeface="Arial" pitchFamily="34" charset="0"/>
              </a:rPr>
              <a:t>Food for Thought….</a:t>
            </a:r>
            <a:endParaRPr lang="en-US" sz="4800" b="1" dirty="0">
              <a:solidFill>
                <a:schemeClr val="accent6">
                  <a:lumMod val="75000"/>
                </a:schemeClr>
              </a:solidFill>
              <a:latin typeface="Century Gothic" pitchFamily="34" charset="0"/>
              <a:cs typeface="Arial" pitchFamily="34" charset="0"/>
            </a:endParaRPr>
          </a:p>
        </p:txBody>
      </p:sp>
      <p:pic>
        <p:nvPicPr>
          <p:cNvPr id="7" name="Picture 2">
            <a:hlinkClick r:id="rId3"/>
          </p:cNvPr>
          <p:cNvPicPr>
            <a:picLocks noChangeAspect="1" noChangeArrowheads="1"/>
          </p:cNvPicPr>
          <p:nvPr/>
        </p:nvPicPr>
        <p:blipFill>
          <a:blip r:embed="rId4" cstate="screen">
            <a:extLst>
              <a:ext uri="{28A0092B-C50C-407E-A947-70E740481C1C}">
                <a14:useLocalDpi xmlns="" xmlns:a14="http://schemas.microsoft.com/office/drawing/2010/main" val="0"/>
              </a:ext>
            </a:extLst>
          </a:blip>
          <a:srcRect/>
          <a:stretch>
            <a:fillRect/>
          </a:stretch>
        </p:blipFill>
        <p:spPr bwMode="auto">
          <a:xfrm>
            <a:off x="6172200" y="3894138"/>
            <a:ext cx="2724150" cy="5175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 name="Picture 2">
            <a:hlinkClick r:id="rId5"/>
          </p:cNvPr>
          <p:cNvPicPr>
            <a:picLocks noChangeAspect="1" noChangeArrowheads="1"/>
          </p:cNvPicPr>
          <p:nvPr/>
        </p:nvPicPr>
        <p:blipFill rotWithShape="1">
          <a:blip r:embed="rId6" cstate="screen">
            <a:extLst>
              <a:ext uri="{28A0092B-C50C-407E-A947-70E740481C1C}">
                <a14:useLocalDpi xmlns="" xmlns:a14="http://schemas.microsoft.com/office/drawing/2010/main" val="0"/>
              </a:ext>
            </a:extLst>
          </a:blip>
          <a:srcRect/>
          <a:stretch/>
        </p:blipFill>
        <p:spPr bwMode="auto">
          <a:xfrm>
            <a:off x="403225" y="3768725"/>
            <a:ext cx="2111375" cy="76835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 name="Picture 3">
            <a:hlinkClick r:id="rId7"/>
          </p:cNvPr>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1497013" y="2878138"/>
            <a:ext cx="2998787" cy="53975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 name="Picture 4">
            <a:hlinkClick r:id="rId9"/>
          </p:cNvPr>
          <p:cNvPicPr>
            <a:picLocks noChangeAspect="1" noChangeArrowheads="1"/>
          </p:cNvPicPr>
          <p:nvPr/>
        </p:nvPicPr>
        <p:blipFill>
          <a:blip r:embed="rId10" cstate="screen">
            <a:extLst>
              <a:ext uri="{28A0092B-C50C-407E-A947-70E740481C1C}">
                <a14:useLocalDpi xmlns="" xmlns:a14="http://schemas.microsoft.com/office/drawing/2010/main" val="0"/>
              </a:ext>
            </a:extLst>
          </a:blip>
          <a:srcRect/>
          <a:stretch>
            <a:fillRect/>
          </a:stretch>
        </p:blipFill>
        <p:spPr bwMode="auto">
          <a:xfrm>
            <a:off x="5162550" y="2819400"/>
            <a:ext cx="2686050" cy="6572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1" name="Picture 2">
            <a:hlinkClick r:id="rId11"/>
          </p:cNvPr>
          <p:cNvPicPr>
            <a:picLocks noChangeAspect="1" noChangeArrowheads="1"/>
          </p:cNvPicPr>
          <p:nvPr/>
        </p:nvPicPr>
        <p:blipFill>
          <a:blip r:embed="rId12">
            <a:extLst>
              <a:ext uri="{28A0092B-C50C-407E-A947-70E740481C1C}">
                <a14:useLocalDpi xmlns="" xmlns:a14="http://schemas.microsoft.com/office/drawing/2010/main" val="0"/>
              </a:ext>
            </a:extLst>
          </a:blip>
          <a:srcRect/>
          <a:stretch>
            <a:fillRect/>
          </a:stretch>
        </p:blipFill>
        <p:spPr bwMode="auto">
          <a:xfrm>
            <a:off x="838200" y="5849938"/>
            <a:ext cx="2667000" cy="363537"/>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2" name="Picture 3">
            <a:hlinkClick r:id="rId13"/>
          </p:cNvPr>
          <p:cNvPicPr>
            <a:picLocks noChangeAspect="1" noChangeArrowheads="1"/>
          </p:cNvPicPr>
          <p:nvPr/>
        </p:nvPicPr>
        <p:blipFill>
          <a:blip r:embed="rId14" cstate="screen">
            <a:extLst>
              <a:ext uri="{28A0092B-C50C-407E-A947-70E740481C1C}">
                <a14:useLocalDpi xmlns="" xmlns:a14="http://schemas.microsoft.com/office/drawing/2010/main" val="0"/>
              </a:ext>
            </a:extLst>
          </a:blip>
          <a:srcRect/>
          <a:stretch>
            <a:fillRect/>
          </a:stretch>
        </p:blipFill>
        <p:spPr bwMode="auto">
          <a:xfrm>
            <a:off x="2819400" y="4824413"/>
            <a:ext cx="3689350" cy="585787"/>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3" name="Picture 4">
            <a:hlinkClick r:id="rId15"/>
          </p:cNvPr>
          <p:cNvPicPr>
            <a:picLocks noChangeAspect="1" noChangeArrowheads="1"/>
          </p:cNvPicPr>
          <p:nvPr/>
        </p:nvPicPr>
        <p:blipFill>
          <a:blip r:embed="rId16" cstate="screen">
            <a:extLst>
              <a:ext uri="{28A0092B-C50C-407E-A947-70E740481C1C}">
                <a14:useLocalDpi xmlns="" xmlns:a14="http://schemas.microsoft.com/office/drawing/2010/main" val="0"/>
              </a:ext>
            </a:extLst>
          </a:blip>
          <a:srcRect/>
          <a:stretch>
            <a:fillRect/>
          </a:stretch>
        </p:blipFill>
        <p:spPr bwMode="auto">
          <a:xfrm>
            <a:off x="5175250" y="5838825"/>
            <a:ext cx="3130550" cy="38417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4" name="Slide Number Placeholder 4"/>
          <p:cNvSpPr>
            <a:spLocks noGrp="1"/>
          </p:cNvSpPr>
          <p:nvPr>
            <p:ph type="sldNum" sz="quarter" idx="10"/>
          </p:nvPr>
        </p:nvSpPr>
        <p:spPr>
          <a:xfrm>
            <a:off x="6553200" y="6492875"/>
            <a:ext cx="2133600" cy="365125"/>
          </a:xfrm>
        </p:spPr>
        <p:txBody>
          <a:bodyPr/>
          <a:lstStyle>
            <a:lvl1pPr>
              <a:defRPr/>
            </a:lvl1pPr>
          </a:lstStyle>
          <a:p>
            <a:pPr>
              <a:defRPr/>
            </a:pPr>
            <a:fld id="{7C2CC41E-FED2-45C2-81A4-A3B1F8E0267B}" type="slidenum">
              <a:rPr lang="en-US"/>
              <a:pPr>
                <a:defRPr/>
              </a:pPr>
              <a:t>‹#›</a:t>
            </a:fld>
            <a:endParaRPr lang="en-US"/>
          </a:p>
        </p:txBody>
      </p:sp>
      <p:sp>
        <p:nvSpPr>
          <p:cNvPr id="15" name="Footer Placeholder 4"/>
          <p:cNvSpPr>
            <a:spLocks noGrp="1"/>
          </p:cNvSpPr>
          <p:nvPr>
            <p:ph type="ftr" sz="quarter" idx="11"/>
          </p:nvPr>
        </p:nvSpPr>
        <p:spPr>
          <a:xfrm>
            <a:off x="2171700" y="6629400"/>
            <a:ext cx="4800600" cy="228600"/>
          </a:xfrm>
          <a:prstGeom prst="rect">
            <a:avLst/>
          </a:prstGeom>
        </p:spPr>
        <p:txBody>
          <a:bodyPr/>
          <a:lstStyle>
            <a:lvl1pPr>
              <a:defRPr sz="1100" i="0" cap="small" spc="400" baseline="0" smtClean="0"/>
            </a:lvl1pPr>
          </a:lstStyle>
          <a:p>
            <a:pPr>
              <a:defRPr/>
            </a:pPr>
            <a:r>
              <a:rPr lang="en-US"/>
              <a:t>Copyright 2012 Worth Publishers</a:t>
            </a:r>
          </a:p>
        </p:txBody>
      </p:sp>
    </p:spTree>
    <p:extLst>
      <p:ext uri="{BB962C8B-B14F-4D97-AF65-F5344CB8AC3E}">
        <p14:creationId xmlns="" xmlns:p14="http://schemas.microsoft.com/office/powerpoint/2010/main" val="320517455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1313" indent="0">
              <a:defRPr>
                <a:solidFill>
                  <a:schemeClr val="accent1">
                    <a:lumMod val="75000"/>
                  </a:schemeClr>
                </a:solidFill>
              </a:defRPr>
            </a:lvl1pPr>
            <a:lvl2pPr marL="742950" indent="0">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ight Arrow 8">
            <a:hlinkClick r:id="" action="ppaction://noaction"/>
          </p:cNvPr>
          <p:cNvSpPr/>
          <p:nvPr userDrawn="1"/>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pic>
        <p:nvPicPr>
          <p:cNvPr id="10" name="Picture 9">
            <a:hlinkClick r:id="" action="ppaction://noaction"/>
          </p:cNvPr>
          <p:cNvPicPr>
            <a:picLocks noChangeAspect="1"/>
          </p:cNvPicPr>
          <p:nvPr userDrawn="1"/>
        </p:nvPicPr>
        <p:blipFill rotWithShape="1">
          <a:blip r:embed="rId2" cstate="screen">
            <a:extLst>
              <a:ext uri="{28A0092B-C50C-407E-A947-70E740481C1C}">
                <a14:useLocalDpi xmlns="" xmlns:a14="http://schemas.microsoft.com/office/drawing/2010/main" val="0"/>
              </a:ext>
            </a:extLst>
          </a:blip>
          <a:srcRect/>
          <a:stretch/>
        </p:blipFill>
        <p:spPr>
          <a:xfrm>
            <a:off x="7974496" y="6028188"/>
            <a:ext cx="1143000" cy="856979"/>
          </a:xfrm>
          <a:prstGeom prst="rect">
            <a:avLst/>
          </a:prstGeom>
        </p:spPr>
      </p:pic>
      <p:cxnSp>
        <p:nvCxnSpPr>
          <p:cNvPr id="15" name="Straight Connector 14"/>
          <p:cNvCxnSpPr/>
          <p:nvPr userDrawn="1"/>
        </p:nvCxnSpPr>
        <p:spPr>
          <a:xfrm>
            <a:off x="0" y="1287308"/>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pic>
        <p:nvPicPr>
          <p:cNvPr id="2050" name="Picture 2"/>
          <p:cNvPicPr>
            <a:picLocks noChangeAspect="1" noChangeArrowheads="1"/>
          </p:cNvPicPr>
          <p:nvPr userDrawn="1"/>
        </p:nvPicPr>
        <p:blipFill rotWithShape="1">
          <a:blip r:embed="rId3" cstate="screen">
            <a:extLst>
              <a:ext uri="{28A0092B-C50C-407E-A947-70E740481C1C}">
                <a14:useLocalDpi xmlns="" xmlns:a14="http://schemas.microsoft.com/office/drawing/2010/main" val="0"/>
              </a:ext>
            </a:extLst>
          </a:blip>
          <a:srcRect/>
          <a:stretch/>
        </p:blipFill>
        <p:spPr bwMode="auto">
          <a:xfrm>
            <a:off x="5867400" y="51250"/>
            <a:ext cx="3276600" cy="13538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16" name="Straight Connector 15"/>
          <p:cNvCxnSpPr/>
          <p:nvPr userDrawn="1"/>
        </p:nvCxnSpPr>
        <p:spPr>
          <a:xfrm>
            <a:off x="0" y="5791200"/>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sp>
        <p:nvSpPr>
          <p:cNvPr id="13"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81733744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cstate="screen">
            <a:lum/>
            <a:extLst>
              <a:ext uri="{28A0092B-C50C-407E-A947-70E740481C1C}">
                <a14:useLocalDpi xmlns=""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4763" y="5486400"/>
            <a:ext cx="9136063" cy="1371600"/>
          </a:xfrm>
          <a:prstGeom prst="rect">
            <a:avLst/>
          </a:prstGeom>
          <a:solidFill>
            <a:schemeClr val="tx1">
              <a:alpha val="81000"/>
            </a:schemeClr>
          </a:solidFill>
        </p:spPr>
        <p:txBody>
          <a:bodyPr anchor="ctr">
            <a:normAutofit/>
          </a:bodyPr>
          <a:lstStyle/>
          <a:p>
            <a:pPr algn="r">
              <a:defRPr/>
            </a:pPr>
            <a:endParaRPr lang="en-US" sz="4800" spc="50" dirty="0">
              <a:latin typeface="Candara" pitchFamily="34" charset="0"/>
              <a:ea typeface="Tahoma" pitchFamily="34" charset="0"/>
              <a:cs typeface="Tahoma" pitchFamily="34" charset="0"/>
            </a:endParaRPr>
          </a:p>
        </p:txBody>
      </p:sp>
      <p:sp>
        <p:nvSpPr>
          <p:cNvPr id="6" name="TextBox 5"/>
          <p:cNvSpPr txBox="1"/>
          <p:nvPr/>
        </p:nvSpPr>
        <p:spPr>
          <a:xfrm>
            <a:off x="261938" y="5181600"/>
            <a:ext cx="887412" cy="1862138"/>
          </a:xfrm>
          <a:prstGeom prst="rect">
            <a:avLst/>
          </a:prstGeom>
          <a:noFill/>
        </p:spPr>
        <p:txBody>
          <a:bodyPr>
            <a:spAutoFit/>
          </a:bodyPr>
          <a:lstStyle/>
          <a:p>
            <a:pPr>
              <a:defRPr/>
            </a:pPr>
            <a:r>
              <a:rPr lang="en-US" sz="11500" b="1" dirty="0">
                <a:solidFill>
                  <a:schemeClr val="bg1"/>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1</a:t>
            </a:r>
          </a:p>
        </p:txBody>
      </p:sp>
      <p:sp>
        <p:nvSpPr>
          <p:cNvPr id="7" name="TextBox 6"/>
          <p:cNvSpPr txBox="1"/>
          <p:nvPr/>
        </p:nvSpPr>
        <p:spPr>
          <a:xfrm rot="16200000">
            <a:off x="-418306" y="5965795"/>
            <a:ext cx="1358900" cy="400110"/>
          </a:xfrm>
          <a:prstGeom prst="rect">
            <a:avLst/>
          </a:prstGeom>
          <a:noFill/>
        </p:spPr>
        <p:txBody>
          <a:bodyPr>
            <a:spAutoFit/>
          </a:bodyPr>
          <a:lstStyle/>
          <a:p>
            <a:pPr>
              <a:defRPr/>
            </a:pPr>
            <a:r>
              <a:rPr lang="en-US" b="1" cap="all" dirty="0">
                <a:solidFill>
                  <a:schemeClr val="bg1">
                    <a:lumMod val="75000"/>
                  </a:schemeClr>
                </a:solidFill>
                <a:latin typeface="Gill Sans MT" pitchFamily="34" charset="0"/>
                <a:ea typeface="+mj-ea"/>
                <a:cs typeface="+mj-cs"/>
              </a:rPr>
              <a:t>Chapter</a:t>
            </a:r>
            <a:endParaRPr lang="en-US" sz="2000" b="1" cap="all" dirty="0">
              <a:solidFill>
                <a:schemeClr val="bg1">
                  <a:lumMod val="75000"/>
                </a:schemeClr>
              </a:solidFill>
              <a:latin typeface="Gill Sans MT" pitchFamily="34" charset="0"/>
              <a:ea typeface="+mj-ea"/>
              <a:cs typeface="+mj-cs"/>
            </a:endParaRPr>
          </a:p>
        </p:txBody>
      </p:sp>
      <p:sp>
        <p:nvSpPr>
          <p:cNvPr id="8" name="TextBox 7"/>
          <p:cNvSpPr txBox="1"/>
          <p:nvPr/>
        </p:nvSpPr>
        <p:spPr>
          <a:xfrm>
            <a:off x="-4763" y="4953000"/>
            <a:ext cx="9148763" cy="338137"/>
          </a:xfrm>
          <a:prstGeom prst="rect">
            <a:avLst/>
          </a:prstGeom>
          <a:solidFill>
            <a:schemeClr val="tx1">
              <a:alpha val="52000"/>
            </a:schemeClr>
          </a:solidFill>
        </p:spPr>
        <p:txBody>
          <a:bodyPr wrap="square">
            <a:spAutoFit/>
          </a:bodyPr>
          <a:lstStyle/>
          <a:p>
            <a:pPr algn="ctr">
              <a:defRPr/>
            </a:pPr>
            <a:r>
              <a:rPr lang="en-US" sz="1600" cap="small" spc="400" dirty="0">
                <a:solidFill>
                  <a:schemeClr val="bg1"/>
                </a:solidFill>
                <a:latin typeface="Tw Cen MT" pitchFamily="34" charset="0"/>
              </a:rPr>
              <a:t>Dynamic PowerPoint™ Slides by </a:t>
            </a:r>
            <a:r>
              <a:rPr lang="en-US" sz="1600" cap="small" spc="400" dirty="0" err="1">
                <a:solidFill>
                  <a:schemeClr val="bg1"/>
                </a:solidFill>
                <a:latin typeface="Tw Cen MT" pitchFamily="34" charset="0"/>
              </a:rPr>
              <a:t>Solina</a:t>
            </a:r>
            <a:r>
              <a:rPr lang="en-US" sz="1600" cap="small" spc="400" dirty="0">
                <a:solidFill>
                  <a:schemeClr val="bg1"/>
                </a:solidFill>
                <a:latin typeface="Tw Cen MT" pitchFamily="34" charset="0"/>
              </a:rPr>
              <a:t> </a:t>
            </a:r>
            <a:r>
              <a:rPr lang="en-US" sz="1600" cap="small" spc="400" dirty="0" err="1">
                <a:solidFill>
                  <a:schemeClr val="bg1"/>
                </a:solidFill>
                <a:latin typeface="Tw Cen MT" pitchFamily="34" charset="0"/>
              </a:rPr>
              <a:t>Lindahl</a:t>
            </a:r>
            <a:endParaRPr lang="en-US" sz="1600" cap="small" spc="400" dirty="0">
              <a:solidFill>
                <a:schemeClr val="bg1"/>
              </a:solidFill>
              <a:latin typeface="Tw Cen MT" pitchFamily="34" charset="0"/>
            </a:endParaRPr>
          </a:p>
        </p:txBody>
      </p:sp>
      <p:sp>
        <p:nvSpPr>
          <p:cNvPr id="13" name="Title 1"/>
          <p:cNvSpPr>
            <a:spLocks noGrp="1"/>
          </p:cNvSpPr>
          <p:nvPr>
            <p:ph type="title" hasCustomPrompt="1"/>
          </p:nvPr>
        </p:nvSpPr>
        <p:spPr>
          <a:xfrm>
            <a:off x="1371600" y="5486398"/>
            <a:ext cx="7772400" cy="1371601"/>
          </a:xfrm>
          <a:noFill/>
        </p:spPr>
        <p:txBody>
          <a:bodyPr>
            <a:noAutofit/>
          </a:bodyPr>
          <a:lstStyle>
            <a:lvl1pPr algn="r">
              <a:defRPr lang="en-US" sz="5400" b="1" i="0" u="none" strike="noStrike" cap="none" spc="100" baseline="0" smtClean="0">
                <a:solidFill>
                  <a:srgbClr val="FF3300"/>
                </a:solidFill>
                <a:effectLst/>
                <a:latin typeface="Candara" pitchFamily="34" charset="0"/>
              </a:defRPr>
            </a:lvl1pPr>
          </a:lstStyle>
          <a:p>
            <a:r>
              <a:rPr lang="en-US" dirty="0" smtClean="0"/>
              <a:t>First Principles</a:t>
            </a:r>
            <a:endParaRPr lang="en-US" dirty="0"/>
          </a:p>
        </p:txBody>
      </p:sp>
      <p:sp>
        <p:nvSpPr>
          <p:cNvPr id="10" name="Footer Placeholder 3"/>
          <p:cNvSpPr>
            <a:spLocks noGrp="1"/>
          </p:cNvSpPr>
          <p:nvPr>
            <p:ph type="ftr" sz="quarter" idx="11"/>
          </p:nvPr>
        </p:nvSpPr>
        <p:spPr>
          <a:xfrm>
            <a:off x="2400300" y="6629400"/>
            <a:ext cx="4343400" cy="228600"/>
          </a:xfrm>
          <a:prstGeom prst="rect">
            <a:avLst/>
          </a:prstGeom>
        </p:spPr>
        <p:txBody>
          <a:bodyPr/>
          <a:lstStyle>
            <a:lvl1pPr>
              <a:defRPr/>
            </a:lvl1pPr>
          </a:lstStyle>
          <a:p>
            <a:pPr>
              <a:defRPr/>
            </a:pPr>
            <a:r>
              <a:rPr lang="en-US"/>
              <a:t>Copyright 2012 Worth Publishers</a:t>
            </a:r>
          </a:p>
        </p:txBody>
      </p:sp>
      <p:sp>
        <p:nvSpPr>
          <p:cNvPr id="11" name="Slide Number Placeholder 4"/>
          <p:cNvSpPr>
            <a:spLocks noGrp="1"/>
          </p:cNvSpPr>
          <p:nvPr>
            <p:ph type="sldNum" sz="quarter" idx="12"/>
          </p:nvPr>
        </p:nvSpPr>
        <p:spPr/>
        <p:txBody>
          <a:bodyPr/>
          <a:lstStyle>
            <a:lvl1pPr>
              <a:defRPr/>
            </a:lvl1pPr>
          </a:lstStyle>
          <a:p>
            <a:pPr>
              <a:defRPr/>
            </a:pPr>
            <a:fld id="{729B2C18-4E02-4E6A-91FC-517D930E6D4E}" type="slidenum">
              <a:rPr lang="en-US"/>
              <a:pPr>
                <a:defRPr/>
              </a:pPr>
              <a:t>‹#›</a:t>
            </a:fld>
            <a:endParaRPr lang="en-US"/>
          </a:p>
        </p:txBody>
      </p:sp>
      <p:pic>
        <p:nvPicPr>
          <p:cNvPr id="159746" name="Picture 2" descr="C:\Users\solina\Dropbox\Krugman 3e Dynamic PPTs\Krugman 3e material\covers\Krugman3e_Econ_FrontCover.jpg"/>
          <p:cNvPicPr>
            <a:picLocks noChangeAspect="1" noChangeArrowheads="1"/>
          </p:cNvPicPr>
          <p:nvPr userDrawn="1"/>
        </p:nvPicPr>
        <p:blipFill rotWithShape="1">
          <a:blip r:embed="rId3" cstate="screen">
            <a:extLst>
              <a:ext uri="{28A0092B-C50C-407E-A947-70E740481C1C}">
                <a14:useLocalDpi xmlns="" xmlns:a14="http://schemas.microsoft.com/office/drawing/2010/main" val="0"/>
              </a:ext>
            </a:extLst>
          </a:blip>
          <a:srcRect/>
          <a:stretch/>
        </p:blipFill>
        <p:spPr bwMode="auto">
          <a:xfrm>
            <a:off x="4840941" y="0"/>
            <a:ext cx="4303059" cy="118334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38186053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3406293393"/>
      </p:ext>
    </p:extLst>
  </p:cSld>
  <p:clrMapOvr>
    <a:masterClrMapping/>
  </p:clrMapOvr>
  <p:transition>
    <p:fade thruBlk="1"/>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329852625"/>
      </p:ext>
    </p:extLst>
  </p:cSld>
  <p:clrMapOvr>
    <a:masterClrMapping/>
  </p:clrMapOvr>
  <p:transition>
    <p:fade thruBlk="1"/>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440984043"/>
      </p:ext>
    </p:extLst>
  </p:cSld>
  <p:clrMapOvr>
    <a:masterClrMapping/>
  </p:clrMapOvr>
  <p:transition>
    <p:fade thruBlk="1"/>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2912159916"/>
      </p:ext>
    </p:extLst>
  </p:cSld>
  <p:clrMapOvr>
    <a:masterClrMapping/>
  </p:clrMapOvr>
  <p:transition>
    <p:fade thruBlk="1"/>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2359308934"/>
      </p:ext>
    </p:extLst>
  </p:cSld>
  <p:clrMapOvr>
    <a:masterClrMapping/>
  </p:clrMapOvr>
  <p:transition>
    <p:fade thruBlk="1"/>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408443429"/>
      </p:ext>
    </p:extLst>
  </p:cSld>
  <p:clrMapOvr>
    <a:masterClrMapping/>
  </p:clrMapOvr>
  <p:transition>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46D6AFE-4135-47C0-9076-A494FA716BE3}" type="datetimeFigureOut">
              <a:rPr lang="en-US" smtClean="0"/>
              <a:pPr/>
              <a:t>1/12/2016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041F6A3C-DCF7-40BA-9BA1-D8ECBE4DE48B}" type="slidenum">
              <a:rPr lang="en-US" smtClean="0"/>
              <a:pPr/>
              <a:t>‹#›</a:t>
            </a:fld>
            <a:endParaRPr lang="en-US"/>
          </a:p>
        </p:txBody>
      </p:sp>
    </p:spTree>
    <p:extLst>
      <p:ext uri="{BB962C8B-B14F-4D97-AF65-F5344CB8AC3E}">
        <p14:creationId xmlns="" xmlns:p14="http://schemas.microsoft.com/office/powerpoint/2010/main" val="236409786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176719728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28A0092B-C50C-407E-A947-70E740481C1C}">
                <a14:useLocalDpi xmlns="" xmlns:a14="http://schemas.microsoft.com/office/drawing/2010/main" val="0"/>
              </a:ext>
            </a:extLst>
          </a:blip>
          <a:srcRect/>
          <a:stretch/>
        </p:blipFill>
        <p:spPr>
          <a:xfrm>
            <a:off x="1828800" y="2438400"/>
            <a:ext cx="5245100" cy="3932581"/>
          </a:xfrm>
          <a:prstGeom prst="rect">
            <a:avLst/>
          </a:prstGeom>
        </p:spPr>
      </p:pic>
      <p:sp>
        <p:nvSpPr>
          <p:cNvPr id="7" name="Content Placeholder 2"/>
          <p:cNvSpPr>
            <a:spLocks noGrp="1"/>
          </p:cNvSpPr>
          <p:nvPr>
            <p:ph idx="1"/>
          </p:nvPr>
        </p:nvSpPr>
        <p:spPr>
          <a:xfrm>
            <a:off x="457200" y="1143000"/>
            <a:ext cx="8686800" cy="1371600"/>
          </a:xfrm>
        </p:spPr>
        <p:txBody>
          <a:bodyPr>
            <a:noAutofit/>
          </a:bodyPr>
          <a:lstStyle>
            <a:lvl1pPr>
              <a:defRPr sz="3200" baseline="0">
                <a:latin typeface="Candara" pitchFamily="34" charset="0"/>
              </a:defRPr>
            </a:lvl1pPr>
            <a:lvl2pPr>
              <a:defRPr sz="2800" baseline="0">
                <a:latin typeface="Candara" pitchFamily="34" charset="0"/>
              </a:defRPr>
            </a:lvl2pPr>
            <a:lvl3pPr>
              <a:defRPr sz="2400" baseline="0">
                <a:latin typeface="Candara" pitchFamily="34" charset="0"/>
              </a:defRPr>
            </a:lvl3pPr>
            <a:lvl4pPr>
              <a:defRPr sz="2000" baseline="0">
                <a:latin typeface="Candara" pitchFamily="34" charset="0"/>
              </a:defRPr>
            </a:lvl4pPr>
            <a:lvl5pPr>
              <a:defRPr sz="2000" baseline="0">
                <a:latin typeface="Candara" pitchFamily="34" charset="0"/>
              </a:defRPr>
            </a:lvl5pPr>
          </a:lstStyle>
          <a:p>
            <a:pPr lvl="0"/>
            <a:r>
              <a:rPr lang="en-US" smtClean="0"/>
              <a:t>Click to edit Master text styles</a:t>
            </a:r>
          </a:p>
          <a:p>
            <a:pPr lvl="1"/>
            <a:r>
              <a:rPr lang="en-US" smtClean="0"/>
              <a:t>Second level</a:t>
            </a:r>
          </a:p>
        </p:txBody>
      </p:sp>
      <p:sp>
        <p:nvSpPr>
          <p:cNvPr id="8" name="Footer Placeholder 4"/>
          <p:cNvSpPr txBox="1">
            <a:spLocks/>
          </p:cNvSpPr>
          <p:nvPr/>
        </p:nvSpPr>
        <p:spPr>
          <a:xfrm>
            <a:off x="2324100" y="6629400"/>
            <a:ext cx="4800600" cy="228600"/>
          </a:xfrm>
          <a:prstGeom prst="rect">
            <a:avLst/>
          </a:prstGeom>
        </p:spPr>
        <p:txBody>
          <a:bodyPr/>
          <a:lstStyle>
            <a:defPPr>
              <a:defRPr lang="en-US"/>
            </a:defPPr>
            <a:lvl1pPr marL="0" algn="ctr" defTabSz="914400" rtl="0" eaLnBrk="1" fontAlgn="auto" latinLnBrk="0" hangingPunct="1">
              <a:spcBef>
                <a:spcPts val="0"/>
              </a:spcBef>
              <a:spcAft>
                <a:spcPts val="0"/>
              </a:spcAft>
              <a:defRPr sz="1100" i="0" kern="1200" cap="small" spc="400" baseline="0" smtClean="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3403844364"/>
      </p:ext>
    </p:extLst>
  </p:cSld>
  <p:clrMapOvr>
    <a:masterClrMapping/>
  </p:clrMapOvr>
  <p:transition>
    <p:fade thruBlk="1"/>
  </p:transition>
  <p:timing>
    <p:tnLst>
      <p:par>
        <p:cTn id="1" dur="indefinite" restart="never" nodeType="tmRoot"/>
      </p:par>
    </p:tnLst>
  </p:timing>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prstGeom prst="rect">
            <a:avLst/>
          </a:prstGeo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2"/>
          <p:cNvPicPr>
            <a:picLocks noChangeAspect="1" noChangeArrowheads="1"/>
          </p:cNvPicPr>
          <p:nvPr/>
        </p:nvPicPr>
        <p:blipFill rotWithShape="1">
          <a:blip r:embed="rId2" cstate="screen">
            <a:extLst>
              <a:ext uri="{28A0092B-C50C-407E-A947-70E740481C1C}">
                <a14:useLocalDpi xmlns="" xmlns:a14="http://schemas.microsoft.com/office/drawing/2010/main" val="0"/>
              </a:ext>
            </a:extLst>
          </a:blip>
          <a:srcRect/>
          <a:stretch/>
        </p:blipFill>
        <p:spPr bwMode="auto">
          <a:xfrm>
            <a:off x="8153536" y="-76200"/>
            <a:ext cx="943896" cy="9905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ight Arrow 8">
            <a:hlinkClick r:id="" action="ppaction://noaction"/>
          </p:cNvPr>
          <p:cNvSpPr/>
          <p:nvPr/>
        </p:nvSpPr>
        <p:spPr>
          <a:xfrm>
            <a:off x="0" y="5952053"/>
            <a:ext cx="1143000" cy="905947"/>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r>
              <a:rPr lang="en-US" sz="11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 action="ppaction://noaction"/>
              </a:rPr>
              <a:t>To </a:t>
            </a:r>
            <a:r>
              <a:rPr lang="en-US" sz="11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rPr>
              <a:t>Active Learning</a:t>
            </a:r>
            <a:endParaRPr lang="en-US" sz="11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pic>
        <p:nvPicPr>
          <p:cNvPr id="10" name="Picture 9">
            <a:hlinkClick r:id="" action="ppaction://noaction"/>
          </p:cNvPr>
          <p:cNvPicPr>
            <a:picLocks noChangeAspect="1"/>
          </p:cNvPicPr>
          <p:nvPr/>
        </p:nvPicPr>
        <p:blipFill rotWithShape="1">
          <a:blip r:embed="rId3" cstate="screen">
            <a:extLst>
              <a:ext uri="{28A0092B-C50C-407E-A947-70E740481C1C}">
                <a14:useLocalDpi xmlns="" xmlns:a14="http://schemas.microsoft.com/office/drawing/2010/main" val="0"/>
              </a:ext>
            </a:extLst>
          </a:blip>
          <a:srcRect/>
          <a:stretch/>
        </p:blipFill>
        <p:spPr>
          <a:xfrm>
            <a:off x="7974496" y="6028188"/>
            <a:ext cx="1143000" cy="856979"/>
          </a:xfrm>
          <a:prstGeom prst="rect">
            <a:avLst/>
          </a:prstGeom>
        </p:spPr>
      </p:pic>
      <p:sp>
        <p:nvSpPr>
          <p:cNvPr id="11" name="TextBox 10"/>
          <p:cNvSpPr txBox="1"/>
          <p:nvPr/>
        </p:nvSpPr>
        <p:spPr>
          <a:xfrm>
            <a:off x="8126895" y="6209547"/>
            <a:ext cx="634182" cy="523220"/>
          </a:xfrm>
          <a:prstGeom prst="rect">
            <a:avLst/>
          </a:prstGeom>
          <a:noFill/>
        </p:spPr>
        <p:txBody>
          <a:bodyPr wrap="square" rtlCol="0">
            <a:spAutoFit/>
          </a:bodyPr>
          <a:lstStyle/>
          <a:p>
            <a:r>
              <a:rPr lang="en-US" sz="1400" b="1" dirty="0" smtClean="0">
                <a:solidFill>
                  <a:schemeClr val="bg1"/>
                </a:solidFill>
                <a:effectLst>
                  <a:outerShdw blurRad="38100" dist="38100" dir="2700000" algn="tl">
                    <a:srgbClr val="000000">
                      <a:alpha val="43137"/>
                    </a:srgbClr>
                  </a:outerShdw>
                </a:effectLst>
                <a:hlinkClick r:id="" action="ppaction://noaction"/>
              </a:rPr>
              <a:t>To Video</a:t>
            </a:r>
            <a:endParaRPr lang="en-US" sz="1400" b="1" dirty="0">
              <a:solidFill>
                <a:schemeClr val="bg1"/>
              </a:solidFill>
              <a:effectLst>
                <a:outerShdw blurRad="38100" dist="38100" dir="2700000" algn="tl">
                  <a:srgbClr val="000000">
                    <a:alpha val="43137"/>
                  </a:srgbClr>
                </a:outerShdw>
              </a:effectLst>
            </a:endParaRPr>
          </a:p>
        </p:txBody>
      </p:sp>
      <p:sp>
        <p:nvSpPr>
          <p:cNvPr id="12"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smtClean="0"/>
              <a:t>Copyright 2013 Worth Publishers</a:t>
            </a:r>
            <a:endParaRPr lang="en-US" dirty="0"/>
          </a:p>
        </p:txBody>
      </p:sp>
    </p:spTree>
    <p:extLst>
      <p:ext uri="{BB962C8B-B14F-4D97-AF65-F5344CB8AC3E}">
        <p14:creationId xmlns="" xmlns:p14="http://schemas.microsoft.com/office/powerpoint/2010/main" val="3614591378"/>
      </p:ext>
    </p:extLst>
  </p:cSld>
  <p:clrMapOvr>
    <a:masterClrMapping/>
  </p:clrMapOvr>
  <p:timing>
    <p:tnLst>
      <p:par>
        <p:cTn id="1" dur="indefinite" restart="never" nodeType="tmRoot"/>
      </p:par>
    </p:tnLst>
  </p:timing>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3220CF9-CCF9-483E-83B6-2CB5D7A7AA63}" type="datetimeFigureOut">
              <a:rPr lang="en-US" smtClean="0"/>
              <a:pPr/>
              <a:t>1/12/2016</a:t>
            </a:fld>
            <a:endParaRPr lang="en-US"/>
          </a:p>
        </p:txBody>
      </p:sp>
      <p:sp>
        <p:nvSpPr>
          <p:cNvPr id="5" name="Footer Placeholder 4"/>
          <p:cNvSpPr>
            <a:spLocks noGrp="1"/>
          </p:cNvSpPr>
          <p:nvPr>
            <p:ph type="ftr" sz="quarter" idx="11"/>
          </p:nvPr>
        </p:nvSpPr>
        <p:spPr/>
        <p:txBody>
          <a:bodyPr/>
          <a:lstStyle/>
          <a:p>
            <a:pPr>
              <a:defRPr/>
            </a:pPr>
            <a:r>
              <a:rPr lang="en-US" smtClean="0"/>
              <a:t>Copyright 2013 Worth Publishers</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8C80E936-C63C-43A2-9E7F-B6560F637838}" type="slidenum">
              <a:rPr lang="en-US" smtClean="0"/>
              <a:pPr>
                <a:defRPr/>
              </a:pPr>
              <a:t>‹#›</a:t>
            </a:fld>
            <a:endParaRPr lang="en-US" dirty="0"/>
          </a:p>
        </p:txBody>
      </p:sp>
    </p:spTree>
    <p:extLst>
      <p:ext uri="{BB962C8B-B14F-4D97-AF65-F5344CB8AC3E}">
        <p14:creationId xmlns="" xmlns:p14="http://schemas.microsoft.com/office/powerpoint/2010/main" val="2364097862"/>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14" name="Slide Number Placeholder 4"/>
          <p:cNvSpPr>
            <a:spLocks noGrp="1"/>
          </p:cNvSpPr>
          <p:nvPr>
            <p:ph type="sldNum" sz="quarter" idx="10"/>
          </p:nvPr>
        </p:nvSpPr>
        <p:spPr>
          <a:xfrm>
            <a:off x="6553200" y="6492875"/>
            <a:ext cx="2133600" cy="365125"/>
          </a:xfrm>
          <a:prstGeom prst="rect">
            <a:avLst/>
          </a:prstGeom>
        </p:spPr>
        <p:txBody>
          <a:bodyPr/>
          <a:lstStyle>
            <a:lvl1pPr>
              <a:defRPr/>
            </a:lvl1pPr>
          </a:lstStyle>
          <a:p>
            <a:pPr>
              <a:defRPr/>
            </a:pPr>
            <a:fld id="{7C2CC41E-FED2-45C2-81A4-A3B1F8E0267B}" type="slidenum">
              <a:rPr lang="en-US"/>
              <a:pPr>
                <a:defRPr/>
              </a:pPr>
              <a:t>‹#›</a:t>
            </a:fld>
            <a:endParaRPr lang="en-US"/>
          </a:p>
        </p:txBody>
      </p:sp>
      <p:sp>
        <p:nvSpPr>
          <p:cNvPr id="15" name="Footer Placeholder 4"/>
          <p:cNvSpPr>
            <a:spLocks noGrp="1"/>
          </p:cNvSpPr>
          <p:nvPr>
            <p:ph type="ftr" sz="quarter" idx="11"/>
          </p:nvPr>
        </p:nvSpPr>
        <p:spPr>
          <a:xfrm>
            <a:off x="2171700" y="6629400"/>
            <a:ext cx="4800600" cy="228600"/>
          </a:xfrm>
          <a:prstGeom prst="rect">
            <a:avLst/>
          </a:prstGeom>
        </p:spPr>
        <p:txBody>
          <a:bodyPr/>
          <a:lstStyle>
            <a:lvl1pPr>
              <a:defRPr sz="1100" i="0" cap="small" spc="400" baseline="0" smtClean="0"/>
            </a:lvl1pPr>
          </a:lstStyle>
          <a:p>
            <a:pPr>
              <a:defRPr/>
            </a:pPr>
            <a:r>
              <a:rPr lang="en-US"/>
              <a:t>Copyright 2012 Worth Publishers</a:t>
            </a:r>
          </a:p>
        </p:txBody>
      </p:sp>
    </p:spTree>
    <p:extLst>
      <p:ext uri="{BB962C8B-B14F-4D97-AF65-F5344CB8AC3E}">
        <p14:creationId xmlns="" xmlns:p14="http://schemas.microsoft.com/office/powerpoint/2010/main" val="320517455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1313" indent="0">
              <a:defRPr>
                <a:solidFill>
                  <a:schemeClr val="accent1">
                    <a:lumMod val="75000"/>
                  </a:schemeClr>
                </a:solidFill>
              </a:defRPr>
            </a:lvl1pPr>
            <a:lvl2pPr marL="742950" indent="0">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ight Arrow 8">
            <a:hlinkClick r:id="" action="ppaction://noaction"/>
          </p:cNvPr>
          <p:cNvSpPr/>
          <p:nvPr userDrawn="1"/>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pic>
        <p:nvPicPr>
          <p:cNvPr id="10" name="Picture 9">
            <a:hlinkClick r:id="" action="ppaction://noaction"/>
          </p:cNvPr>
          <p:cNvPicPr>
            <a:picLocks noChangeAspect="1"/>
          </p:cNvPicPr>
          <p:nvPr userDrawn="1"/>
        </p:nvPicPr>
        <p:blipFill rotWithShape="1">
          <a:blip r:embed="rId2" cstate="screen">
            <a:extLst>
              <a:ext uri="{28A0092B-C50C-407E-A947-70E740481C1C}">
                <a14:useLocalDpi xmlns="" xmlns:a14="http://schemas.microsoft.com/office/drawing/2010/main" val="0"/>
              </a:ext>
            </a:extLst>
          </a:blip>
          <a:srcRect/>
          <a:stretch/>
        </p:blipFill>
        <p:spPr>
          <a:xfrm>
            <a:off x="7974496" y="6028188"/>
            <a:ext cx="1143000" cy="856979"/>
          </a:xfrm>
          <a:prstGeom prst="rect">
            <a:avLst/>
          </a:prstGeom>
        </p:spPr>
      </p:pic>
      <p:cxnSp>
        <p:nvCxnSpPr>
          <p:cNvPr id="15" name="Straight Connector 14"/>
          <p:cNvCxnSpPr/>
          <p:nvPr userDrawn="1"/>
        </p:nvCxnSpPr>
        <p:spPr>
          <a:xfrm>
            <a:off x="0" y="1287308"/>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pic>
        <p:nvPicPr>
          <p:cNvPr id="2050" name="Picture 2"/>
          <p:cNvPicPr>
            <a:picLocks noChangeAspect="1" noChangeArrowheads="1"/>
          </p:cNvPicPr>
          <p:nvPr userDrawn="1"/>
        </p:nvPicPr>
        <p:blipFill rotWithShape="1">
          <a:blip r:embed="rId3" cstate="screen">
            <a:extLst>
              <a:ext uri="{28A0092B-C50C-407E-A947-70E740481C1C}">
                <a14:useLocalDpi xmlns="" xmlns:a14="http://schemas.microsoft.com/office/drawing/2010/main" val="0"/>
              </a:ext>
            </a:extLst>
          </a:blip>
          <a:srcRect/>
          <a:stretch/>
        </p:blipFill>
        <p:spPr bwMode="auto">
          <a:xfrm>
            <a:off x="5867400" y="51250"/>
            <a:ext cx="3276600" cy="13538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16" name="Straight Connector 15"/>
          <p:cNvCxnSpPr/>
          <p:nvPr userDrawn="1"/>
        </p:nvCxnSpPr>
        <p:spPr>
          <a:xfrm>
            <a:off x="0" y="5791200"/>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sp>
        <p:nvSpPr>
          <p:cNvPr id="13"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81733744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400886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8003489" y="0"/>
            <a:ext cx="1140511" cy="7718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0" y="0"/>
            <a:ext cx="9144000" cy="838200"/>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40613323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148291459"/>
      </p:ext>
    </p:extLst>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Copyright 2012 Worth Publishers</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0EB2B95-EA4E-4992-810B-4F372A161FC4}" type="slidenum">
              <a:rPr lang="en-US" smtClean="0"/>
              <a:pPr/>
              <a:t>‹#›</a:t>
            </a:fld>
            <a:endParaRPr lang="en-US"/>
          </a:p>
        </p:txBody>
      </p:sp>
    </p:spTree>
    <p:extLst>
      <p:ext uri="{BB962C8B-B14F-4D97-AF65-F5344CB8AC3E}">
        <p14:creationId xmlns="" xmlns:p14="http://schemas.microsoft.com/office/powerpoint/2010/main" val="3436253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400886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Copyright 2012 Worth Publishers</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0EB2B95-EA4E-4992-810B-4F372A161FC4}" type="slidenum">
              <a:rPr lang="en-US" smtClean="0"/>
              <a:pPr/>
              <a:t>‹#›</a:t>
            </a:fld>
            <a:endParaRPr lang="en-US"/>
          </a:p>
        </p:txBody>
      </p:sp>
    </p:spTree>
    <p:extLst>
      <p:ext uri="{BB962C8B-B14F-4D97-AF65-F5344CB8AC3E}">
        <p14:creationId xmlns="" xmlns:p14="http://schemas.microsoft.com/office/powerpoint/2010/main" val="4226531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cstate="screen">
            <a:lum/>
            <a:extLst>
              <a:ext uri="{28A0092B-C50C-407E-A947-70E740481C1C}">
                <a14:useLocalDpi xmlns=""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4763" y="5486400"/>
            <a:ext cx="9136063" cy="1371600"/>
          </a:xfrm>
          <a:prstGeom prst="rect">
            <a:avLst/>
          </a:prstGeom>
          <a:solidFill>
            <a:schemeClr val="tx1">
              <a:alpha val="81000"/>
            </a:schemeClr>
          </a:solidFill>
        </p:spPr>
        <p:txBody>
          <a:bodyPr anchor="ctr">
            <a:normAutofit/>
          </a:bodyPr>
          <a:lstStyle/>
          <a:p>
            <a:pPr algn="r">
              <a:defRPr/>
            </a:pPr>
            <a:endParaRPr lang="en-US" sz="4800" spc="50" dirty="0">
              <a:latin typeface="Candara" pitchFamily="34" charset="0"/>
              <a:ea typeface="Tahoma" pitchFamily="34" charset="0"/>
              <a:cs typeface="Tahoma" pitchFamily="34" charset="0"/>
            </a:endParaRPr>
          </a:p>
        </p:txBody>
      </p:sp>
      <p:sp>
        <p:nvSpPr>
          <p:cNvPr id="6" name="TextBox 5"/>
          <p:cNvSpPr txBox="1"/>
          <p:nvPr/>
        </p:nvSpPr>
        <p:spPr>
          <a:xfrm>
            <a:off x="261938" y="5181600"/>
            <a:ext cx="887412" cy="1862138"/>
          </a:xfrm>
          <a:prstGeom prst="rect">
            <a:avLst/>
          </a:prstGeom>
          <a:noFill/>
        </p:spPr>
        <p:txBody>
          <a:bodyPr>
            <a:spAutoFit/>
          </a:bodyPr>
          <a:lstStyle/>
          <a:p>
            <a:pPr>
              <a:defRPr/>
            </a:pPr>
            <a:r>
              <a:rPr lang="en-US" sz="11500" b="1" dirty="0">
                <a:solidFill>
                  <a:schemeClr val="bg1"/>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4</a:t>
            </a:r>
          </a:p>
        </p:txBody>
      </p:sp>
      <p:sp>
        <p:nvSpPr>
          <p:cNvPr id="7" name="TextBox 6"/>
          <p:cNvSpPr txBox="1"/>
          <p:nvPr/>
        </p:nvSpPr>
        <p:spPr>
          <a:xfrm rot="16200000">
            <a:off x="-418306" y="5965795"/>
            <a:ext cx="1358900" cy="400110"/>
          </a:xfrm>
          <a:prstGeom prst="rect">
            <a:avLst/>
          </a:prstGeom>
          <a:noFill/>
        </p:spPr>
        <p:txBody>
          <a:bodyPr>
            <a:spAutoFit/>
          </a:bodyPr>
          <a:lstStyle/>
          <a:p>
            <a:pPr>
              <a:defRPr/>
            </a:pPr>
            <a:r>
              <a:rPr lang="en-US" b="1" cap="all" dirty="0">
                <a:solidFill>
                  <a:schemeClr val="bg1">
                    <a:lumMod val="75000"/>
                  </a:schemeClr>
                </a:solidFill>
                <a:latin typeface="Gill Sans MT" pitchFamily="34" charset="0"/>
                <a:ea typeface="+mj-ea"/>
                <a:cs typeface="+mj-cs"/>
              </a:rPr>
              <a:t>Chapter</a:t>
            </a:r>
            <a:endParaRPr lang="en-US" sz="2000" b="1" cap="all" dirty="0">
              <a:solidFill>
                <a:schemeClr val="bg1">
                  <a:lumMod val="75000"/>
                </a:schemeClr>
              </a:solidFill>
              <a:latin typeface="Gill Sans MT" pitchFamily="34" charset="0"/>
              <a:ea typeface="+mj-ea"/>
              <a:cs typeface="+mj-cs"/>
            </a:endParaRPr>
          </a:p>
        </p:txBody>
      </p:sp>
      <p:sp>
        <p:nvSpPr>
          <p:cNvPr id="8" name="TextBox 7"/>
          <p:cNvSpPr txBox="1"/>
          <p:nvPr/>
        </p:nvSpPr>
        <p:spPr>
          <a:xfrm>
            <a:off x="-4763" y="4953000"/>
            <a:ext cx="9148763" cy="338137"/>
          </a:xfrm>
          <a:prstGeom prst="rect">
            <a:avLst/>
          </a:prstGeom>
          <a:solidFill>
            <a:schemeClr val="tx1">
              <a:alpha val="52000"/>
            </a:schemeClr>
          </a:solidFill>
        </p:spPr>
        <p:txBody>
          <a:bodyPr wrap="square">
            <a:spAutoFit/>
          </a:bodyPr>
          <a:lstStyle/>
          <a:p>
            <a:pPr algn="ctr">
              <a:defRPr/>
            </a:pPr>
            <a:r>
              <a:rPr lang="en-US" sz="1600" cap="small" spc="400" dirty="0">
                <a:solidFill>
                  <a:schemeClr val="bg1"/>
                </a:solidFill>
                <a:latin typeface="Tw Cen MT" pitchFamily="34" charset="0"/>
              </a:rPr>
              <a:t>Dynamic PowerPoint™ Slides by </a:t>
            </a:r>
            <a:r>
              <a:rPr lang="en-US" sz="1600" cap="small" spc="400" dirty="0" err="1">
                <a:solidFill>
                  <a:schemeClr val="bg1"/>
                </a:solidFill>
                <a:latin typeface="Tw Cen MT" pitchFamily="34" charset="0"/>
              </a:rPr>
              <a:t>Solina</a:t>
            </a:r>
            <a:r>
              <a:rPr lang="en-US" sz="1600" cap="small" spc="400" dirty="0">
                <a:solidFill>
                  <a:schemeClr val="bg1"/>
                </a:solidFill>
                <a:latin typeface="Tw Cen MT" pitchFamily="34" charset="0"/>
              </a:rPr>
              <a:t> </a:t>
            </a:r>
            <a:r>
              <a:rPr lang="en-US" sz="1600" cap="small" spc="400" dirty="0" err="1">
                <a:solidFill>
                  <a:schemeClr val="bg1"/>
                </a:solidFill>
                <a:latin typeface="Tw Cen MT" pitchFamily="34" charset="0"/>
              </a:rPr>
              <a:t>Lindahl</a:t>
            </a:r>
            <a:endParaRPr lang="en-US" sz="1600" cap="small" spc="400" dirty="0">
              <a:solidFill>
                <a:schemeClr val="bg1"/>
              </a:solidFill>
              <a:latin typeface="Tw Cen MT" pitchFamily="34" charset="0"/>
            </a:endParaRPr>
          </a:p>
        </p:txBody>
      </p:sp>
      <p:pic>
        <p:nvPicPr>
          <p:cNvPr id="159746" name="Picture 2" descr="C:\Users\solina\Dropbox\Krugman 3e Dynamic PPTs\Krugman 3e material\covers\Krugman3e_Econ_FrontCover.jpg"/>
          <p:cNvPicPr>
            <a:picLocks noChangeAspect="1" noChangeArrowheads="1"/>
          </p:cNvPicPr>
          <p:nvPr userDrawn="1"/>
        </p:nvPicPr>
        <p:blipFill rotWithShape="1">
          <a:blip r:embed="rId3" cstate="screen">
            <a:extLst>
              <a:ext uri="{28A0092B-C50C-407E-A947-70E740481C1C}">
                <a14:useLocalDpi xmlns="" xmlns:a14="http://schemas.microsoft.com/office/drawing/2010/main" val="0"/>
              </a:ext>
            </a:extLst>
          </a:blip>
          <a:srcRect/>
          <a:stretch/>
        </p:blipFill>
        <p:spPr bwMode="auto">
          <a:xfrm>
            <a:off x="4840941" y="0"/>
            <a:ext cx="4303059" cy="118334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itle 1"/>
          <p:cNvSpPr txBox="1">
            <a:spLocks/>
          </p:cNvSpPr>
          <p:nvPr userDrawn="1"/>
        </p:nvSpPr>
        <p:spPr>
          <a:xfrm>
            <a:off x="1371600" y="5486398"/>
            <a:ext cx="7772400" cy="1371601"/>
          </a:xfrm>
          <a:prstGeom prst="rect">
            <a:avLst/>
          </a:prstGeom>
          <a:noFill/>
        </p:spPr>
        <p:txBody>
          <a:bodyPr>
            <a:noAutofit/>
          </a:bodyPr>
          <a:lstStyle>
            <a:lvl1pPr algn="r" defTabSz="914400" rtl="0" eaLnBrk="1" latinLnBrk="0" hangingPunct="1">
              <a:spcBef>
                <a:spcPct val="0"/>
              </a:spcBef>
              <a:buNone/>
              <a:defRPr lang="en-US" sz="5400" b="1" i="0" u="none" strike="noStrike" kern="1200" cap="none" spc="100" baseline="0" smtClean="0">
                <a:solidFill>
                  <a:srgbClr val="FF3300"/>
                </a:solidFill>
                <a:effectLst/>
                <a:latin typeface="Candara" pitchFamily="34" charset="0"/>
                <a:ea typeface="+mj-ea"/>
                <a:cs typeface="+mj-cs"/>
              </a:defRPr>
            </a:lvl1pPr>
          </a:lstStyle>
          <a:p>
            <a:r>
              <a:rPr lang="en-US" sz="4400" dirty="0" smtClean="0"/>
              <a:t>Consumer</a:t>
            </a:r>
            <a:r>
              <a:rPr lang="en-US" sz="4400" baseline="0" dirty="0" smtClean="0"/>
              <a:t> and Producer Surplus</a:t>
            </a:r>
            <a:endParaRPr lang="en-US" sz="4400" dirty="0"/>
          </a:p>
        </p:txBody>
      </p:sp>
      <p:sp>
        <p:nvSpPr>
          <p:cNvPr id="9"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339649263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BE5A4D5-130C-4359-8DEC-3E9B93D775B5}" type="datetimeFigureOut">
              <a:rPr lang="en-US" smtClean="0"/>
              <a:pPr/>
              <a:t>1/12/2016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F4F44DE6-8B77-400C-8F66-8B96B952C9BA}" type="slidenum">
              <a:rPr lang="en-US" smtClean="0"/>
              <a:pPr/>
              <a:t>‹#›</a:t>
            </a:fld>
            <a:endParaRPr lang="en-US"/>
          </a:p>
        </p:txBody>
      </p:sp>
    </p:spTree>
    <p:extLst>
      <p:ext uri="{BB962C8B-B14F-4D97-AF65-F5344CB8AC3E}">
        <p14:creationId xmlns="" xmlns:p14="http://schemas.microsoft.com/office/powerpoint/2010/main" val="313696178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cxnSp>
        <p:nvCxnSpPr>
          <p:cNvPr id="2" name="Straight Connector 1"/>
          <p:cNvCxnSpPr/>
          <p:nvPr/>
        </p:nvCxnSpPr>
        <p:spPr>
          <a:xfrm>
            <a:off x="0" y="5715000"/>
            <a:ext cx="9144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2514600"/>
            <a:ext cx="9144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Picture 8" descr="mf57.jpg"/>
          <p:cNvPicPr>
            <a:picLocks noChangeAspect="1"/>
          </p:cNvPicPr>
          <p:nvPr/>
        </p:nvPicPr>
        <p:blipFill>
          <a:blip r:embed="rId2">
            <a:clrChange>
              <a:clrFrom>
                <a:srgbClr val="FFF1F6"/>
              </a:clrFrom>
              <a:clrTo>
                <a:srgbClr val="FFF1F6">
                  <a:alpha val="0"/>
                </a:srgbClr>
              </a:clrTo>
            </a:clrChange>
            <a:extLst>
              <a:ext uri="{28A0092B-C50C-407E-A947-70E740481C1C}">
                <a14:useLocalDpi xmlns="" xmlns:a14="http://schemas.microsoft.com/office/drawing/2010/main" val="0"/>
              </a:ext>
            </a:extLst>
          </a:blip>
          <a:srcRect/>
          <a:stretch>
            <a:fillRect/>
          </a:stretch>
        </p:blipFill>
        <p:spPr bwMode="auto">
          <a:xfrm>
            <a:off x="7467600" y="0"/>
            <a:ext cx="1676400" cy="1196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9"/>
          <p:cNvSpPr txBox="1">
            <a:spLocks noChangeArrowheads="1"/>
          </p:cNvSpPr>
          <p:nvPr/>
        </p:nvSpPr>
        <p:spPr bwMode="auto">
          <a:xfrm>
            <a:off x="0" y="1676400"/>
            <a:ext cx="9144000" cy="369888"/>
          </a:xfrm>
          <a:prstGeom prst="rect">
            <a:avLst/>
          </a:prstGeom>
          <a:solidFill>
            <a:srgbClr val="CCFF33">
              <a:alpha val="47058"/>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b="1" i="1">
                <a:latin typeface="Arial" charset="0"/>
              </a:rPr>
              <a:t>Some good blogs and other sites to get the juices flowing:</a:t>
            </a:r>
          </a:p>
        </p:txBody>
      </p:sp>
      <p:sp>
        <p:nvSpPr>
          <p:cNvPr id="6" name="Title 1"/>
          <p:cNvSpPr txBox="1">
            <a:spLocks/>
          </p:cNvSpPr>
          <p:nvPr/>
        </p:nvSpPr>
        <p:spPr>
          <a:xfrm>
            <a:off x="0" y="0"/>
            <a:ext cx="6629400" cy="784225"/>
          </a:xfrm>
          <a:prstGeom prst="rect">
            <a:avLst/>
          </a:prstGeom>
          <a:noFill/>
          <a:effectLst/>
        </p:spPr>
        <p:txBody>
          <a:bodyPr/>
          <a:lstStyle>
            <a:lvl1pPr>
              <a:defRPr sz="3600">
                <a:solidFill>
                  <a:schemeClr val="accent1">
                    <a:lumMod val="60000"/>
                    <a:lumOff val="40000"/>
                  </a:schemeClr>
                </a:solidFill>
                <a:effectLst>
                  <a:outerShdw blurRad="38100" dist="38100" dir="2700000" algn="tl">
                    <a:srgbClr val="000000">
                      <a:alpha val="43137"/>
                    </a:srgbClr>
                  </a:outerShdw>
                </a:effectLst>
              </a:defRPr>
            </a:lvl1pPr>
          </a:lstStyle>
          <a:p>
            <a:pPr>
              <a:defRPr/>
            </a:pPr>
            <a:r>
              <a:rPr lang="en-US" sz="4800" b="1" dirty="0" smtClean="0">
                <a:solidFill>
                  <a:schemeClr val="accent6">
                    <a:lumMod val="75000"/>
                  </a:schemeClr>
                </a:solidFill>
                <a:latin typeface="Century Gothic" pitchFamily="34" charset="0"/>
                <a:cs typeface="Arial" pitchFamily="34" charset="0"/>
              </a:rPr>
              <a:t>Food for Thought….</a:t>
            </a:r>
            <a:endParaRPr lang="en-US" sz="4800" b="1" dirty="0">
              <a:solidFill>
                <a:schemeClr val="accent6">
                  <a:lumMod val="75000"/>
                </a:schemeClr>
              </a:solidFill>
              <a:latin typeface="Century Gothic" pitchFamily="34" charset="0"/>
              <a:cs typeface="Arial" pitchFamily="34" charset="0"/>
            </a:endParaRPr>
          </a:p>
        </p:txBody>
      </p:sp>
      <p:pic>
        <p:nvPicPr>
          <p:cNvPr id="7" name="Picture 2">
            <a:hlinkClick r:id="rId3"/>
          </p:cNvPr>
          <p:cNvPicPr>
            <a:picLocks noChangeAspect="1" noChangeArrowheads="1"/>
          </p:cNvPicPr>
          <p:nvPr/>
        </p:nvPicPr>
        <p:blipFill>
          <a:blip r:embed="rId4" cstate="screen">
            <a:extLst>
              <a:ext uri="{28A0092B-C50C-407E-A947-70E740481C1C}">
                <a14:useLocalDpi xmlns="" xmlns:a14="http://schemas.microsoft.com/office/drawing/2010/main" val="0"/>
              </a:ext>
            </a:extLst>
          </a:blip>
          <a:srcRect/>
          <a:stretch>
            <a:fillRect/>
          </a:stretch>
        </p:blipFill>
        <p:spPr bwMode="auto">
          <a:xfrm>
            <a:off x="6172200" y="3894138"/>
            <a:ext cx="2724150" cy="5175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 name="Picture 3">
            <a:hlinkClick r:id="rId5"/>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497013" y="2878138"/>
            <a:ext cx="2998787" cy="53975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 name="Picture 4">
            <a:hlinkClick r:id="rId7"/>
          </p:cNvPr>
          <p:cNvPicPr>
            <a:picLocks noChangeAspect="1" noChangeArrowheads="1"/>
          </p:cNvPicPr>
          <p:nvPr/>
        </p:nvPicPr>
        <p:blipFill>
          <a:blip r:embed="rId8" cstate="screen">
            <a:extLst>
              <a:ext uri="{28A0092B-C50C-407E-A947-70E740481C1C}">
                <a14:useLocalDpi xmlns="" xmlns:a14="http://schemas.microsoft.com/office/drawing/2010/main" val="0"/>
              </a:ext>
            </a:extLst>
          </a:blip>
          <a:srcRect/>
          <a:stretch>
            <a:fillRect/>
          </a:stretch>
        </p:blipFill>
        <p:spPr bwMode="auto">
          <a:xfrm>
            <a:off x="5162550" y="2819400"/>
            <a:ext cx="2686050" cy="6572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1" name="Picture 2">
            <a:hlinkClick r:id="rId9"/>
          </p:cNvPr>
          <p:cNvPicPr>
            <a:picLocks noChangeAspect="1" noChangeArrowheads="1"/>
          </p:cNvPicPr>
          <p:nvPr/>
        </p:nvPicPr>
        <p:blipFill>
          <a:blip r:embed="rId10">
            <a:extLst>
              <a:ext uri="{28A0092B-C50C-407E-A947-70E740481C1C}">
                <a14:useLocalDpi xmlns="" xmlns:a14="http://schemas.microsoft.com/office/drawing/2010/main" val="0"/>
              </a:ext>
            </a:extLst>
          </a:blip>
          <a:srcRect/>
          <a:stretch>
            <a:fillRect/>
          </a:stretch>
        </p:blipFill>
        <p:spPr bwMode="auto">
          <a:xfrm>
            <a:off x="838200" y="5849938"/>
            <a:ext cx="2667000" cy="363537"/>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2" name="Picture 3">
            <a:hlinkClick r:id="rId11"/>
          </p:cNvPr>
          <p:cNvPicPr>
            <a:picLocks noChangeAspect="1" noChangeArrowheads="1"/>
          </p:cNvPicPr>
          <p:nvPr/>
        </p:nvPicPr>
        <p:blipFill>
          <a:blip r:embed="rId12" cstate="screen">
            <a:extLst>
              <a:ext uri="{28A0092B-C50C-407E-A947-70E740481C1C}">
                <a14:useLocalDpi xmlns="" xmlns:a14="http://schemas.microsoft.com/office/drawing/2010/main" val="0"/>
              </a:ext>
            </a:extLst>
          </a:blip>
          <a:srcRect/>
          <a:stretch>
            <a:fillRect/>
          </a:stretch>
        </p:blipFill>
        <p:spPr bwMode="auto">
          <a:xfrm>
            <a:off x="2819400" y="4824413"/>
            <a:ext cx="3689350" cy="585787"/>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3" name="Picture 4">
            <a:hlinkClick r:id="rId13"/>
          </p:cNvPr>
          <p:cNvPicPr>
            <a:picLocks noChangeAspect="1" noChangeArrowheads="1"/>
          </p:cNvPicPr>
          <p:nvPr/>
        </p:nvPicPr>
        <p:blipFill>
          <a:blip r:embed="rId14" cstate="screen">
            <a:extLst>
              <a:ext uri="{28A0092B-C50C-407E-A947-70E740481C1C}">
                <a14:useLocalDpi xmlns="" xmlns:a14="http://schemas.microsoft.com/office/drawing/2010/main" val="0"/>
              </a:ext>
            </a:extLst>
          </a:blip>
          <a:srcRect/>
          <a:stretch>
            <a:fillRect/>
          </a:stretch>
        </p:blipFill>
        <p:spPr bwMode="auto">
          <a:xfrm>
            <a:off x="5175250" y="5838825"/>
            <a:ext cx="3130550" cy="38417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4" name="Slide Number Placeholder 4"/>
          <p:cNvSpPr>
            <a:spLocks noGrp="1"/>
          </p:cNvSpPr>
          <p:nvPr>
            <p:ph type="sldNum" sz="quarter" idx="10"/>
          </p:nvPr>
        </p:nvSpPr>
        <p:spPr>
          <a:xfrm>
            <a:off x="6553200" y="6492875"/>
            <a:ext cx="2133600" cy="365125"/>
          </a:xfrm>
        </p:spPr>
        <p:txBody>
          <a:bodyPr/>
          <a:lstStyle>
            <a:lvl1pPr>
              <a:defRPr/>
            </a:lvl1pPr>
          </a:lstStyle>
          <a:p>
            <a:pPr>
              <a:defRPr/>
            </a:pPr>
            <a:fld id="{7C2CC41E-FED2-45C2-81A4-A3B1F8E0267B}" type="slidenum">
              <a:rPr lang="en-US"/>
              <a:pPr>
                <a:defRPr/>
              </a:pPr>
              <a:t>‹#›</a:t>
            </a:fld>
            <a:endParaRPr lang="en-US"/>
          </a:p>
        </p:txBody>
      </p:sp>
      <p:sp>
        <p:nvSpPr>
          <p:cNvPr id="15" name="Footer Placeholder 4"/>
          <p:cNvSpPr>
            <a:spLocks noGrp="1"/>
          </p:cNvSpPr>
          <p:nvPr>
            <p:ph type="ftr" sz="quarter" idx="11"/>
          </p:nvPr>
        </p:nvSpPr>
        <p:spPr>
          <a:xfrm>
            <a:off x="2171700" y="6629400"/>
            <a:ext cx="4800600" cy="228600"/>
          </a:xfrm>
          <a:prstGeom prst="rect">
            <a:avLst/>
          </a:prstGeom>
        </p:spPr>
        <p:txBody>
          <a:bodyPr/>
          <a:lstStyle>
            <a:lvl1pPr>
              <a:defRPr sz="1100" i="0" cap="small" spc="400" baseline="0" smtClean="0"/>
            </a:lvl1pPr>
          </a:lstStyle>
          <a:p>
            <a:pPr>
              <a:defRPr/>
            </a:pPr>
            <a:r>
              <a:rPr lang="en-US"/>
              <a:t>Copyright 2012 Worth Publishers</a:t>
            </a:r>
          </a:p>
        </p:txBody>
      </p:sp>
      <p:pic>
        <p:nvPicPr>
          <p:cNvPr id="33794" name="Picture 2">
            <a:hlinkClick r:id="rId15"/>
          </p:cNvPr>
          <p:cNvPicPr>
            <a:picLocks noChangeAspect="1" noChangeArrowheads="1"/>
          </p:cNvPicPr>
          <p:nvPr userDrawn="1"/>
        </p:nvPicPr>
        <p:blipFill>
          <a:blip r:embed="rId16" cstate="screen">
            <a:extLst>
              <a:ext uri="{28A0092B-C50C-407E-A947-70E740481C1C}">
                <a14:useLocalDpi xmlns="" xmlns:a14="http://schemas.microsoft.com/office/drawing/2010/main" val="0"/>
              </a:ext>
            </a:extLst>
          </a:blip>
          <a:srcRect/>
          <a:stretch>
            <a:fillRect/>
          </a:stretch>
        </p:blipFill>
        <p:spPr bwMode="auto">
          <a:xfrm>
            <a:off x="391934" y="3737661"/>
            <a:ext cx="2895599" cy="830478"/>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20517455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1313" indent="0">
              <a:defRPr>
                <a:solidFill>
                  <a:schemeClr val="accent1">
                    <a:lumMod val="75000"/>
                  </a:schemeClr>
                </a:solidFill>
              </a:defRPr>
            </a:lvl1pPr>
            <a:lvl2pPr marL="742950" indent="0">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ight Arrow 8">
            <a:hlinkClick r:id="" action="ppaction://noaction"/>
          </p:cNvPr>
          <p:cNvSpPr/>
          <p:nvPr userDrawn="1"/>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pic>
        <p:nvPicPr>
          <p:cNvPr id="10" name="Picture 9">
            <a:hlinkClick r:id="" action="ppaction://noaction"/>
          </p:cNvPr>
          <p:cNvPicPr>
            <a:picLocks noChangeAspect="1"/>
          </p:cNvPicPr>
          <p:nvPr userDrawn="1"/>
        </p:nvPicPr>
        <p:blipFill rotWithShape="1">
          <a:blip r:embed="rId2" cstate="screen">
            <a:extLst>
              <a:ext uri="{28A0092B-C50C-407E-A947-70E740481C1C}">
                <a14:useLocalDpi xmlns="" xmlns:a14="http://schemas.microsoft.com/office/drawing/2010/main" val="0"/>
              </a:ext>
            </a:extLst>
          </a:blip>
          <a:srcRect/>
          <a:stretch/>
        </p:blipFill>
        <p:spPr>
          <a:xfrm>
            <a:off x="7974496" y="6028188"/>
            <a:ext cx="1143000" cy="856979"/>
          </a:xfrm>
          <a:prstGeom prst="rect">
            <a:avLst/>
          </a:prstGeom>
        </p:spPr>
      </p:pic>
      <p:cxnSp>
        <p:nvCxnSpPr>
          <p:cNvPr id="15" name="Straight Connector 14"/>
          <p:cNvCxnSpPr/>
          <p:nvPr userDrawn="1"/>
        </p:nvCxnSpPr>
        <p:spPr>
          <a:xfrm>
            <a:off x="0" y="1287308"/>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pic>
        <p:nvPicPr>
          <p:cNvPr id="2050" name="Picture 2"/>
          <p:cNvPicPr>
            <a:picLocks noChangeAspect="1" noChangeArrowheads="1"/>
          </p:cNvPicPr>
          <p:nvPr userDrawn="1"/>
        </p:nvPicPr>
        <p:blipFill rotWithShape="1">
          <a:blip r:embed="rId3" cstate="screen">
            <a:extLst>
              <a:ext uri="{28A0092B-C50C-407E-A947-70E740481C1C}">
                <a14:useLocalDpi xmlns="" xmlns:a14="http://schemas.microsoft.com/office/drawing/2010/main" val="0"/>
              </a:ext>
            </a:extLst>
          </a:blip>
          <a:srcRect/>
          <a:stretch/>
        </p:blipFill>
        <p:spPr bwMode="auto">
          <a:xfrm>
            <a:off x="5867400" y="51250"/>
            <a:ext cx="3276600" cy="13538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16" name="Straight Connector 15"/>
          <p:cNvCxnSpPr/>
          <p:nvPr userDrawn="1"/>
        </p:nvCxnSpPr>
        <p:spPr>
          <a:xfrm>
            <a:off x="0" y="5791200"/>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sp>
        <p:nvSpPr>
          <p:cNvPr id="13"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81733744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cstate="screen">
            <a:lum/>
            <a:extLst>
              <a:ext uri="{28A0092B-C50C-407E-A947-70E740481C1C}">
                <a14:useLocalDpi xmlns=""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4763" y="5486400"/>
            <a:ext cx="9136063" cy="1371600"/>
          </a:xfrm>
          <a:prstGeom prst="rect">
            <a:avLst/>
          </a:prstGeom>
          <a:solidFill>
            <a:schemeClr val="tx1">
              <a:alpha val="81000"/>
            </a:schemeClr>
          </a:solidFill>
        </p:spPr>
        <p:txBody>
          <a:bodyPr anchor="ctr">
            <a:normAutofit/>
          </a:bodyPr>
          <a:lstStyle/>
          <a:p>
            <a:pPr algn="r">
              <a:defRPr/>
            </a:pPr>
            <a:endParaRPr lang="en-US" sz="4800" spc="50" dirty="0">
              <a:latin typeface="Candara" pitchFamily="34" charset="0"/>
              <a:ea typeface="Tahoma" pitchFamily="34" charset="0"/>
              <a:cs typeface="Tahoma" pitchFamily="34" charset="0"/>
            </a:endParaRPr>
          </a:p>
        </p:txBody>
      </p:sp>
      <p:sp>
        <p:nvSpPr>
          <p:cNvPr id="6" name="TextBox 5"/>
          <p:cNvSpPr txBox="1"/>
          <p:nvPr/>
        </p:nvSpPr>
        <p:spPr>
          <a:xfrm>
            <a:off x="261938" y="5181600"/>
            <a:ext cx="887412" cy="1862138"/>
          </a:xfrm>
          <a:prstGeom prst="rect">
            <a:avLst/>
          </a:prstGeom>
          <a:noFill/>
        </p:spPr>
        <p:txBody>
          <a:bodyPr>
            <a:spAutoFit/>
          </a:bodyPr>
          <a:lstStyle/>
          <a:p>
            <a:pPr>
              <a:defRPr/>
            </a:pPr>
            <a:r>
              <a:rPr lang="en-US" sz="11500" b="1" dirty="0">
                <a:solidFill>
                  <a:schemeClr val="bg1"/>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1</a:t>
            </a:r>
          </a:p>
        </p:txBody>
      </p:sp>
      <p:sp>
        <p:nvSpPr>
          <p:cNvPr id="7" name="TextBox 6"/>
          <p:cNvSpPr txBox="1"/>
          <p:nvPr/>
        </p:nvSpPr>
        <p:spPr>
          <a:xfrm rot="16200000">
            <a:off x="-418306" y="5965795"/>
            <a:ext cx="1358900" cy="400110"/>
          </a:xfrm>
          <a:prstGeom prst="rect">
            <a:avLst/>
          </a:prstGeom>
          <a:noFill/>
        </p:spPr>
        <p:txBody>
          <a:bodyPr>
            <a:spAutoFit/>
          </a:bodyPr>
          <a:lstStyle/>
          <a:p>
            <a:pPr>
              <a:defRPr/>
            </a:pPr>
            <a:r>
              <a:rPr lang="en-US" b="1" cap="all" dirty="0">
                <a:solidFill>
                  <a:schemeClr val="bg1">
                    <a:lumMod val="75000"/>
                  </a:schemeClr>
                </a:solidFill>
                <a:latin typeface="Gill Sans MT" pitchFamily="34" charset="0"/>
                <a:ea typeface="+mj-ea"/>
                <a:cs typeface="+mj-cs"/>
              </a:rPr>
              <a:t>Chapter</a:t>
            </a:r>
            <a:endParaRPr lang="en-US" sz="2000" b="1" cap="all" dirty="0">
              <a:solidFill>
                <a:schemeClr val="bg1">
                  <a:lumMod val="75000"/>
                </a:schemeClr>
              </a:solidFill>
              <a:latin typeface="Gill Sans MT" pitchFamily="34" charset="0"/>
              <a:ea typeface="+mj-ea"/>
              <a:cs typeface="+mj-cs"/>
            </a:endParaRPr>
          </a:p>
        </p:txBody>
      </p:sp>
      <p:sp>
        <p:nvSpPr>
          <p:cNvPr id="8" name="TextBox 7"/>
          <p:cNvSpPr txBox="1"/>
          <p:nvPr/>
        </p:nvSpPr>
        <p:spPr>
          <a:xfrm>
            <a:off x="-4763" y="4953000"/>
            <a:ext cx="9148763" cy="338137"/>
          </a:xfrm>
          <a:prstGeom prst="rect">
            <a:avLst/>
          </a:prstGeom>
          <a:solidFill>
            <a:schemeClr val="tx1">
              <a:alpha val="52000"/>
            </a:schemeClr>
          </a:solidFill>
        </p:spPr>
        <p:txBody>
          <a:bodyPr wrap="square">
            <a:spAutoFit/>
          </a:bodyPr>
          <a:lstStyle/>
          <a:p>
            <a:pPr algn="ctr">
              <a:defRPr/>
            </a:pPr>
            <a:r>
              <a:rPr lang="en-US" sz="1600" cap="small" spc="400" dirty="0">
                <a:solidFill>
                  <a:schemeClr val="bg1"/>
                </a:solidFill>
                <a:latin typeface="Tw Cen MT" pitchFamily="34" charset="0"/>
              </a:rPr>
              <a:t>Dynamic PowerPoint™ Slides by </a:t>
            </a:r>
            <a:r>
              <a:rPr lang="en-US" sz="1600" cap="small" spc="400" dirty="0" err="1">
                <a:solidFill>
                  <a:schemeClr val="bg1"/>
                </a:solidFill>
                <a:latin typeface="Tw Cen MT" pitchFamily="34" charset="0"/>
              </a:rPr>
              <a:t>Solina</a:t>
            </a:r>
            <a:r>
              <a:rPr lang="en-US" sz="1600" cap="small" spc="400" dirty="0">
                <a:solidFill>
                  <a:schemeClr val="bg1"/>
                </a:solidFill>
                <a:latin typeface="Tw Cen MT" pitchFamily="34" charset="0"/>
              </a:rPr>
              <a:t> </a:t>
            </a:r>
            <a:r>
              <a:rPr lang="en-US" sz="1600" cap="small" spc="400" dirty="0" err="1">
                <a:solidFill>
                  <a:schemeClr val="bg1"/>
                </a:solidFill>
                <a:latin typeface="Tw Cen MT" pitchFamily="34" charset="0"/>
              </a:rPr>
              <a:t>Lindahl</a:t>
            </a:r>
            <a:endParaRPr lang="en-US" sz="1600" cap="small" spc="400" dirty="0">
              <a:solidFill>
                <a:schemeClr val="bg1"/>
              </a:solidFill>
              <a:latin typeface="Tw Cen MT" pitchFamily="34" charset="0"/>
            </a:endParaRPr>
          </a:p>
        </p:txBody>
      </p:sp>
      <p:sp>
        <p:nvSpPr>
          <p:cNvPr id="13" name="Title 1"/>
          <p:cNvSpPr>
            <a:spLocks noGrp="1"/>
          </p:cNvSpPr>
          <p:nvPr>
            <p:ph type="title" hasCustomPrompt="1"/>
          </p:nvPr>
        </p:nvSpPr>
        <p:spPr>
          <a:xfrm>
            <a:off x="1371600" y="5486398"/>
            <a:ext cx="7772400" cy="1371601"/>
          </a:xfrm>
          <a:noFill/>
        </p:spPr>
        <p:txBody>
          <a:bodyPr>
            <a:noAutofit/>
          </a:bodyPr>
          <a:lstStyle>
            <a:lvl1pPr algn="r">
              <a:defRPr lang="en-US" sz="5400" b="1" i="0" u="none" strike="noStrike" cap="none" spc="100" baseline="0" smtClean="0">
                <a:solidFill>
                  <a:srgbClr val="FF3300"/>
                </a:solidFill>
                <a:effectLst/>
                <a:latin typeface="Candara" pitchFamily="34" charset="0"/>
              </a:defRPr>
            </a:lvl1pPr>
          </a:lstStyle>
          <a:p>
            <a:r>
              <a:rPr lang="en-US" dirty="0" smtClean="0"/>
              <a:t>First Principles</a:t>
            </a:r>
            <a:endParaRPr lang="en-US" dirty="0"/>
          </a:p>
        </p:txBody>
      </p:sp>
      <p:sp>
        <p:nvSpPr>
          <p:cNvPr id="10" name="Footer Placeholder 3"/>
          <p:cNvSpPr>
            <a:spLocks noGrp="1"/>
          </p:cNvSpPr>
          <p:nvPr>
            <p:ph type="ftr" sz="quarter" idx="11"/>
          </p:nvPr>
        </p:nvSpPr>
        <p:spPr>
          <a:xfrm>
            <a:off x="2400300" y="6629400"/>
            <a:ext cx="4343400" cy="228600"/>
          </a:xfrm>
          <a:prstGeom prst="rect">
            <a:avLst/>
          </a:prstGeom>
        </p:spPr>
        <p:txBody>
          <a:bodyPr/>
          <a:lstStyle>
            <a:lvl1pPr>
              <a:defRPr/>
            </a:lvl1pPr>
          </a:lstStyle>
          <a:p>
            <a:pPr>
              <a:defRPr/>
            </a:pPr>
            <a:r>
              <a:rPr lang="en-US"/>
              <a:t>Copyright 2012 Worth Publishers</a:t>
            </a:r>
          </a:p>
        </p:txBody>
      </p:sp>
      <p:sp>
        <p:nvSpPr>
          <p:cNvPr id="11" name="Slide Number Placeholder 4"/>
          <p:cNvSpPr>
            <a:spLocks noGrp="1"/>
          </p:cNvSpPr>
          <p:nvPr>
            <p:ph type="sldNum" sz="quarter" idx="12"/>
          </p:nvPr>
        </p:nvSpPr>
        <p:spPr/>
        <p:txBody>
          <a:bodyPr/>
          <a:lstStyle>
            <a:lvl1pPr>
              <a:defRPr/>
            </a:lvl1pPr>
          </a:lstStyle>
          <a:p>
            <a:pPr>
              <a:defRPr/>
            </a:pPr>
            <a:fld id="{729B2C18-4E02-4E6A-91FC-517D930E6D4E}" type="slidenum">
              <a:rPr lang="en-US"/>
              <a:pPr>
                <a:defRPr/>
              </a:pPr>
              <a:t>‹#›</a:t>
            </a:fld>
            <a:endParaRPr lang="en-US"/>
          </a:p>
        </p:txBody>
      </p:sp>
      <p:pic>
        <p:nvPicPr>
          <p:cNvPr id="159746" name="Picture 2" descr="C:\Users\solina\Dropbox\Krugman 3e Dynamic PPTs\Krugman 3e material\covers\Krugman3e_Econ_FrontCover.jpg"/>
          <p:cNvPicPr>
            <a:picLocks noChangeAspect="1" noChangeArrowheads="1"/>
          </p:cNvPicPr>
          <p:nvPr userDrawn="1"/>
        </p:nvPicPr>
        <p:blipFill rotWithShape="1">
          <a:blip r:embed="rId3" cstate="screen">
            <a:extLst>
              <a:ext uri="{28A0092B-C50C-407E-A947-70E740481C1C}">
                <a14:useLocalDpi xmlns="" xmlns:a14="http://schemas.microsoft.com/office/drawing/2010/main" val="0"/>
              </a:ext>
            </a:extLst>
          </a:blip>
          <a:srcRect/>
          <a:stretch/>
        </p:blipFill>
        <p:spPr bwMode="auto">
          <a:xfrm>
            <a:off x="4840941" y="0"/>
            <a:ext cx="4303059" cy="118334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381860537"/>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showMasterPhAnim="0" type="obj" preserve="1">
  <p:cSld name="Title and Content">
    <p:spTree>
      <p:nvGrpSpPr>
        <p:cNvPr id="1" name=""/>
        <p:cNvGrpSpPr/>
        <p:nvPr/>
      </p:nvGrpSpPr>
      <p:grpSpPr>
        <a:xfrm>
          <a:off x="0" y="0"/>
          <a:ext cx="0" cy="0"/>
          <a:chOff x="0" y="0"/>
          <a:chExt cx="0" cy="0"/>
        </a:xfrm>
      </p:grpSpPr>
      <p:sp>
        <p:nvSpPr>
          <p:cNvPr id="4" name="Line 11"/>
          <p:cNvSpPr>
            <a:spLocks noChangeShapeType="1"/>
          </p:cNvSpPr>
          <p:nvPr/>
        </p:nvSpPr>
        <p:spPr bwMode="auto">
          <a:xfrm>
            <a:off x="0" y="0"/>
            <a:ext cx="9144000" cy="0"/>
          </a:xfrm>
          <a:prstGeom prst="line">
            <a:avLst/>
          </a:prstGeom>
          <a:noFill/>
          <a:ln w="9525">
            <a:solidFill>
              <a:schemeClr val="tx1"/>
            </a:solidFill>
            <a:round/>
            <a:headEnd/>
            <a:tailEnd/>
          </a:ln>
          <a:effectLst/>
        </p:spPr>
        <p:txBody>
          <a:bodyPr/>
          <a:lstStyle/>
          <a:p>
            <a:pPr>
              <a:defRPr/>
            </a:pPr>
            <a:endParaRPr lang="en-US" sz="3200" dirty="0">
              <a:latin typeface="Arial" pitchFamily="34" charset="0"/>
              <a:cs typeface="Arial" pitchFamily="34" charset="0"/>
            </a:endParaRPr>
          </a:p>
        </p:txBody>
      </p:sp>
      <p:sp>
        <p:nvSpPr>
          <p:cNvPr id="2" name="Title 1"/>
          <p:cNvSpPr>
            <a:spLocks noGrp="1"/>
          </p:cNvSpPr>
          <p:nvPr>
            <p:ph type="title"/>
          </p:nvPr>
        </p:nvSpPr>
        <p:spPr>
          <a:xfrm>
            <a:off x="0" y="0"/>
            <a:ext cx="9144000" cy="912813"/>
          </a:xfrm>
          <a:solidFill>
            <a:schemeClr val="accent5"/>
          </a:solidFill>
        </p:spPr>
        <p:txBody>
          <a:bodyPr/>
          <a:lstStyle>
            <a:lvl1pPr algn="ctr">
              <a:defRPr sz="4800" b="0" spc="300">
                <a:solidFill>
                  <a:srgbClr val="FFFFFF"/>
                </a:solidFill>
                <a:effectLst>
                  <a:outerShdw blurRad="38100" dist="38100" dir="2700000" algn="tl">
                    <a:srgbClr val="000000">
                      <a:alpha val="43137"/>
                    </a:srgbClr>
                  </a:outerShdw>
                </a:effectLst>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Font typeface="Arial" pitchFamily="34" charset="0"/>
              <a:buChar char="•"/>
              <a:defRPr>
                <a:latin typeface="Arial" pitchFamily="34" charset="0"/>
                <a:cs typeface="Arial" pitchFamily="34" charset="0"/>
              </a:defRPr>
            </a:lvl1pPr>
            <a:lvl2pPr>
              <a:buFont typeface="Arial" pitchFamily="34" charset="0"/>
              <a:buChar char="•"/>
              <a:defRPr sz="3200" b="1">
                <a:latin typeface="Arial" pitchFamily="34" charset="0"/>
                <a:cs typeface="Arial" pitchFamily="34" charset="0"/>
              </a:defRPr>
            </a:lvl2pPr>
            <a:lvl3pPr>
              <a:buFont typeface="Arial" pitchFamily="34" charset="0"/>
              <a:buChar char="•"/>
              <a:defRPr sz="2800" b="1">
                <a:latin typeface="Arial" pitchFamily="34" charset="0"/>
                <a:cs typeface="Arial" pitchFamily="34" charset="0"/>
              </a:defRPr>
            </a:lvl3pPr>
            <a:lvl4pPr>
              <a:buFont typeface="Arial" pitchFamily="34" charset="0"/>
              <a:buChar char="•"/>
              <a:defRPr sz="2400" b="1">
                <a:latin typeface="Arial" pitchFamily="34" charset="0"/>
                <a:cs typeface="Arial" pitchFamily="34" charset="0"/>
              </a:defRPr>
            </a:lvl4pPr>
            <a:lvl5pPr>
              <a:buFont typeface="Arial" pitchFamily="34" charset="0"/>
              <a:buChar char="•"/>
              <a:defRPr sz="2400" b="1">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Oval 7"/>
          <p:cNvSpPr/>
          <p:nvPr userDrawn="1"/>
        </p:nvSpPr>
        <p:spPr bwMode="auto">
          <a:xfrm>
            <a:off x="8305800" y="6492240"/>
            <a:ext cx="457200" cy="365760"/>
          </a:xfrm>
          <a:prstGeom prst="ellips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6200000" scaled="1"/>
            <a:tileRect/>
          </a:gradFill>
          <a:ln w="9525" cap="flat" cmpd="sng" algn="ctr">
            <a:noFill/>
            <a:prstDash val="solid"/>
            <a:round/>
            <a:headEnd type="none" w="med" len="med"/>
            <a:tailEnd type="none" w="med" len="med"/>
          </a:ln>
          <a:effectLst/>
        </p:spPr>
        <p:txBody>
          <a:bodyPr/>
          <a:lstStyle/>
          <a:p>
            <a:pPr>
              <a:defRPr/>
            </a:pPr>
            <a:endParaRPr lang="en-US">
              <a:latin typeface="Arial" pitchFamily="34" charset="0"/>
              <a:cs typeface="Arial" pitchFamily="34" charset="0"/>
            </a:endParaRPr>
          </a:p>
        </p:txBody>
      </p:sp>
      <p:sp>
        <p:nvSpPr>
          <p:cNvPr id="9" name="Footer Placeholder 4"/>
          <p:cNvSpPr txBox="1">
            <a:spLocks/>
          </p:cNvSpPr>
          <p:nvPr userDrawn="1"/>
        </p:nvSpPr>
        <p:spPr>
          <a:xfrm>
            <a:off x="8382000" y="6492875"/>
            <a:ext cx="381000" cy="365125"/>
          </a:xfrm>
          <a:prstGeom prst="rect">
            <a:avLst/>
          </a:prstGeom>
        </p:spPr>
        <p:txBody>
          <a:bodyPr/>
          <a:lstStyle>
            <a:lvl1pPr>
              <a:defRPr sz="1400">
                <a:latin typeface="Century Gothic"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4-</a:t>
            </a:r>
            <a:endParaRPr kumimoji="0" lang="en-US" sz="14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
        <p:nvSpPr>
          <p:cNvPr id="10" name="Slide Number Placeholder 5"/>
          <p:cNvSpPr txBox="1">
            <a:spLocks/>
          </p:cNvSpPr>
          <p:nvPr userDrawn="1"/>
        </p:nvSpPr>
        <p:spPr>
          <a:xfrm>
            <a:off x="8686800" y="6492240"/>
            <a:ext cx="457200" cy="365760"/>
          </a:xfrm>
          <a:prstGeom prst="rect">
            <a:avLst/>
          </a:prstGeom>
        </p:spPr>
        <p:txBody>
          <a:bodyPr/>
          <a:lstStyle>
            <a:lvl1pPr>
              <a:defRPr sz="1400">
                <a:latin typeface="Century Gothic"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4A61F0A8-952B-4500-9ABC-60817A0249CB}" type="slidenum">
              <a:rPr kumimoji="0" lang="en-US" sz="14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en-US" sz="14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Tree>
    <p:extLst>
      <p:ext uri="{BB962C8B-B14F-4D97-AF65-F5344CB8AC3E}">
        <p14:creationId xmlns="" xmlns:p14="http://schemas.microsoft.com/office/powerpoint/2010/main" val="3420854810"/>
      </p:ext>
    </p:extLst>
  </p:cSld>
  <p:clrMapOvr>
    <a:masterClrMapping/>
  </p:clrMapOvr>
  <p:transition>
    <p:fade thruBlk="1"/>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28A0092B-C50C-407E-A947-70E740481C1C}">
                <a14:useLocalDpi xmlns="" xmlns:a14="http://schemas.microsoft.com/office/drawing/2010/main" val="0"/>
              </a:ext>
            </a:extLst>
          </a:blip>
          <a:srcRect/>
          <a:stretch/>
        </p:blipFill>
        <p:spPr>
          <a:xfrm>
            <a:off x="1828800" y="2438400"/>
            <a:ext cx="5245100" cy="3932581"/>
          </a:xfrm>
          <a:prstGeom prst="rect">
            <a:avLst/>
          </a:prstGeom>
        </p:spPr>
      </p:pic>
      <p:sp>
        <p:nvSpPr>
          <p:cNvPr id="7" name="Content Placeholder 2"/>
          <p:cNvSpPr>
            <a:spLocks noGrp="1"/>
          </p:cNvSpPr>
          <p:nvPr>
            <p:ph idx="1"/>
          </p:nvPr>
        </p:nvSpPr>
        <p:spPr>
          <a:xfrm>
            <a:off x="457200" y="1143000"/>
            <a:ext cx="8686800" cy="1371600"/>
          </a:xfrm>
        </p:spPr>
        <p:txBody>
          <a:bodyPr>
            <a:noAutofit/>
          </a:bodyPr>
          <a:lstStyle>
            <a:lvl1pPr>
              <a:defRPr sz="3200" baseline="0">
                <a:latin typeface="Candara" pitchFamily="34" charset="0"/>
              </a:defRPr>
            </a:lvl1pPr>
            <a:lvl2pPr>
              <a:defRPr sz="2800" baseline="0">
                <a:latin typeface="Candara" pitchFamily="34" charset="0"/>
              </a:defRPr>
            </a:lvl2pPr>
            <a:lvl3pPr>
              <a:defRPr sz="2400" baseline="0">
                <a:latin typeface="Candara" pitchFamily="34" charset="0"/>
              </a:defRPr>
            </a:lvl3pPr>
            <a:lvl4pPr>
              <a:defRPr sz="2000" baseline="0">
                <a:latin typeface="Candara" pitchFamily="34" charset="0"/>
              </a:defRPr>
            </a:lvl4pPr>
            <a:lvl5pPr>
              <a:defRPr sz="2000" baseline="0">
                <a:latin typeface="Candara" pitchFamily="34" charset="0"/>
              </a:defRPr>
            </a:lvl5pPr>
          </a:lstStyle>
          <a:p>
            <a:pPr lvl="0"/>
            <a:r>
              <a:rPr lang="en-US" smtClean="0"/>
              <a:t>Click to edit Master text styles</a:t>
            </a:r>
          </a:p>
          <a:p>
            <a:pPr lvl="1"/>
            <a:r>
              <a:rPr lang="en-US" smtClean="0"/>
              <a:t>Second level</a:t>
            </a:r>
          </a:p>
        </p:txBody>
      </p:sp>
      <p:sp>
        <p:nvSpPr>
          <p:cNvPr id="8" name="Footer Placeholder 4"/>
          <p:cNvSpPr txBox="1">
            <a:spLocks/>
          </p:cNvSpPr>
          <p:nvPr/>
        </p:nvSpPr>
        <p:spPr>
          <a:xfrm>
            <a:off x="2324100" y="6629400"/>
            <a:ext cx="4800600" cy="228600"/>
          </a:xfrm>
          <a:prstGeom prst="rect">
            <a:avLst/>
          </a:prstGeom>
        </p:spPr>
        <p:txBody>
          <a:bodyPr/>
          <a:lstStyle>
            <a:defPPr>
              <a:defRPr lang="en-US"/>
            </a:defPPr>
            <a:lvl1pPr marL="0" algn="ctr" defTabSz="914400" rtl="0" eaLnBrk="1" fontAlgn="auto" latinLnBrk="0" hangingPunct="1">
              <a:spcBef>
                <a:spcPts val="0"/>
              </a:spcBef>
              <a:spcAft>
                <a:spcPts val="0"/>
              </a:spcAft>
              <a:defRPr sz="1100" i="0" kern="1200" cap="small" spc="400" baseline="0" smtClean="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3403844364"/>
      </p:ext>
    </p:extLst>
  </p:cSld>
  <p:clrMapOvr>
    <a:masterClrMapping/>
  </p:clrMapOvr>
  <p:transition>
    <p:fade thruBlk="1"/>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3406293393"/>
      </p:ext>
    </p:extLst>
  </p:cSld>
  <p:clrMapOvr>
    <a:masterClrMapping/>
  </p:clrMapOvr>
  <p:transition>
    <p:fade thruBlk="1"/>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329852625"/>
      </p:ext>
    </p:extLst>
  </p:cSld>
  <p:clrMapOvr>
    <a:masterClrMapping/>
  </p:clrMapOvr>
  <p:transition>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8003489" y="0"/>
            <a:ext cx="1140511" cy="7718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0" y="0"/>
            <a:ext cx="9144000" cy="838200"/>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40613323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440984043"/>
      </p:ext>
    </p:extLst>
  </p:cSld>
  <p:clrMapOvr>
    <a:masterClrMapping/>
  </p:clrMapOvr>
  <p:transition>
    <p:fade thruBlk="1"/>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2912159916"/>
      </p:ext>
    </p:extLst>
  </p:cSld>
  <p:clrMapOvr>
    <a:masterClrMapping/>
  </p:clrMapOvr>
  <p:transition>
    <p:fade thruBlk="1"/>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2359308934"/>
      </p:ext>
    </p:extLst>
  </p:cSld>
  <p:clrMapOvr>
    <a:masterClrMapping/>
  </p:clrMapOvr>
  <p:transition>
    <p:fade thruBlk="1"/>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408443429"/>
      </p:ext>
    </p:extLst>
  </p:cSld>
  <p:clrMapOvr>
    <a:masterClrMapping/>
  </p:clrMapOvr>
  <p:transition>
    <p:fade thruBlk="1"/>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176719728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8"/>
          <p:cNvPicPr>
            <a:picLocks noChangeAspect="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1828800" y="2438400"/>
            <a:ext cx="5245100" cy="3932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a:xfrm>
            <a:off x="457200" y="6356350"/>
            <a:ext cx="381000" cy="365125"/>
          </a:xfrm>
          <a:prstGeom prst="rect">
            <a:avLst/>
          </a:prstGeom>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smtClean="0"/>
            </a:lvl1pPr>
          </a:lstStyle>
          <a:p>
            <a:pPr>
              <a:defRPr/>
            </a:pPr>
            <a:r>
              <a:rPr lang="en-US"/>
              <a:t>Copyright 2012 Worth Publishers</a:t>
            </a:r>
          </a:p>
        </p:txBody>
      </p:sp>
      <p:sp>
        <p:nvSpPr>
          <p:cNvPr id="5" name="Slide Number Placeholder 4"/>
          <p:cNvSpPr>
            <a:spLocks noGrp="1"/>
          </p:cNvSpPr>
          <p:nvPr>
            <p:ph type="sldNum" sz="quarter" idx="12"/>
          </p:nvPr>
        </p:nvSpPr>
        <p:spPr>
          <a:xfrm>
            <a:off x="8153400" y="6400800"/>
            <a:ext cx="457200" cy="228600"/>
          </a:xfrm>
          <a:prstGeom prst="rect">
            <a:avLst/>
          </a:prstGeom>
        </p:spPr>
        <p:txBody>
          <a:bodyPr/>
          <a:lstStyle>
            <a:lvl1pPr>
              <a:defRPr/>
            </a:lvl1pPr>
          </a:lstStyle>
          <a:p>
            <a:pPr>
              <a:defRPr/>
            </a:pPr>
            <a:fld id="{6FC55AF1-12B8-4F2E-9D8C-124ED26B0F03}" type="slidenum">
              <a:rPr lang="en-US"/>
              <a:pPr>
                <a:defRPr/>
              </a:pPr>
              <a:t>‹#›</a:t>
            </a:fld>
            <a:endParaRPr lang="en-US"/>
          </a:p>
        </p:txBody>
      </p:sp>
    </p:spTree>
    <p:extLst>
      <p:ext uri="{BB962C8B-B14F-4D97-AF65-F5344CB8AC3E}">
        <p14:creationId xmlns="" xmlns:p14="http://schemas.microsoft.com/office/powerpoint/2010/main" val="3727465052"/>
      </p:ext>
    </p:extLst>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5"/>
          <p:cNvSpPr>
            <a:spLocks noGrp="1"/>
          </p:cNvSpPr>
          <p:nvPr>
            <p:ph type="ftr" sz="quarter" idx="10"/>
          </p:nvPr>
        </p:nvSpPr>
        <p:spPr>
          <a:xfrm>
            <a:off x="914400" y="6629400"/>
            <a:ext cx="7315200" cy="212725"/>
          </a:xfrm>
        </p:spPr>
        <p:txBody>
          <a:bodyPr/>
          <a:lstStyle>
            <a:lvl1pPr>
              <a:defRPr>
                <a:solidFill>
                  <a:schemeClr val="tx1">
                    <a:tint val="75000"/>
                  </a:schemeClr>
                </a:solidFill>
              </a:defRPr>
            </a:lvl1pPr>
          </a:lstStyle>
          <a:p>
            <a:pPr>
              <a:defRPr/>
            </a:pPr>
            <a:r>
              <a:rPr lang="en-US"/>
              <a:t>Copyright 2012 Worth Publishers</a:t>
            </a:r>
          </a:p>
        </p:txBody>
      </p:sp>
    </p:spTree>
    <p:extLst>
      <p:ext uri="{BB962C8B-B14F-4D97-AF65-F5344CB8AC3E}">
        <p14:creationId xmlns="" xmlns:p14="http://schemas.microsoft.com/office/powerpoint/2010/main" val="4163803883"/>
      </p:ext>
    </p:extLst>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Copyright 2012 Worth Publishers</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0EB2B95-EA4E-4992-810B-4F372A161FC4}" type="slidenum">
              <a:rPr lang="en-US" smtClean="0"/>
              <a:pPr/>
              <a:t>‹#›</a:t>
            </a:fld>
            <a:endParaRPr lang="en-US"/>
          </a:p>
        </p:txBody>
      </p:sp>
    </p:spTree>
    <p:extLst>
      <p:ext uri="{BB962C8B-B14F-4D97-AF65-F5344CB8AC3E}">
        <p14:creationId xmlns="" xmlns:p14="http://schemas.microsoft.com/office/powerpoint/2010/main" val="3436253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Copyright 2012 Worth Publishers</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0EB2B95-EA4E-4992-810B-4F372A161FC4}" type="slidenum">
              <a:rPr lang="en-US" smtClean="0"/>
              <a:pPr/>
              <a:t>‹#›</a:t>
            </a:fld>
            <a:endParaRPr lang="en-US"/>
          </a:p>
        </p:txBody>
      </p:sp>
    </p:spTree>
    <p:extLst>
      <p:ext uri="{BB962C8B-B14F-4D97-AF65-F5344CB8AC3E}">
        <p14:creationId xmlns="" xmlns:p14="http://schemas.microsoft.com/office/powerpoint/2010/main" val="4226531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cstate="screen">
            <a:lum/>
            <a:extLst>
              <a:ext uri="{28A0092B-C50C-407E-A947-70E740481C1C}">
                <a14:useLocalDpi xmlns=""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4763" y="5486400"/>
            <a:ext cx="9136063" cy="1371600"/>
          </a:xfrm>
          <a:prstGeom prst="rect">
            <a:avLst/>
          </a:prstGeom>
          <a:solidFill>
            <a:schemeClr val="tx1">
              <a:alpha val="81000"/>
            </a:schemeClr>
          </a:solidFill>
        </p:spPr>
        <p:txBody>
          <a:bodyPr anchor="ctr">
            <a:normAutofit/>
          </a:bodyPr>
          <a:lstStyle/>
          <a:p>
            <a:pPr algn="r">
              <a:defRPr/>
            </a:pPr>
            <a:endParaRPr lang="en-US" sz="4800" spc="50" dirty="0">
              <a:latin typeface="Candara" pitchFamily="34" charset="0"/>
              <a:ea typeface="Tahoma" pitchFamily="34" charset="0"/>
              <a:cs typeface="Tahoma" pitchFamily="34" charset="0"/>
            </a:endParaRPr>
          </a:p>
        </p:txBody>
      </p:sp>
      <p:sp>
        <p:nvSpPr>
          <p:cNvPr id="6" name="TextBox 5"/>
          <p:cNvSpPr txBox="1"/>
          <p:nvPr/>
        </p:nvSpPr>
        <p:spPr>
          <a:xfrm>
            <a:off x="261938" y="5181600"/>
            <a:ext cx="887412" cy="1862138"/>
          </a:xfrm>
          <a:prstGeom prst="rect">
            <a:avLst/>
          </a:prstGeom>
          <a:noFill/>
        </p:spPr>
        <p:txBody>
          <a:bodyPr>
            <a:spAutoFit/>
          </a:bodyPr>
          <a:lstStyle/>
          <a:p>
            <a:pPr>
              <a:defRPr/>
            </a:pPr>
            <a:r>
              <a:rPr lang="en-US" sz="11500" b="1" dirty="0">
                <a:solidFill>
                  <a:schemeClr val="bg1"/>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3</a:t>
            </a:r>
          </a:p>
        </p:txBody>
      </p:sp>
      <p:sp>
        <p:nvSpPr>
          <p:cNvPr id="7" name="TextBox 6"/>
          <p:cNvSpPr txBox="1"/>
          <p:nvPr/>
        </p:nvSpPr>
        <p:spPr>
          <a:xfrm rot="16200000">
            <a:off x="-418306" y="5965795"/>
            <a:ext cx="1358900" cy="400110"/>
          </a:xfrm>
          <a:prstGeom prst="rect">
            <a:avLst/>
          </a:prstGeom>
          <a:noFill/>
        </p:spPr>
        <p:txBody>
          <a:bodyPr>
            <a:spAutoFit/>
          </a:bodyPr>
          <a:lstStyle/>
          <a:p>
            <a:pPr>
              <a:defRPr/>
            </a:pPr>
            <a:r>
              <a:rPr lang="en-US" b="1" cap="all" dirty="0">
                <a:solidFill>
                  <a:schemeClr val="bg1">
                    <a:lumMod val="75000"/>
                  </a:schemeClr>
                </a:solidFill>
                <a:latin typeface="Gill Sans MT" pitchFamily="34" charset="0"/>
                <a:ea typeface="+mj-ea"/>
                <a:cs typeface="+mj-cs"/>
              </a:rPr>
              <a:t>Chapter</a:t>
            </a:r>
            <a:endParaRPr lang="en-US" sz="2000" b="1" cap="all" dirty="0">
              <a:solidFill>
                <a:schemeClr val="bg1">
                  <a:lumMod val="75000"/>
                </a:schemeClr>
              </a:solidFill>
              <a:latin typeface="Gill Sans MT" pitchFamily="34" charset="0"/>
              <a:ea typeface="+mj-ea"/>
              <a:cs typeface="+mj-cs"/>
            </a:endParaRPr>
          </a:p>
        </p:txBody>
      </p:sp>
      <p:sp>
        <p:nvSpPr>
          <p:cNvPr id="8" name="TextBox 7"/>
          <p:cNvSpPr txBox="1"/>
          <p:nvPr/>
        </p:nvSpPr>
        <p:spPr>
          <a:xfrm>
            <a:off x="-4763" y="4953000"/>
            <a:ext cx="9148763" cy="338137"/>
          </a:xfrm>
          <a:prstGeom prst="rect">
            <a:avLst/>
          </a:prstGeom>
          <a:solidFill>
            <a:schemeClr val="tx1">
              <a:alpha val="52000"/>
            </a:schemeClr>
          </a:solidFill>
        </p:spPr>
        <p:txBody>
          <a:bodyPr wrap="square">
            <a:spAutoFit/>
          </a:bodyPr>
          <a:lstStyle/>
          <a:p>
            <a:pPr algn="ctr">
              <a:defRPr/>
            </a:pPr>
            <a:r>
              <a:rPr lang="en-US" sz="1600" cap="small" spc="400" dirty="0">
                <a:solidFill>
                  <a:schemeClr val="bg1"/>
                </a:solidFill>
                <a:latin typeface="Tw Cen MT" pitchFamily="34" charset="0"/>
              </a:rPr>
              <a:t>Dynamic PowerPoint™ Slides by </a:t>
            </a:r>
            <a:r>
              <a:rPr lang="en-US" sz="1600" cap="small" spc="400" dirty="0" err="1">
                <a:solidFill>
                  <a:schemeClr val="bg1"/>
                </a:solidFill>
                <a:latin typeface="Tw Cen MT" pitchFamily="34" charset="0"/>
              </a:rPr>
              <a:t>Solina</a:t>
            </a:r>
            <a:r>
              <a:rPr lang="en-US" sz="1600" cap="small" spc="400" dirty="0">
                <a:solidFill>
                  <a:schemeClr val="bg1"/>
                </a:solidFill>
                <a:latin typeface="Tw Cen MT" pitchFamily="34" charset="0"/>
              </a:rPr>
              <a:t> </a:t>
            </a:r>
            <a:r>
              <a:rPr lang="en-US" sz="1600" cap="small" spc="400" dirty="0" err="1">
                <a:solidFill>
                  <a:schemeClr val="bg1"/>
                </a:solidFill>
                <a:latin typeface="Tw Cen MT" pitchFamily="34" charset="0"/>
              </a:rPr>
              <a:t>Lindahl</a:t>
            </a:r>
            <a:endParaRPr lang="en-US" sz="1600" cap="small" spc="400" dirty="0">
              <a:solidFill>
                <a:schemeClr val="bg1"/>
              </a:solidFill>
              <a:latin typeface="Tw Cen MT" pitchFamily="34" charset="0"/>
            </a:endParaRPr>
          </a:p>
        </p:txBody>
      </p:sp>
      <p:pic>
        <p:nvPicPr>
          <p:cNvPr id="159746" name="Picture 2" descr="C:\Users\solina\Dropbox\Krugman 3e Dynamic PPTs\Krugman 3e material\covers\Krugman3e_Econ_FrontCover.jpg"/>
          <p:cNvPicPr>
            <a:picLocks noChangeAspect="1" noChangeArrowheads="1"/>
          </p:cNvPicPr>
          <p:nvPr userDrawn="1"/>
        </p:nvPicPr>
        <p:blipFill rotWithShape="1">
          <a:blip r:embed="rId3" cstate="screen">
            <a:extLst>
              <a:ext uri="{28A0092B-C50C-407E-A947-70E740481C1C}">
                <a14:useLocalDpi xmlns="" xmlns:a14="http://schemas.microsoft.com/office/drawing/2010/main" val="0"/>
              </a:ext>
            </a:extLst>
          </a:blip>
          <a:srcRect/>
          <a:stretch/>
        </p:blipFill>
        <p:spPr bwMode="auto">
          <a:xfrm>
            <a:off x="4840941" y="0"/>
            <a:ext cx="4303059" cy="118334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itle 1"/>
          <p:cNvSpPr txBox="1">
            <a:spLocks/>
          </p:cNvSpPr>
          <p:nvPr userDrawn="1"/>
        </p:nvSpPr>
        <p:spPr>
          <a:xfrm>
            <a:off x="1371600" y="5486398"/>
            <a:ext cx="7772400" cy="1371601"/>
          </a:xfrm>
          <a:prstGeom prst="rect">
            <a:avLst/>
          </a:prstGeom>
          <a:noFill/>
        </p:spPr>
        <p:txBody>
          <a:bodyPr>
            <a:noAutofit/>
          </a:bodyPr>
          <a:lstStyle>
            <a:lvl1pPr algn="r" defTabSz="914400" rtl="0" eaLnBrk="1" latinLnBrk="0" hangingPunct="1">
              <a:spcBef>
                <a:spcPct val="0"/>
              </a:spcBef>
              <a:buNone/>
              <a:defRPr lang="en-US" sz="5400" b="1" i="0" u="none" strike="noStrike" kern="1200" cap="none" spc="100" baseline="0" smtClean="0">
                <a:solidFill>
                  <a:srgbClr val="FF3300"/>
                </a:solidFill>
                <a:effectLst/>
                <a:latin typeface="Candara" pitchFamily="34" charset="0"/>
                <a:ea typeface="+mj-ea"/>
                <a:cs typeface="+mj-cs"/>
              </a:defRPr>
            </a:lvl1pPr>
          </a:lstStyle>
          <a:p>
            <a:r>
              <a:rPr lang="en-US" dirty="0" smtClean="0"/>
              <a:t>Supply and Demand</a:t>
            </a:r>
            <a:endParaRPr lang="en-US" dirty="0"/>
          </a:p>
        </p:txBody>
      </p:sp>
      <p:sp>
        <p:nvSpPr>
          <p:cNvPr id="9"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339649263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slide" Target="../slides/slide2.xml"/><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Layout" Target="../slideLayouts/slideLayout23.xml"/><Relationship Id="rId7" Type="http://schemas.openxmlformats.org/officeDocument/2006/relationships/image" Target="../media/image1.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10.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slide" Target="../slides/slide2.xml"/><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6.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14.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9.xml"/><Relationship Id="rId1" Type="http://schemas.openxmlformats.org/officeDocument/2006/relationships/slideLayout" Target="../slideLayouts/slideLayout38.xml"/><Relationship Id="rId5" Type="http://schemas.openxmlformats.org/officeDocument/2006/relationships/slide" Target="../slides/slide2.xml"/><Relationship Id="rId4" Type="http://schemas.openxmlformats.org/officeDocument/2006/relationships/image" Target="../media/image18.png"/></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image" Target="../media/image19.png"/><Relationship Id="rId4" Type="http://schemas.openxmlformats.org/officeDocument/2006/relationships/slide" Target="../slides/slide2.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slideLayout" Target="../slideLayouts/slideLayout43.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slide" Target="../slides/slide2.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theme" Target="../theme/theme18.xml"/><Relationship Id="rId1" Type="http://schemas.openxmlformats.org/officeDocument/2006/relationships/slideLayout" Target="../slideLayouts/slideLayout44.xml"/><Relationship Id="rId4" Type="http://schemas.openxmlformats.org/officeDocument/2006/relationships/slide" Target="../slides/slide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 Target="../slides/slide2.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slide" Target="../slides/slide2.xml"/><Relationship Id="rId4" Type="http://schemas.openxmlformats.org/officeDocument/2006/relationships/image" Target="../media/image18.pn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slide" Target="../slides/slide2.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20.png"/><Relationship Id="rId4" Type="http://schemas.openxmlformats.org/officeDocument/2006/relationships/slide" Target="../slides/slide2.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theme" Target="../theme/theme9.xml"/><Relationship Id="rId1" Type="http://schemas.openxmlformats.org/officeDocument/2006/relationships/slideLayout" Target="../slideLayouts/slideLayout20.xml"/><Relationship Id="rId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830388"/>
            <a:ext cx="86868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fontAlgn="auto">
              <a:spcBef>
                <a:spcPts val="0"/>
              </a:spcBef>
              <a:spcAft>
                <a:spcPts val="0"/>
              </a:spcAft>
              <a:defRPr sz="1100" i="0" cap="small" spc="400" baseline="0" smtClean="0">
                <a:solidFill>
                  <a:schemeClr val="tx1">
                    <a:lumMod val="50000"/>
                    <a:lumOff val="50000"/>
                  </a:schemeClr>
                </a:solidFill>
                <a:latin typeface="+mn-lt"/>
                <a:cs typeface="+mn-cs"/>
              </a:defRPr>
            </a:lvl1pPr>
          </a:lstStyle>
          <a:p>
            <a:endParaRPr lang="en-US"/>
          </a:p>
        </p:txBody>
      </p:sp>
      <p:sp>
        <p:nvSpPr>
          <p:cNvPr id="8" name="Title 1"/>
          <p:cNvSpPr txBox="1">
            <a:spLocks/>
          </p:cNvSpPr>
          <p:nvPr/>
        </p:nvSpPr>
        <p:spPr>
          <a:xfrm>
            <a:off x="990600" y="120650"/>
            <a:ext cx="8153400" cy="946150"/>
          </a:xfrm>
          <a:prstGeom prst="rect">
            <a:avLst/>
          </a:prstGeom>
          <a:noFill/>
        </p:spPr>
        <p:txBody>
          <a:bodyPr/>
          <a:lstStyle>
            <a:lvl1pPr algn="l" rtl="0" eaLnBrk="0" fontAlgn="base" hangingPunct="0">
              <a:spcBef>
                <a:spcPct val="0"/>
              </a:spcBef>
              <a:spcAft>
                <a:spcPct val="0"/>
              </a:spcAft>
              <a:defRPr sz="4000" b="1" i="1" kern="1200" baseline="0">
                <a:solidFill>
                  <a:schemeClr val="accent6">
                    <a:lumMod val="75000"/>
                  </a:schemeClr>
                </a:solidFill>
                <a:effectLst>
                  <a:outerShdw blurRad="38100" dist="38100" dir="2700000" algn="tl">
                    <a:srgbClr val="000000">
                      <a:alpha val="43137"/>
                    </a:srgbClr>
                  </a:outerShdw>
                </a:effectLst>
                <a:latin typeface="Century Gothic" pitchFamily="34" charset="0"/>
                <a:ea typeface="+mj-ea"/>
                <a:cs typeface="+mj-cs"/>
              </a:defRPr>
            </a:lvl1pPr>
            <a:lvl2pPr algn="ctr" rtl="0" eaLnBrk="0" fontAlgn="base" hangingPunct="0">
              <a:spcBef>
                <a:spcPct val="0"/>
              </a:spcBef>
              <a:spcAft>
                <a:spcPct val="0"/>
              </a:spcAft>
              <a:defRPr sz="4400" b="1" i="1">
                <a:solidFill>
                  <a:schemeClr val="tx1"/>
                </a:solidFill>
                <a:latin typeface="Century Gothic" pitchFamily="34" charset="0"/>
              </a:defRPr>
            </a:lvl2pPr>
            <a:lvl3pPr algn="ctr" rtl="0" eaLnBrk="0" fontAlgn="base" hangingPunct="0">
              <a:spcBef>
                <a:spcPct val="0"/>
              </a:spcBef>
              <a:spcAft>
                <a:spcPct val="0"/>
              </a:spcAft>
              <a:defRPr sz="4400" b="1" i="1">
                <a:solidFill>
                  <a:schemeClr val="tx1"/>
                </a:solidFill>
                <a:latin typeface="Century Gothic" pitchFamily="34" charset="0"/>
              </a:defRPr>
            </a:lvl3pPr>
            <a:lvl4pPr algn="ctr" rtl="0" eaLnBrk="0" fontAlgn="base" hangingPunct="0">
              <a:spcBef>
                <a:spcPct val="0"/>
              </a:spcBef>
              <a:spcAft>
                <a:spcPct val="0"/>
              </a:spcAft>
              <a:defRPr sz="4400" b="1" i="1">
                <a:solidFill>
                  <a:schemeClr val="tx1"/>
                </a:solidFill>
                <a:latin typeface="Century Gothic" pitchFamily="34" charset="0"/>
              </a:defRPr>
            </a:lvl4pPr>
            <a:lvl5pPr algn="ctr" rtl="0" eaLnBrk="0" fontAlgn="base" hangingPunct="0">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a:lstStyle>
          <a:p>
            <a:r>
              <a:rPr lang="en-US" smtClean="0"/>
              <a:t>Take a look…..</a:t>
            </a:r>
            <a:endParaRPr lang="en-US" dirty="0"/>
          </a:p>
        </p:txBody>
      </p:sp>
      <p:pic>
        <p:nvPicPr>
          <p:cNvPr id="11" name="Picture 10"/>
          <p:cNvPicPr>
            <a:picLocks noChangeAspect="1"/>
          </p:cNvPicPr>
          <p:nvPr/>
        </p:nvPicPr>
        <p:blipFill>
          <a:blip r:embed="rId4" cstate="screen">
            <a:extLst>
              <a:ext uri="{28A0092B-C50C-407E-A947-70E740481C1C}">
                <a14:useLocalDpi xmlns="" xmlns:a14="http://schemas.microsoft.com/office/drawing/2010/main" val="0"/>
              </a:ext>
            </a:extLst>
          </a:blip>
          <a:stretch>
            <a:fillRect/>
          </a:stretch>
        </p:blipFill>
        <p:spPr>
          <a:xfrm>
            <a:off x="0" y="-11133"/>
            <a:ext cx="990600" cy="1104743"/>
          </a:xfrm>
          <a:prstGeom prst="rect">
            <a:avLst/>
          </a:prstGeom>
        </p:spPr>
      </p:pic>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5"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5"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Lst>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26">
                                            <p:txEl>
                                              <p:pRg st="0" end="0"/>
                                            </p:txEl>
                                          </p:spTgt>
                                        </p:tgtEl>
                                        <p:attrNameLst>
                                          <p:attrName>style.visibility</p:attrName>
                                        </p:attrNameLst>
                                      </p:cBhvr>
                                      <p:to>
                                        <p:strVal val="visible"/>
                                      </p:to>
                                    </p:set>
                                    <p:animEffect transition="in" filter="fade">
                                      <p:cBhvr>
                                        <p:cTn id="7" dur="500"/>
                                        <p:tgtEl>
                                          <p:spTgt spid="10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6">
                                            <p:txEl>
                                              <p:pRg st="1" end="1"/>
                                            </p:txEl>
                                          </p:spTgt>
                                        </p:tgtEl>
                                        <p:attrNameLst>
                                          <p:attrName>style.visibility</p:attrName>
                                        </p:attrNameLst>
                                      </p:cBhvr>
                                      <p:to>
                                        <p:strVal val="visible"/>
                                      </p:to>
                                    </p:set>
                                    <p:animEffect transition="in" filter="fade">
                                      <p:cBhvr>
                                        <p:cTn id="12" dur="500"/>
                                        <p:tgtEl>
                                          <p:spTgt spid="10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26">
                                            <p:txEl>
                                              <p:pRg st="2" end="2"/>
                                            </p:txEl>
                                          </p:spTgt>
                                        </p:tgtEl>
                                        <p:attrNameLst>
                                          <p:attrName>style.visibility</p:attrName>
                                        </p:attrNameLst>
                                      </p:cBhvr>
                                      <p:to>
                                        <p:strVal val="visible"/>
                                      </p:to>
                                    </p:set>
                                    <p:animEffect transition="in" filter="fade">
                                      <p:cBhvr>
                                        <p:cTn id="17" dur="500"/>
                                        <p:tgtEl>
                                          <p:spTgt spid="10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26">
                                            <p:txEl>
                                              <p:pRg st="3" end="3"/>
                                            </p:txEl>
                                          </p:spTgt>
                                        </p:tgtEl>
                                        <p:attrNameLst>
                                          <p:attrName>style.visibility</p:attrName>
                                        </p:attrNameLst>
                                      </p:cBhvr>
                                      <p:to>
                                        <p:strVal val="visible"/>
                                      </p:to>
                                    </p:set>
                                    <p:animEffect transition="in" filter="fade">
                                      <p:cBhvr>
                                        <p:cTn id="22" dur="500"/>
                                        <p:tgtEl>
                                          <p:spTgt spid="10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26">
                                            <p:txEl>
                                              <p:pRg st="4" end="4"/>
                                            </p:txEl>
                                          </p:spTgt>
                                        </p:tgtEl>
                                        <p:attrNameLst>
                                          <p:attrName>style.visibility</p:attrName>
                                        </p:attrNameLst>
                                      </p:cBhvr>
                                      <p:to>
                                        <p:strVal val="visible"/>
                                      </p:to>
                                    </p:set>
                                    <p:animEffect transition="in" filter="fade">
                                      <p:cBhvr>
                                        <p:cTn id="27" dur="500"/>
                                        <p:tgtEl>
                                          <p:spTgt spid="10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uild="p">
        <p:tmplLst>
          <p:tmpl lvl="1">
            <p:tnLst>
              <p:par>
                <p:cTn presetID="10" presetClass="entr" presetSubtype="0" fill="hold" nodeType="with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Lst>
      </p:bldP>
    </p:bldLst>
  </p:timing>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830388"/>
            <a:ext cx="86868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fontAlgn="auto">
              <a:spcBef>
                <a:spcPts val="0"/>
              </a:spcBef>
              <a:spcAft>
                <a:spcPts val="0"/>
              </a:spcAft>
              <a:defRPr sz="1100" i="0" cap="small" spc="400" baseline="0" smtClean="0">
                <a:solidFill>
                  <a:schemeClr val="tx1">
                    <a:lumMod val="50000"/>
                    <a:lumOff val="50000"/>
                  </a:schemeClr>
                </a:solidFill>
                <a:latin typeface="+mn-lt"/>
                <a:cs typeface="+mn-cs"/>
              </a:defRPr>
            </a:lvl1pPr>
          </a:lstStyle>
          <a:p>
            <a:endParaRPr lang="en-US"/>
          </a:p>
        </p:txBody>
      </p:sp>
      <p:sp>
        <p:nvSpPr>
          <p:cNvPr id="8" name="Title 1"/>
          <p:cNvSpPr txBox="1">
            <a:spLocks/>
          </p:cNvSpPr>
          <p:nvPr/>
        </p:nvSpPr>
        <p:spPr>
          <a:xfrm>
            <a:off x="990600" y="120650"/>
            <a:ext cx="8153400" cy="946150"/>
          </a:xfrm>
          <a:prstGeom prst="rect">
            <a:avLst/>
          </a:prstGeom>
          <a:noFill/>
        </p:spPr>
        <p:txBody>
          <a:bodyPr/>
          <a:lstStyle>
            <a:lvl1pPr algn="l" rtl="0" eaLnBrk="0" fontAlgn="base" hangingPunct="0">
              <a:spcBef>
                <a:spcPct val="0"/>
              </a:spcBef>
              <a:spcAft>
                <a:spcPct val="0"/>
              </a:spcAft>
              <a:defRPr sz="4000" b="1" i="1" kern="1200" baseline="0">
                <a:solidFill>
                  <a:schemeClr val="accent6">
                    <a:lumMod val="75000"/>
                  </a:schemeClr>
                </a:solidFill>
                <a:effectLst>
                  <a:outerShdw blurRad="38100" dist="38100" dir="2700000" algn="tl">
                    <a:srgbClr val="000000">
                      <a:alpha val="43137"/>
                    </a:srgbClr>
                  </a:outerShdw>
                </a:effectLst>
                <a:latin typeface="Century Gothic" pitchFamily="34" charset="0"/>
                <a:ea typeface="+mj-ea"/>
                <a:cs typeface="+mj-cs"/>
              </a:defRPr>
            </a:lvl1pPr>
            <a:lvl2pPr algn="ctr" rtl="0" eaLnBrk="0" fontAlgn="base" hangingPunct="0">
              <a:spcBef>
                <a:spcPct val="0"/>
              </a:spcBef>
              <a:spcAft>
                <a:spcPct val="0"/>
              </a:spcAft>
              <a:defRPr sz="4400" b="1" i="1">
                <a:solidFill>
                  <a:schemeClr val="tx1"/>
                </a:solidFill>
                <a:latin typeface="Century Gothic" pitchFamily="34" charset="0"/>
              </a:defRPr>
            </a:lvl2pPr>
            <a:lvl3pPr algn="ctr" rtl="0" eaLnBrk="0" fontAlgn="base" hangingPunct="0">
              <a:spcBef>
                <a:spcPct val="0"/>
              </a:spcBef>
              <a:spcAft>
                <a:spcPct val="0"/>
              </a:spcAft>
              <a:defRPr sz="4400" b="1" i="1">
                <a:solidFill>
                  <a:schemeClr val="tx1"/>
                </a:solidFill>
                <a:latin typeface="Century Gothic" pitchFamily="34" charset="0"/>
              </a:defRPr>
            </a:lvl3pPr>
            <a:lvl4pPr algn="ctr" rtl="0" eaLnBrk="0" fontAlgn="base" hangingPunct="0">
              <a:spcBef>
                <a:spcPct val="0"/>
              </a:spcBef>
              <a:spcAft>
                <a:spcPct val="0"/>
              </a:spcAft>
              <a:defRPr sz="4400" b="1" i="1">
                <a:solidFill>
                  <a:schemeClr val="tx1"/>
                </a:solidFill>
                <a:latin typeface="Century Gothic" pitchFamily="34" charset="0"/>
              </a:defRPr>
            </a:lvl4pPr>
            <a:lvl5pPr algn="ctr" rtl="0" eaLnBrk="0" fontAlgn="base" hangingPunct="0">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a:lstStyle>
          <a:p>
            <a:r>
              <a:rPr lang="en-US" smtClean="0"/>
              <a:t>Take a look…..</a:t>
            </a:r>
            <a:endParaRPr lang="en-US" dirty="0"/>
          </a:p>
        </p:txBody>
      </p:sp>
      <p:pic>
        <p:nvPicPr>
          <p:cNvPr id="11" name="Picture 10"/>
          <p:cNvPicPr>
            <a:picLocks noChangeAspect="1"/>
          </p:cNvPicPr>
          <p:nvPr/>
        </p:nvPicPr>
        <p:blipFill>
          <a:blip r:embed="rId7" cstate="screen">
            <a:extLst>
              <a:ext uri="{28A0092B-C50C-407E-A947-70E740481C1C}">
                <a14:useLocalDpi xmlns="" xmlns:a14="http://schemas.microsoft.com/office/drawing/2010/main" val="0"/>
              </a:ext>
            </a:extLst>
          </a:blip>
          <a:stretch>
            <a:fillRect/>
          </a:stretch>
        </p:blipFill>
        <p:spPr>
          <a:xfrm>
            <a:off x="0" y="-11133"/>
            <a:ext cx="990600" cy="1104743"/>
          </a:xfrm>
          <a:prstGeom prst="rect">
            <a:avLst/>
          </a:prstGeom>
        </p:spPr>
      </p:pic>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8"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8"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6" r:id="rId5"/>
  </p:sldLayoutIdLst>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26">
                                            <p:txEl>
                                              <p:pRg st="0" end="0"/>
                                            </p:txEl>
                                          </p:spTgt>
                                        </p:tgtEl>
                                        <p:attrNameLst>
                                          <p:attrName>style.visibility</p:attrName>
                                        </p:attrNameLst>
                                      </p:cBhvr>
                                      <p:to>
                                        <p:strVal val="visible"/>
                                      </p:to>
                                    </p:set>
                                    <p:animEffect transition="in" filter="fade">
                                      <p:cBhvr>
                                        <p:cTn id="7" dur="500"/>
                                        <p:tgtEl>
                                          <p:spTgt spid="10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6">
                                            <p:txEl>
                                              <p:pRg st="1" end="1"/>
                                            </p:txEl>
                                          </p:spTgt>
                                        </p:tgtEl>
                                        <p:attrNameLst>
                                          <p:attrName>style.visibility</p:attrName>
                                        </p:attrNameLst>
                                      </p:cBhvr>
                                      <p:to>
                                        <p:strVal val="visible"/>
                                      </p:to>
                                    </p:set>
                                    <p:animEffect transition="in" filter="fade">
                                      <p:cBhvr>
                                        <p:cTn id="12" dur="500"/>
                                        <p:tgtEl>
                                          <p:spTgt spid="10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26">
                                            <p:txEl>
                                              <p:pRg st="2" end="2"/>
                                            </p:txEl>
                                          </p:spTgt>
                                        </p:tgtEl>
                                        <p:attrNameLst>
                                          <p:attrName>style.visibility</p:attrName>
                                        </p:attrNameLst>
                                      </p:cBhvr>
                                      <p:to>
                                        <p:strVal val="visible"/>
                                      </p:to>
                                    </p:set>
                                    <p:animEffect transition="in" filter="fade">
                                      <p:cBhvr>
                                        <p:cTn id="17" dur="500"/>
                                        <p:tgtEl>
                                          <p:spTgt spid="10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26">
                                            <p:txEl>
                                              <p:pRg st="3" end="3"/>
                                            </p:txEl>
                                          </p:spTgt>
                                        </p:tgtEl>
                                        <p:attrNameLst>
                                          <p:attrName>style.visibility</p:attrName>
                                        </p:attrNameLst>
                                      </p:cBhvr>
                                      <p:to>
                                        <p:strVal val="visible"/>
                                      </p:to>
                                    </p:set>
                                    <p:animEffect transition="in" filter="fade">
                                      <p:cBhvr>
                                        <p:cTn id="22" dur="500"/>
                                        <p:tgtEl>
                                          <p:spTgt spid="10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26">
                                            <p:txEl>
                                              <p:pRg st="4" end="4"/>
                                            </p:txEl>
                                          </p:spTgt>
                                        </p:tgtEl>
                                        <p:attrNameLst>
                                          <p:attrName>style.visibility</p:attrName>
                                        </p:attrNameLst>
                                      </p:cBhvr>
                                      <p:to>
                                        <p:strVal val="visible"/>
                                      </p:to>
                                    </p:set>
                                    <p:animEffect transition="in" filter="fade">
                                      <p:cBhvr>
                                        <p:cTn id="27" dur="500"/>
                                        <p:tgtEl>
                                          <p:spTgt spid="10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uild="p">
        <p:tmplLst>
          <p:tmpl lvl="1">
            <p:tnLst>
              <p:par>
                <p:cTn presetID="10" presetClass="entr" presetSubtype="0" fill="hold" nodeType="with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Lst>
      </p:bldP>
    </p:bldLst>
  </p:timing>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838200"/>
          </a:xfrm>
          <a:prstGeom prst="rect">
            <a:avLst/>
          </a:prstGeom>
          <a:solidFill>
            <a:schemeClr val="accent5">
              <a:lumMod val="20000"/>
              <a:lumOff val="80000"/>
              <a:alpha val="44000"/>
            </a:schemeClr>
          </a:solid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8600" y="990600"/>
            <a:ext cx="8839200" cy="4648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p:cNvCxnSpPr/>
          <p:nvPr/>
        </p:nvCxnSpPr>
        <p:spPr>
          <a:xfrm>
            <a:off x="0" y="838200"/>
            <a:ext cx="9144000" cy="0"/>
          </a:xfrm>
          <a:prstGeom prst="line">
            <a:avLst/>
          </a:prstGeom>
          <a:ln w="127000" cmpd="sng">
            <a:solidFill>
              <a:schemeClr val="tx2">
                <a:lumMod val="20000"/>
                <a:lumOff val="80000"/>
                <a:alpha val="71000"/>
              </a:schemeClr>
            </a:solidFill>
            <a:prstDash val="solid"/>
          </a:ln>
        </p:spPr>
        <p:style>
          <a:lnRef idx="1">
            <a:schemeClr val="accent5"/>
          </a:lnRef>
          <a:fillRef idx="0">
            <a:schemeClr val="accent5"/>
          </a:fillRef>
          <a:effectRef idx="0">
            <a:schemeClr val="accent5"/>
          </a:effectRef>
          <a:fontRef idx="minor">
            <a:schemeClr val="tx1"/>
          </a:fontRef>
        </p:style>
      </p:cxnSp>
      <p:sp>
        <p:nvSpPr>
          <p:cNvPr id="11" name="Oval 10"/>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hlinkClick r:id="rId5"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5"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427468067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dt="0"/>
  <p:txStyles>
    <p:titleStyle>
      <a:lvl1pPr algn="r" defTabSz="914400" rtl="0" eaLnBrk="1" latinLnBrk="0" hangingPunct="1">
        <a:spcBef>
          <a:spcPct val="0"/>
        </a:spcBef>
        <a:buNone/>
        <a:defRPr sz="4400" b="1" kern="1200" spc="-200" baseline="0">
          <a:solidFill>
            <a:schemeClr val="accent6">
              <a:lumMod val="75000"/>
            </a:schemeClr>
          </a:solidFill>
          <a:latin typeface="Candara" pitchFamily="34" charset="0"/>
          <a:ea typeface="+mj-ea"/>
          <a:cs typeface="+mj-cs"/>
        </a:defRPr>
      </a:lvl1pPr>
    </p:titleStyle>
    <p:bodyStyle>
      <a:lvl1pPr marL="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914400"/>
          </a:xfrm>
          <a:prstGeom prst="rect">
            <a:avLst/>
          </a:prstGeom>
          <a:blipFill>
            <a:blip r:embed="rId4">
              <a:extLst>
                <a:ext uri="{28A0092B-C50C-407E-A947-70E740481C1C}">
                  <a14:useLocalDpi xmlns="" xmlns:a14="http://schemas.microsoft.com/office/drawing/2010/main" val="0"/>
                </a:ext>
              </a:extLst>
            </a:blip>
            <a:stretch>
              <a:fillRect/>
            </a:stretch>
          </a:blip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0" y="1722437"/>
            <a:ext cx="91440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2445768626"/>
      </p:ext>
    </p:extLst>
  </p:cSld>
  <p:clrMap bg1="lt1" tx1="dk1" bg2="lt2" tx2="dk2" accent1="accent1" accent2="accent2" accent3="accent3" accent4="accent4" accent5="accent5" accent6="accent6" hlink="hlink" folHlink="folHlink"/>
  <p:sldLayoutIdLst>
    <p:sldLayoutId id="2147483702" r:id="rId1"/>
    <p:sldLayoutId id="2147483703" r:id="rId2"/>
  </p:sldLayoutIdLs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F44DE6-8B77-400C-8F66-8B96B952C9BA}" type="slidenum">
              <a:rPr lang="en-US" smtClean="0"/>
              <a:pPr/>
              <a:t>‹#›</a:t>
            </a:fld>
            <a:endParaRPr lang="en-US"/>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203875306"/>
      </p:ext>
    </p:extLst>
  </p:cSld>
  <p:clrMap bg1="lt1" tx1="dk1" bg2="lt2" tx2="dk2" accent1="accent1" accent2="accent2" accent3="accent3" accent4="accent4" accent5="accent5" accent6="accent6" hlink="hlink" folHlink="folHlink"/>
  <p:sldLayoutIdLst>
    <p:sldLayoutId id="2147483705" r:id="rId1"/>
    <p:sldLayoutId id="2147483706" r:id="rId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7239000" y="6629400"/>
            <a:ext cx="1905000" cy="228600"/>
          </a:xfrm>
          <a:prstGeom prst="rect">
            <a:avLst/>
          </a:prstGeom>
        </p:spPr>
        <p:txBody>
          <a:bodyPr vert="horz" lIns="91440" tIns="45720" rIns="91440" bIns="45720" rtlCol="0" anchor="ctr"/>
          <a:lstStyle>
            <a:lvl1pPr algn="r">
              <a:defRPr sz="1000" smtClean="0">
                <a:solidFill>
                  <a:schemeClr val="tx1">
                    <a:tint val="75000"/>
                  </a:schemeClr>
                </a:solidFill>
              </a:defRPr>
            </a:lvl1pPr>
          </a:lstStyle>
          <a:p>
            <a:pPr>
              <a:defRPr/>
            </a:pPr>
            <a:fld id="{8C80E936-C63C-43A2-9E7F-B6560F637838}" type="slidenum">
              <a:rPr lang="en-US"/>
              <a:pPr>
                <a:defRPr/>
              </a:pPr>
              <a:t>‹#›</a:t>
            </a:fld>
            <a:endParaRPr lang="en-US" dirty="0"/>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latin typeface="Calibri" pitchFamily="34" charset="0"/>
                <a:cs typeface="Calibri" pitchFamily="34" charset="0"/>
              </a:defRPr>
            </a:lvl1pPr>
          </a:lstStyle>
          <a:p>
            <a:pPr>
              <a:defRPr/>
            </a:pPr>
            <a:r>
              <a:rPr lang="en-US" smtClean="0"/>
              <a:t>Copyright 2013 Worth Publishers</a:t>
            </a:r>
            <a:endParaRPr lang="en-US" dirty="0"/>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23" r:id="rId5"/>
  </p:sldLayoutIdLst>
  <p:timing>
    <p:tnLst>
      <p:par>
        <p:cTn id="1" dur="indefinite" restart="never" nodeType="tmRoot"/>
      </p:par>
    </p:tnLst>
  </p:timing>
  <p:hf sldNum="0" hdr="0" dt="0"/>
  <p:txStyles>
    <p:titleStyle>
      <a:lvl1pPr algn="ctr" rtl="0" eaLnBrk="1" fontAlgn="base" hangingPunct="1">
        <a:spcBef>
          <a:spcPct val="0"/>
        </a:spcBef>
        <a:spcAft>
          <a:spcPct val="0"/>
        </a:spcAft>
        <a:defRPr sz="4400" b="1" kern="1200">
          <a:solidFill>
            <a:schemeClr val="tx1"/>
          </a:solidFill>
          <a:latin typeface="Candara" pitchFamily="34" charset="0"/>
          <a:ea typeface="+mj-ea"/>
          <a:cs typeface="+mj-cs"/>
        </a:defRPr>
      </a:lvl1pPr>
      <a:lvl2pPr algn="ctr" rtl="0" eaLnBrk="1" fontAlgn="base" hangingPunct="1">
        <a:spcBef>
          <a:spcPct val="0"/>
        </a:spcBef>
        <a:spcAft>
          <a:spcPct val="0"/>
        </a:spcAft>
        <a:defRPr sz="4400">
          <a:solidFill>
            <a:schemeClr val="tx1"/>
          </a:solidFill>
          <a:latin typeface="Century Gothic" pitchFamily="34" charset="0"/>
        </a:defRPr>
      </a:lvl2pPr>
      <a:lvl3pPr algn="ctr" rtl="0" eaLnBrk="1" fontAlgn="base" hangingPunct="1">
        <a:spcBef>
          <a:spcPct val="0"/>
        </a:spcBef>
        <a:spcAft>
          <a:spcPct val="0"/>
        </a:spcAft>
        <a:defRPr sz="4400">
          <a:solidFill>
            <a:schemeClr val="tx1"/>
          </a:solidFill>
          <a:latin typeface="Century Gothic" pitchFamily="34" charset="0"/>
        </a:defRPr>
      </a:lvl3pPr>
      <a:lvl4pPr algn="ctr" rtl="0" eaLnBrk="1" fontAlgn="base" hangingPunct="1">
        <a:spcBef>
          <a:spcPct val="0"/>
        </a:spcBef>
        <a:spcAft>
          <a:spcPct val="0"/>
        </a:spcAft>
        <a:defRPr sz="4400">
          <a:solidFill>
            <a:schemeClr val="tx1"/>
          </a:solidFill>
          <a:latin typeface="Century Gothic" pitchFamily="34" charset="0"/>
        </a:defRPr>
      </a:lvl4pPr>
      <a:lvl5pPr algn="ctr" rtl="0" eaLnBrk="1" fontAlgn="base" hangingPunct="1">
        <a:spcBef>
          <a:spcPct val="0"/>
        </a:spcBef>
        <a:spcAft>
          <a:spcPct val="0"/>
        </a:spcAft>
        <a:defRPr sz="4400">
          <a:solidFill>
            <a:schemeClr val="tx1"/>
          </a:solidFill>
          <a:latin typeface="Century Gothic" pitchFamily="34" charset="0"/>
        </a:defRPr>
      </a:lvl5pPr>
      <a:lvl6pPr marL="457200" algn="ctr" rtl="0" eaLnBrk="1" fontAlgn="base" hangingPunct="1">
        <a:spcBef>
          <a:spcPct val="0"/>
        </a:spcBef>
        <a:spcAft>
          <a:spcPct val="0"/>
        </a:spcAft>
        <a:defRPr sz="4400">
          <a:solidFill>
            <a:schemeClr val="tx1"/>
          </a:solidFill>
          <a:latin typeface="Century Gothic" pitchFamily="34" charset="0"/>
        </a:defRPr>
      </a:lvl6pPr>
      <a:lvl7pPr marL="914400" algn="ctr" rtl="0" eaLnBrk="1" fontAlgn="base" hangingPunct="1">
        <a:spcBef>
          <a:spcPct val="0"/>
        </a:spcBef>
        <a:spcAft>
          <a:spcPct val="0"/>
        </a:spcAft>
        <a:defRPr sz="4400">
          <a:solidFill>
            <a:schemeClr val="tx1"/>
          </a:solidFill>
          <a:latin typeface="Century Gothic" pitchFamily="34" charset="0"/>
        </a:defRPr>
      </a:lvl7pPr>
      <a:lvl8pPr marL="1371600" algn="ctr" rtl="0" eaLnBrk="1" fontAlgn="base" hangingPunct="1">
        <a:spcBef>
          <a:spcPct val="0"/>
        </a:spcBef>
        <a:spcAft>
          <a:spcPct val="0"/>
        </a:spcAft>
        <a:defRPr sz="4400">
          <a:solidFill>
            <a:schemeClr val="tx1"/>
          </a:solidFill>
          <a:latin typeface="Century Gothic" pitchFamily="34" charset="0"/>
        </a:defRPr>
      </a:lvl8pPr>
      <a:lvl9pPr marL="1828800" algn="ctr" rtl="0" eaLnBrk="1" fontAlgn="base" hangingPunct="1">
        <a:spcBef>
          <a:spcPct val="0"/>
        </a:spcBef>
        <a:spcAft>
          <a:spcPct val="0"/>
        </a:spcAft>
        <a:defRPr sz="4400">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a:solidFill>
            <a:schemeClr val="tx1"/>
          </a:solidFill>
          <a:latin typeface="Candara" pitchFamily="34" charset="0"/>
          <a:ea typeface="+mn-ea"/>
          <a:cs typeface="+mn-cs"/>
        </a:defRPr>
      </a:lvl1pPr>
      <a:lvl2pPr marL="457200" indent="0" algn="l" rtl="0" eaLnBrk="1" fontAlgn="base" hangingPunct="1">
        <a:spcBef>
          <a:spcPct val="20000"/>
        </a:spcBef>
        <a:spcAft>
          <a:spcPct val="0"/>
        </a:spcAft>
        <a:buFontTx/>
        <a:buNone/>
        <a:defRPr sz="3200" b="1" kern="1200">
          <a:solidFill>
            <a:schemeClr val="tx1"/>
          </a:solidFill>
          <a:latin typeface="Candara" pitchFamily="34" charset="0"/>
          <a:ea typeface="+mn-ea"/>
          <a:cs typeface="+mn-cs"/>
        </a:defRPr>
      </a:lvl2pPr>
      <a:lvl3pPr marL="914400" indent="0" algn="l" rtl="0" eaLnBrk="1" fontAlgn="base" hangingPunct="1">
        <a:spcBef>
          <a:spcPct val="20000"/>
        </a:spcBef>
        <a:spcAft>
          <a:spcPct val="0"/>
        </a:spcAft>
        <a:buFontTx/>
        <a:buNone/>
        <a:defRPr sz="2800" b="1" kern="1200">
          <a:solidFill>
            <a:schemeClr val="tx1"/>
          </a:solidFill>
          <a:latin typeface="Candara" pitchFamily="34" charset="0"/>
          <a:ea typeface="+mn-ea"/>
          <a:cs typeface="+mn-cs"/>
        </a:defRPr>
      </a:lvl3pPr>
      <a:lvl4pPr marL="1371600" indent="0" algn="l" rtl="0" eaLnBrk="1" fontAlgn="base" hangingPunct="1">
        <a:spcBef>
          <a:spcPct val="20000"/>
        </a:spcBef>
        <a:spcAft>
          <a:spcPct val="0"/>
        </a:spcAft>
        <a:buFontTx/>
        <a:buNone/>
        <a:defRPr sz="2400" b="1" kern="1200">
          <a:solidFill>
            <a:schemeClr val="tx1"/>
          </a:solidFill>
          <a:latin typeface="Candara" pitchFamily="34" charset="0"/>
          <a:ea typeface="+mn-ea"/>
          <a:cs typeface="+mn-cs"/>
        </a:defRPr>
      </a:lvl4pPr>
      <a:lvl5pPr marL="1828800" indent="0" algn="l" rtl="0" eaLnBrk="1" fontAlgn="base" hangingPunct="1">
        <a:spcBef>
          <a:spcPct val="20000"/>
        </a:spcBef>
        <a:spcAft>
          <a:spcPct val="0"/>
        </a:spcAft>
        <a:buFontTx/>
        <a:buNone/>
        <a:defRPr sz="24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Practice</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pic>
        <p:nvPicPr>
          <p:cNvPr id="12292" name="Picture 11" descr="Pencil_8160.JPG"/>
          <p:cNvPicPr>
            <a:picLocks noChangeAspect="1"/>
          </p:cNvPicPr>
          <p:nvPr/>
        </p:nvPicPr>
        <p:blipFill>
          <a:blip r:embed="rId4" cstate="screen">
            <a:extLst>
              <a:ext uri="{28A0092B-C50C-407E-A947-70E740481C1C}">
                <a14:useLocalDpi xmlns="" xmlns:a14="http://schemas.microsoft.com/office/drawing/2010/main" val="0"/>
              </a:ext>
            </a:extLst>
          </a:blip>
          <a:srcRect/>
          <a:stretch>
            <a:fillRect/>
          </a:stretch>
        </p:blipFill>
        <p:spPr bwMode="auto">
          <a:xfrm>
            <a:off x="6895042" y="47416"/>
            <a:ext cx="2248958"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5"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5"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8" name="Right Arrow 7">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Application</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 name="Oval 9"/>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pic>
        <p:nvPicPr>
          <p:cNvPr id="2050" name="Picture 2"/>
          <p:cNvPicPr>
            <a:picLocks noChangeAspect="1" noChangeArrowheads="1"/>
          </p:cNvPicPr>
          <p:nvPr/>
        </p:nvPicPr>
        <p:blipFill>
          <a:blip r:embed="rId5" cstate="screen">
            <a:extLst>
              <a:ext uri="{28A0092B-C50C-407E-A947-70E740481C1C}">
                <a14:useLocalDpi xmlns="" xmlns:a14="http://schemas.microsoft.com/office/drawing/2010/main" val="0"/>
              </a:ext>
            </a:extLst>
          </a:blip>
          <a:srcRect/>
          <a:stretch>
            <a:fillRect/>
          </a:stretch>
        </p:blipFill>
        <p:spPr bwMode="auto">
          <a:xfrm>
            <a:off x="7534184" y="304800"/>
            <a:ext cx="1609816" cy="6096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Right Arrow 7">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1"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3055139934"/>
      </p:ext>
    </p:extLst>
  </p:cSld>
  <p:clrMap bg1="lt1" tx1="dk1" bg2="lt2" tx2="dk2" accent1="accent1" accent2="accent2" accent3="accent3" accent4="accent4" accent5="accent5" accent6="accent6" hlink="hlink" folHlink="folHlink"/>
  <p:sldLayoutIdLst>
    <p:sldLayoutId id="2147483716" r:id="rId1"/>
    <p:sldLayoutId id="2147483717"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a:off x="7543800" y="0"/>
            <a:ext cx="1600200" cy="954107"/>
          </a:xfrm>
          <a:prstGeom prst="rect">
            <a:avLst/>
          </a:prstGeom>
          <a:solidFill>
            <a:schemeClr val="accent3">
              <a:lumMod val="20000"/>
              <a:lumOff val="80000"/>
            </a:schemeClr>
          </a:solidFill>
        </p:spPr>
        <p:txBody>
          <a:bodyPr wrap="square" rtlCol="0">
            <a:spAutoFit/>
          </a:bodyPr>
          <a:lstStyle/>
          <a:p>
            <a:endParaRPr lang="en-US" sz="1400" dirty="0" smtClean="0"/>
          </a:p>
          <a:p>
            <a:endParaRPr lang="en-US" sz="1400" dirty="0" smtClean="0"/>
          </a:p>
          <a:p>
            <a:endParaRPr lang="en-US" sz="1400" dirty="0" smtClean="0"/>
          </a:p>
          <a:p>
            <a:endParaRPr lang="en-US" sz="1400" dirty="0"/>
          </a:p>
        </p:txBody>
      </p:sp>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Discussion</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pic>
        <p:nvPicPr>
          <p:cNvPr id="2" name="Picture 2" descr="Man thinking"/>
          <p:cNvPicPr>
            <a:picLocks noChangeAspect="1" noChangeArrowheads="1"/>
          </p:cNvPicPr>
          <p:nvPr/>
        </p:nvPicPr>
        <p:blipFill rotWithShape="1">
          <a:blip r:embed="rId5" cstate="screen">
            <a:duotone>
              <a:schemeClr val="accent6">
                <a:shade val="45000"/>
                <a:satMod val="135000"/>
              </a:schemeClr>
              <a:prstClr val="white"/>
            </a:duotone>
            <a:extLst>
              <a:ext uri="{28A0092B-C50C-407E-A947-70E740481C1C}">
                <a14:useLocalDpi xmlns="" xmlns:a14="http://schemas.microsoft.com/office/drawing/2010/main" val="0"/>
              </a:ext>
            </a:extLst>
          </a:blip>
          <a:srcRect/>
          <a:stretch/>
        </p:blipFill>
        <p:spPr bwMode="auto">
          <a:xfrm flipH="1">
            <a:off x="7536595" y="108569"/>
            <a:ext cx="780664" cy="838198"/>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0" name="Picture 2" descr="Man thinking"/>
          <p:cNvPicPr>
            <a:picLocks noChangeAspect="1" noChangeArrowheads="1"/>
          </p:cNvPicPr>
          <p:nvPr/>
        </p:nvPicPr>
        <p:blipFill rotWithShape="1">
          <a:blip r:embed="rId5" cstate="screen">
            <a:duotone>
              <a:schemeClr val="accent1">
                <a:shade val="45000"/>
                <a:satMod val="135000"/>
              </a:schemeClr>
              <a:prstClr val="white"/>
            </a:duotone>
            <a:extLst>
              <a:ext uri="{28A0092B-C50C-407E-A947-70E740481C1C}">
                <a14:useLocalDpi xmlns="" xmlns:a14="http://schemas.microsoft.com/office/drawing/2010/main" val="0"/>
              </a:ext>
            </a:extLst>
          </a:blip>
          <a:srcRect/>
          <a:stretch/>
        </p:blipFill>
        <p:spPr bwMode="auto">
          <a:xfrm>
            <a:off x="8370066" y="108568"/>
            <a:ext cx="780664" cy="838198"/>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
        <p:nvSpPr>
          <p:cNvPr id="11" name="Right Arrow 10">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2"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3999456525"/>
      </p:ext>
    </p:extLst>
  </p:cSld>
  <p:clrMap bg1="lt1" tx1="dk1" bg2="lt2" tx2="dk2" accent1="accent1" accent2="accent2" accent3="accent3" accent4="accent4" accent5="accent5" accent6="accent6" hlink="hlink" folHlink="folHlink"/>
  <p:sldLayoutIdLst>
    <p:sldLayoutId id="2147483719" r:id="rId1"/>
    <p:sldLayoutId id="2147483720"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6" name="Picture 2"/>
          <p:cNvPicPr>
            <a:picLocks noChangeAspect="1" noChangeArrowheads="1"/>
          </p:cNvPicPr>
          <p:nvPr/>
        </p:nvPicPr>
        <p:blipFill rotWithShape="1">
          <a:blip r:embed="rId3" cstate="screen">
            <a:extLst>
              <a:ext uri="{28A0092B-C50C-407E-A947-70E740481C1C}">
                <a14:useLocalDpi xmlns="" xmlns:a14="http://schemas.microsoft.com/office/drawing/2010/main" val="0"/>
              </a:ext>
            </a:extLst>
          </a:blip>
          <a:srcRect/>
          <a:stretch/>
        </p:blipFill>
        <p:spPr bwMode="auto">
          <a:xfrm>
            <a:off x="0" y="0"/>
            <a:ext cx="9144000"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Oval 9"/>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4235582923"/>
      </p:ext>
    </p:extLst>
  </p:cSld>
  <p:clrMap bg1="lt1" tx1="dk1" bg2="lt2" tx2="dk2" accent1="accent1" accent2="accent2" accent3="accent3" accent4="accent4" accent5="accent5" accent6="accent6" hlink="hlink" folHlink="folHlink"/>
  <p:sldLayoutIdLst>
    <p:sldLayoutId id="2147483722"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Tx/>
        <a:buNone/>
        <a:defRPr sz="36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838200"/>
          </a:xfrm>
          <a:prstGeom prst="rect">
            <a:avLst/>
          </a:prstGeom>
          <a:solidFill>
            <a:schemeClr val="accent5">
              <a:lumMod val="20000"/>
              <a:lumOff val="80000"/>
              <a:alpha val="44000"/>
            </a:schemeClr>
          </a:solid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8600" y="990600"/>
            <a:ext cx="8839200" cy="4648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p:cNvCxnSpPr/>
          <p:nvPr/>
        </p:nvCxnSpPr>
        <p:spPr>
          <a:xfrm>
            <a:off x="0" y="838200"/>
            <a:ext cx="9144000" cy="0"/>
          </a:xfrm>
          <a:prstGeom prst="line">
            <a:avLst/>
          </a:prstGeom>
          <a:ln w="127000" cmpd="sng">
            <a:solidFill>
              <a:schemeClr val="tx2">
                <a:lumMod val="20000"/>
                <a:lumOff val="80000"/>
                <a:alpha val="71000"/>
              </a:schemeClr>
            </a:solidFill>
            <a:prstDash val="solid"/>
          </a:ln>
        </p:spPr>
        <p:style>
          <a:lnRef idx="1">
            <a:schemeClr val="accent5"/>
          </a:lnRef>
          <a:fillRef idx="0">
            <a:schemeClr val="accent5"/>
          </a:fillRef>
          <a:effectRef idx="0">
            <a:schemeClr val="accent5"/>
          </a:effectRef>
          <a:fontRef idx="minor">
            <a:schemeClr val="tx1"/>
          </a:fontRef>
        </p:style>
      </p:cxnSp>
      <p:sp>
        <p:nvSpPr>
          <p:cNvPr id="11" name="Oval 10"/>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hlinkClick r:id="rId6"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6"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427468067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88" r:id="rId3"/>
    <p:sldLayoutId id="2147483689"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dt="0"/>
  <p:txStyles>
    <p:titleStyle>
      <a:lvl1pPr algn="r" defTabSz="914400" rtl="0" eaLnBrk="1" latinLnBrk="0" hangingPunct="1">
        <a:spcBef>
          <a:spcPct val="0"/>
        </a:spcBef>
        <a:buNone/>
        <a:defRPr sz="4400" b="1" kern="1200" spc="-200" baseline="0">
          <a:solidFill>
            <a:schemeClr val="accent6">
              <a:lumMod val="75000"/>
            </a:schemeClr>
          </a:solidFill>
          <a:latin typeface="Candara" pitchFamily="34" charset="0"/>
          <a:ea typeface="+mj-ea"/>
          <a:cs typeface="+mj-cs"/>
        </a:defRPr>
      </a:lvl1pPr>
    </p:titleStyle>
    <p:bodyStyle>
      <a:lvl1pPr marL="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914400"/>
          </a:xfrm>
          <a:prstGeom prst="rect">
            <a:avLst/>
          </a:prstGeom>
          <a:blipFill>
            <a:blip r:embed="rId4">
              <a:extLst>
                <a:ext uri="{28A0092B-C50C-407E-A947-70E740481C1C}">
                  <a14:useLocalDpi xmlns="" xmlns:a14="http://schemas.microsoft.com/office/drawing/2010/main" val="0"/>
                </a:ext>
              </a:extLst>
            </a:blip>
            <a:stretch>
              <a:fillRect/>
            </a:stretch>
          </a:blip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0" y="1722437"/>
            <a:ext cx="91440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2445768626"/>
      </p:ext>
    </p:extLst>
  </p:cSld>
  <p:clrMap bg1="lt1" tx1="dk1" bg2="lt2" tx2="dk2" accent1="accent1" accent2="accent2" accent3="accent3" accent4="accent4" accent5="accent5" accent6="accent6" hlink="hlink" folHlink="folHlink"/>
  <p:sldLayoutIdLst>
    <p:sldLayoutId id="2147483668" r:id="rId1"/>
    <p:sldLayoutId id="2147483669" r:id="rId2"/>
  </p:sldLayoutIdLs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F44DE6-8B77-400C-8F66-8B96B952C9BA}" type="slidenum">
              <a:rPr lang="en-US" smtClean="0"/>
              <a:pPr/>
              <a:t>‹#›</a:t>
            </a:fld>
            <a:endParaRPr lang="en-US"/>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203875306"/>
      </p:ext>
    </p:extLst>
  </p:cSld>
  <p:clrMap bg1="lt1" tx1="dk1" bg2="lt2" tx2="dk2" accent1="accent1" accent2="accent2" accent3="accent3" accent4="accent4" accent5="accent5" accent6="accent6" hlink="hlink" folHlink="folHlink"/>
  <p:sldLayoutIdLst>
    <p:sldLayoutId id="2147483671" r:id="rId1"/>
    <p:sldLayoutId id="2147483672" r:id="rId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7239000" y="6629400"/>
            <a:ext cx="1905000" cy="228600"/>
          </a:xfrm>
          <a:prstGeom prst="rect">
            <a:avLst/>
          </a:prstGeom>
        </p:spPr>
        <p:txBody>
          <a:bodyPr vert="horz" lIns="91440" tIns="45720" rIns="91440" bIns="45720" rtlCol="0" anchor="ctr"/>
          <a:lstStyle>
            <a:lvl1pPr algn="r">
              <a:defRPr sz="1000" smtClean="0">
                <a:solidFill>
                  <a:schemeClr val="tx1">
                    <a:tint val="75000"/>
                  </a:schemeClr>
                </a:solidFill>
              </a:defRPr>
            </a:lvl1pPr>
          </a:lstStyle>
          <a:p>
            <a:pPr>
              <a:defRPr/>
            </a:pPr>
            <a:fld id="{8C80E936-C63C-43A2-9E7F-B6560F637838}" type="slidenum">
              <a:rPr lang="en-US"/>
              <a:pPr>
                <a:defRPr/>
              </a:pPr>
              <a:t>‹#›</a:t>
            </a:fld>
            <a:endParaRPr lang="en-US" dirty="0"/>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latin typeface="Calibri" pitchFamily="34" charset="0"/>
                <a:cs typeface="Calibri" pitchFamily="34" charset="0"/>
              </a:defRPr>
            </a:lvl1pPr>
          </a:lstStyle>
          <a:p>
            <a:pPr>
              <a:defRPr/>
            </a:pPr>
            <a:r>
              <a:rPr lang="en-US" smtClean="0"/>
              <a:t>Copyright 2013 Worth Publishers</a:t>
            </a:r>
            <a:endParaRPr lang="en-US" dirty="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p:timing>
    <p:tnLst>
      <p:par>
        <p:cTn id="1" dur="indefinite" restart="never" nodeType="tmRoot"/>
      </p:par>
    </p:tnLst>
  </p:timing>
  <p:hf sldNum="0" hdr="0" dt="0"/>
  <p:txStyles>
    <p:titleStyle>
      <a:lvl1pPr algn="ctr" rtl="0" eaLnBrk="1" fontAlgn="base" hangingPunct="1">
        <a:spcBef>
          <a:spcPct val="0"/>
        </a:spcBef>
        <a:spcAft>
          <a:spcPct val="0"/>
        </a:spcAft>
        <a:defRPr sz="4400" b="1" kern="1200">
          <a:solidFill>
            <a:schemeClr val="tx1"/>
          </a:solidFill>
          <a:latin typeface="Candara" pitchFamily="34" charset="0"/>
          <a:ea typeface="+mj-ea"/>
          <a:cs typeface="+mj-cs"/>
        </a:defRPr>
      </a:lvl1pPr>
      <a:lvl2pPr algn="ctr" rtl="0" eaLnBrk="1" fontAlgn="base" hangingPunct="1">
        <a:spcBef>
          <a:spcPct val="0"/>
        </a:spcBef>
        <a:spcAft>
          <a:spcPct val="0"/>
        </a:spcAft>
        <a:defRPr sz="4400">
          <a:solidFill>
            <a:schemeClr val="tx1"/>
          </a:solidFill>
          <a:latin typeface="Century Gothic" pitchFamily="34" charset="0"/>
        </a:defRPr>
      </a:lvl2pPr>
      <a:lvl3pPr algn="ctr" rtl="0" eaLnBrk="1" fontAlgn="base" hangingPunct="1">
        <a:spcBef>
          <a:spcPct val="0"/>
        </a:spcBef>
        <a:spcAft>
          <a:spcPct val="0"/>
        </a:spcAft>
        <a:defRPr sz="4400">
          <a:solidFill>
            <a:schemeClr val="tx1"/>
          </a:solidFill>
          <a:latin typeface="Century Gothic" pitchFamily="34" charset="0"/>
        </a:defRPr>
      </a:lvl3pPr>
      <a:lvl4pPr algn="ctr" rtl="0" eaLnBrk="1" fontAlgn="base" hangingPunct="1">
        <a:spcBef>
          <a:spcPct val="0"/>
        </a:spcBef>
        <a:spcAft>
          <a:spcPct val="0"/>
        </a:spcAft>
        <a:defRPr sz="4400">
          <a:solidFill>
            <a:schemeClr val="tx1"/>
          </a:solidFill>
          <a:latin typeface="Century Gothic" pitchFamily="34" charset="0"/>
        </a:defRPr>
      </a:lvl4pPr>
      <a:lvl5pPr algn="ctr" rtl="0" eaLnBrk="1" fontAlgn="base" hangingPunct="1">
        <a:spcBef>
          <a:spcPct val="0"/>
        </a:spcBef>
        <a:spcAft>
          <a:spcPct val="0"/>
        </a:spcAft>
        <a:defRPr sz="4400">
          <a:solidFill>
            <a:schemeClr val="tx1"/>
          </a:solidFill>
          <a:latin typeface="Century Gothic" pitchFamily="34" charset="0"/>
        </a:defRPr>
      </a:lvl5pPr>
      <a:lvl6pPr marL="457200" algn="ctr" rtl="0" eaLnBrk="1" fontAlgn="base" hangingPunct="1">
        <a:spcBef>
          <a:spcPct val="0"/>
        </a:spcBef>
        <a:spcAft>
          <a:spcPct val="0"/>
        </a:spcAft>
        <a:defRPr sz="4400">
          <a:solidFill>
            <a:schemeClr val="tx1"/>
          </a:solidFill>
          <a:latin typeface="Century Gothic" pitchFamily="34" charset="0"/>
        </a:defRPr>
      </a:lvl6pPr>
      <a:lvl7pPr marL="914400" algn="ctr" rtl="0" eaLnBrk="1" fontAlgn="base" hangingPunct="1">
        <a:spcBef>
          <a:spcPct val="0"/>
        </a:spcBef>
        <a:spcAft>
          <a:spcPct val="0"/>
        </a:spcAft>
        <a:defRPr sz="4400">
          <a:solidFill>
            <a:schemeClr val="tx1"/>
          </a:solidFill>
          <a:latin typeface="Century Gothic" pitchFamily="34" charset="0"/>
        </a:defRPr>
      </a:lvl7pPr>
      <a:lvl8pPr marL="1371600" algn="ctr" rtl="0" eaLnBrk="1" fontAlgn="base" hangingPunct="1">
        <a:spcBef>
          <a:spcPct val="0"/>
        </a:spcBef>
        <a:spcAft>
          <a:spcPct val="0"/>
        </a:spcAft>
        <a:defRPr sz="4400">
          <a:solidFill>
            <a:schemeClr val="tx1"/>
          </a:solidFill>
          <a:latin typeface="Century Gothic" pitchFamily="34" charset="0"/>
        </a:defRPr>
      </a:lvl8pPr>
      <a:lvl9pPr marL="1828800" algn="ctr" rtl="0" eaLnBrk="1" fontAlgn="base" hangingPunct="1">
        <a:spcBef>
          <a:spcPct val="0"/>
        </a:spcBef>
        <a:spcAft>
          <a:spcPct val="0"/>
        </a:spcAft>
        <a:defRPr sz="4400">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a:solidFill>
            <a:schemeClr val="tx1"/>
          </a:solidFill>
          <a:latin typeface="Candara" pitchFamily="34" charset="0"/>
          <a:ea typeface="+mn-ea"/>
          <a:cs typeface="+mn-cs"/>
        </a:defRPr>
      </a:lvl1pPr>
      <a:lvl2pPr marL="457200" indent="0" algn="l" rtl="0" eaLnBrk="1" fontAlgn="base" hangingPunct="1">
        <a:spcBef>
          <a:spcPct val="20000"/>
        </a:spcBef>
        <a:spcAft>
          <a:spcPct val="0"/>
        </a:spcAft>
        <a:buFontTx/>
        <a:buNone/>
        <a:defRPr sz="3200" b="1" kern="1200">
          <a:solidFill>
            <a:schemeClr val="tx1"/>
          </a:solidFill>
          <a:latin typeface="Candara" pitchFamily="34" charset="0"/>
          <a:ea typeface="+mn-ea"/>
          <a:cs typeface="+mn-cs"/>
        </a:defRPr>
      </a:lvl2pPr>
      <a:lvl3pPr marL="914400" indent="0" algn="l" rtl="0" eaLnBrk="1" fontAlgn="base" hangingPunct="1">
        <a:spcBef>
          <a:spcPct val="20000"/>
        </a:spcBef>
        <a:spcAft>
          <a:spcPct val="0"/>
        </a:spcAft>
        <a:buFontTx/>
        <a:buNone/>
        <a:defRPr sz="2800" b="1" kern="1200">
          <a:solidFill>
            <a:schemeClr val="tx1"/>
          </a:solidFill>
          <a:latin typeface="Candara" pitchFamily="34" charset="0"/>
          <a:ea typeface="+mn-ea"/>
          <a:cs typeface="+mn-cs"/>
        </a:defRPr>
      </a:lvl3pPr>
      <a:lvl4pPr marL="1371600" indent="0" algn="l" rtl="0" eaLnBrk="1" fontAlgn="base" hangingPunct="1">
        <a:spcBef>
          <a:spcPct val="20000"/>
        </a:spcBef>
        <a:spcAft>
          <a:spcPct val="0"/>
        </a:spcAft>
        <a:buFontTx/>
        <a:buNone/>
        <a:defRPr sz="2400" b="1" kern="1200">
          <a:solidFill>
            <a:schemeClr val="tx1"/>
          </a:solidFill>
          <a:latin typeface="Candara" pitchFamily="34" charset="0"/>
          <a:ea typeface="+mn-ea"/>
          <a:cs typeface="+mn-cs"/>
        </a:defRPr>
      </a:lvl4pPr>
      <a:lvl5pPr marL="1828800" indent="0" algn="l" rtl="0" eaLnBrk="1" fontAlgn="base" hangingPunct="1">
        <a:spcBef>
          <a:spcPct val="20000"/>
        </a:spcBef>
        <a:spcAft>
          <a:spcPct val="0"/>
        </a:spcAft>
        <a:buFontTx/>
        <a:buNone/>
        <a:defRPr sz="24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Practice</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pic>
        <p:nvPicPr>
          <p:cNvPr id="12292" name="Picture 11" descr="Pencil_8160.JPG"/>
          <p:cNvPicPr>
            <a:picLocks noChangeAspect="1"/>
          </p:cNvPicPr>
          <p:nvPr/>
        </p:nvPicPr>
        <p:blipFill>
          <a:blip r:embed="rId4" cstate="screen">
            <a:extLst>
              <a:ext uri="{28A0092B-C50C-407E-A947-70E740481C1C}">
                <a14:useLocalDpi xmlns="" xmlns:a14="http://schemas.microsoft.com/office/drawing/2010/main" val="0"/>
              </a:ext>
            </a:extLst>
          </a:blip>
          <a:srcRect/>
          <a:stretch>
            <a:fillRect/>
          </a:stretch>
        </p:blipFill>
        <p:spPr bwMode="auto">
          <a:xfrm>
            <a:off x="6895042" y="47416"/>
            <a:ext cx="2248958"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5"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5"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8" name="Right Arrow 7">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Application</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 name="Oval 9"/>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pic>
        <p:nvPicPr>
          <p:cNvPr id="2050" name="Picture 2"/>
          <p:cNvPicPr>
            <a:picLocks noChangeAspect="1" noChangeArrowheads="1"/>
          </p:cNvPicPr>
          <p:nvPr/>
        </p:nvPicPr>
        <p:blipFill>
          <a:blip r:embed="rId5" cstate="screen">
            <a:extLst>
              <a:ext uri="{28A0092B-C50C-407E-A947-70E740481C1C}">
                <a14:useLocalDpi xmlns="" xmlns:a14="http://schemas.microsoft.com/office/drawing/2010/main" val="0"/>
              </a:ext>
            </a:extLst>
          </a:blip>
          <a:srcRect/>
          <a:stretch>
            <a:fillRect/>
          </a:stretch>
        </p:blipFill>
        <p:spPr bwMode="auto">
          <a:xfrm>
            <a:off x="7534184" y="304800"/>
            <a:ext cx="1609816" cy="6096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Right Arrow 7">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1"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3055139934"/>
      </p:ext>
    </p:extLst>
  </p:cSld>
  <p:clrMap bg1="lt1" tx1="dk1" bg2="lt2" tx2="dk2" accent1="accent1" accent2="accent2" accent3="accent3" accent4="accent4" accent5="accent5" accent6="accent6" hlink="hlink" folHlink="folHlink"/>
  <p:sldLayoutIdLst>
    <p:sldLayoutId id="2147483681" r:id="rId1"/>
    <p:sldLayoutId id="2147483682"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a:off x="7543800" y="0"/>
            <a:ext cx="1600200" cy="954107"/>
          </a:xfrm>
          <a:prstGeom prst="rect">
            <a:avLst/>
          </a:prstGeom>
          <a:solidFill>
            <a:schemeClr val="accent3">
              <a:lumMod val="20000"/>
              <a:lumOff val="80000"/>
            </a:schemeClr>
          </a:solidFill>
        </p:spPr>
        <p:txBody>
          <a:bodyPr wrap="square" rtlCol="0">
            <a:spAutoFit/>
          </a:bodyPr>
          <a:lstStyle/>
          <a:p>
            <a:endParaRPr lang="en-US" sz="1400" dirty="0" smtClean="0"/>
          </a:p>
          <a:p>
            <a:endParaRPr lang="en-US" sz="1400" dirty="0" smtClean="0"/>
          </a:p>
          <a:p>
            <a:endParaRPr lang="en-US" sz="1400" dirty="0" smtClean="0"/>
          </a:p>
          <a:p>
            <a:endParaRPr lang="en-US" sz="1400" dirty="0"/>
          </a:p>
        </p:txBody>
      </p:sp>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Discussion</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pic>
        <p:nvPicPr>
          <p:cNvPr id="2" name="Picture 2" descr="Man thinking"/>
          <p:cNvPicPr>
            <a:picLocks noChangeAspect="1" noChangeArrowheads="1"/>
          </p:cNvPicPr>
          <p:nvPr/>
        </p:nvPicPr>
        <p:blipFill rotWithShape="1">
          <a:blip r:embed="rId5" cstate="screen">
            <a:duotone>
              <a:schemeClr val="accent6">
                <a:shade val="45000"/>
                <a:satMod val="135000"/>
              </a:schemeClr>
              <a:prstClr val="white"/>
            </a:duotone>
            <a:extLst>
              <a:ext uri="{28A0092B-C50C-407E-A947-70E740481C1C}">
                <a14:useLocalDpi xmlns="" xmlns:a14="http://schemas.microsoft.com/office/drawing/2010/main" val="0"/>
              </a:ext>
            </a:extLst>
          </a:blip>
          <a:srcRect/>
          <a:stretch/>
        </p:blipFill>
        <p:spPr bwMode="auto">
          <a:xfrm flipH="1">
            <a:off x="7536595" y="108569"/>
            <a:ext cx="780664" cy="838198"/>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0" name="Picture 2" descr="Man thinking"/>
          <p:cNvPicPr>
            <a:picLocks noChangeAspect="1" noChangeArrowheads="1"/>
          </p:cNvPicPr>
          <p:nvPr/>
        </p:nvPicPr>
        <p:blipFill rotWithShape="1">
          <a:blip r:embed="rId5" cstate="screen">
            <a:duotone>
              <a:schemeClr val="accent1">
                <a:shade val="45000"/>
                <a:satMod val="135000"/>
              </a:schemeClr>
              <a:prstClr val="white"/>
            </a:duotone>
            <a:extLst>
              <a:ext uri="{28A0092B-C50C-407E-A947-70E740481C1C}">
                <a14:useLocalDpi xmlns="" xmlns:a14="http://schemas.microsoft.com/office/drawing/2010/main" val="0"/>
              </a:ext>
            </a:extLst>
          </a:blip>
          <a:srcRect/>
          <a:stretch/>
        </p:blipFill>
        <p:spPr bwMode="auto">
          <a:xfrm>
            <a:off x="8370066" y="108568"/>
            <a:ext cx="780664" cy="838198"/>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
        <p:nvSpPr>
          <p:cNvPr id="11" name="Right Arrow 10">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2"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3999456525"/>
      </p:ext>
    </p:extLst>
  </p:cSld>
  <p:clrMap bg1="lt1" tx1="dk1" bg2="lt2" tx2="dk2" accent1="accent1" accent2="accent2" accent3="accent3" accent4="accent4" accent5="accent5" accent6="accent6" hlink="hlink" folHlink="folHlink"/>
  <p:sldLayoutIdLst>
    <p:sldLayoutId id="2147483684" r:id="rId1"/>
    <p:sldLayoutId id="2147483685"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6" name="Picture 2"/>
          <p:cNvPicPr>
            <a:picLocks noChangeAspect="1" noChangeArrowheads="1"/>
          </p:cNvPicPr>
          <p:nvPr/>
        </p:nvPicPr>
        <p:blipFill rotWithShape="1">
          <a:blip r:embed="rId3" cstate="screen">
            <a:extLst>
              <a:ext uri="{28A0092B-C50C-407E-A947-70E740481C1C}">
                <a14:useLocalDpi xmlns="" xmlns:a14="http://schemas.microsoft.com/office/drawing/2010/main" val="0"/>
              </a:ext>
            </a:extLst>
          </a:blip>
          <a:srcRect/>
          <a:stretch/>
        </p:blipFill>
        <p:spPr bwMode="auto">
          <a:xfrm>
            <a:off x="0" y="0"/>
            <a:ext cx="9144000"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Oval 9"/>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 xmlns:p14="http://schemas.microsoft.com/office/powerpoint/2010/main" val="4235582923"/>
      </p:ext>
    </p:extLst>
  </p:cSld>
  <p:clrMap bg1="lt1" tx1="dk1" bg2="lt2" tx2="dk2" accent1="accent1" accent2="accent2" accent3="accent3" accent4="accent4" accent5="accent5" accent6="accent6" hlink="hlink" folHlink="folHlink"/>
  <p:sldLayoutIdLst>
    <p:sldLayoutId id="2147483687"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Tx/>
        <a:buNone/>
        <a:defRPr sz="36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riticalcommons.org/Members/economicstube/clips/svukidneybrighter.wmv" TargetMode="External"/><Relationship Id="rId2" Type="http://schemas.openxmlformats.org/officeDocument/2006/relationships/notesSlide" Target="../notesSlides/notesSlide1.xml"/><Relationship Id="rId1" Type="http://schemas.openxmlformats.org/officeDocument/2006/relationships/slideLayout" Target="../slideLayouts/slideLayout37.xml"/><Relationship Id="rId5" Type="http://schemas.openxmlformats.org/officeDocument/2006/relationships/image" Target="../media/image24.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slide" Target="slide2.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slide" Target="slide2.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slide" Target="slide16.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slide" Target="slide36.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4.xml"/><Relationship Id="rId7" Type="http://schemas.openxmlformats.org/officeDocument/2006/relationships/slide" Target="slide29.xml"/><Relationship Id="rId2" Type="http://schemas.openxmlformats.org/officeDocument/2006/relationships/image" Target="../media/image24.png"/><Relationship Id="rId1" Type="http://schemas.openxmlformats.org/officeDocument/2006/relationships/slideLayout" Target="../slideLayouts/slideLayout34.xml"/><Relationship Id="rId6" Type="http://schemas.openxmlformats.org/officeDocument/2006/relationships/slide" Target="slide28.xml"/><Relationship Id="rId5" Type="http://schemas.openxmlformats.org/officeDocument/2006/relationships/slide" Target="slide7.xml"/><Relationship Id="rId4" Type="http://schemas.openxmlformats.org/officeDocument/2006/relationships/slide" Target="slide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8.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6"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1676400"/>
            <a:ext cx="8686800" cy="1143000"/>
          </a:xfrm>
        </p:spPr>
        <p:txBody>
          <a:bodyPr/>
          <a:lstStyle/>
          <a:p>
            <a:r>
              <a:rPr lang="en-US" sz="2800" dirty="0" smtClean="0"/>
              <a:t>…</a:t>
            </a:r>
            <a:r>
              <a:rPr lang="en-US" sz="2400" dirty="0" smtClean="0"/>
              <a:t>at how the market (legal AND illegal) for kidneys works by clicking </a:t>
            </a:r>
            <a:r>
              <a:rPr lang="en-US" sz="2400" dirty="0" smtClean="0">
                <a:hlinkClick r:id="rId3"/>
              </a:rPr>
              <a:t>here</a:t>
            </a:r>
            <a:r>
              <a:rPr lang="en-US" sz="2400" dirty="0" smtClean="0"/>
              <a:t> or on the picture below. </a:t>
            </a:r>
            <a:r>
              <a:rPr lang="en-US" sz="2400" dirty="0"/>
              <a:t>(</a:t>
            </a:r>
            <a:r>
              <a:rPr lang="en-US" sz="2400" dirty="0" smtClean="0"/>
              <a:t>Law </a:t>
            </a:r>
            <a:r>
              <a:rPr lang="en-US" sz="2400" dirty="0"/>
              <a:t>and Order </a:t>
            </a:r>
            <a:r>
              <a:rPr lang="en-US" sz="2400" dirty="0" smtClean="0"/>
              <a:t>SVU)</a:t>
            </a:r>
            <a:r>
              <a:rPr lang="en-US" sz="2400" dirty="0"/>
              <a:t> </a:t>
            </a:r>
            <a:r>
              <a:rPr lang="en-US" sz="2400" dirty="0" smtClean="0"/>
              <a:t>(6:18 minutes)</a:t>
            </a:r>
            <a:endParaRPr lang="en-US" sz="2800" dirty="0"/>
          </a:p>
        </p:txBody>
      </p:sp>
      <p:pic>
        <p:nvPicPr>
          <p:cNvPr id="1026" name="Picture 2">
            <a:hlinkClick r:id="rId3"/>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362200" y="3048000"/>
            <a:ext cx="3438525" cy="2667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Content Placeholder 2"/>
          <p:cNvSpPr txBox="1">
            <a:spLocks/>
          </p:cNvSpPr>
          <p:nvPr/>
        </p:nvSpPr>
        <p:spPr>
          <a:xfrm>
            <a:off x="228600" y="0"/>
            <a:ext cx="8915400" cy="1828800"/>
          </a:xfrm>
          <a:prstGeom prst="rect">
            <a:avLst/>
          </a:prstGeom>
        </p:spPr>
        <p:txBody>
          <a:bodyPr vert="horz" lIns="91440" tIns="45720" rIns="91440" bIns="45720" rtlCol="0">
            <a:normAutofit fontScale="70000" lnSpcReduction="20000"/>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3400" b="1" i="0" u="none" strike="noStrike" kern="1200" cap="none" spc="0" normalizeH="0" baseline="0" noProof="0" dirty="0" smtClean="0">
                <a:ln>
                  <a:noFill/>
                </a:ln>
                <a:solidFill>
                  <a:srgbClr val="FF0000"/>
                </a:solidFill>
                <a:effectLst/>
                <a:uLnTx/>
                <a:uFillTx/>
                <a:latin typeface="Candara" pitchFamily="34" charset="0"/>
                <a:ea typeface="+mn-ea"/>
                <a:cs typeface="+mn-cs"/>
              </a:rPr>
              <a:t>Discuss:</a:t>
            </a:r>
          </a:p>
          <a:p>
            <a:pPr marL="571500" marR="0" lvl="0" indent="-571500" algn="l" defTabSz="914400" rtl="0" eaLnBrk="1" fontAlgn="auto" latinLnBrk="0" hangingPunct="1">
              <a:lnSpc>
                <a:spcPct val="100000"/>
              </a:lnSpc>
              <a:spcBef>
                <a:spcPct val="20000"/>
              </a:spcBef>
              <a:spcAft>
                <a:spcPts val="0"/>
              </a:spcAft>
              <a:buClrTx/>
              <a:buSzTx/>
              <a:buFontTx/>
              <a:buBlip>
                <a:blip r:embed="rId5"/>
              </a:buBlip>
              <a:tabLst/>
              <a:defRPr/>
            </a:pPr>
            <a:r>
              <a:rPr kumimoji="0" lang="en-US" sz="3200" b="1" i="0" u="none" strike="noStrike" kern="1200" cap="none" spc="0" normalizeH="0" baseline="0" noProof="0" dirty="0" smtClean="0">
                <a:ln>
                  <a:noFill/>
                </a:ln>
                <a:solidFill>
                  <a:schemeClr val="tx1"/>
                </a:solidFill>
                <a:effectLst/>
                <a:uLnTx/>
                <a:uFillTx/>
                <a:latin typeface="Candara" pitchFamily="34" charset="0"/>
                <a:ea typeface="+mn-ea"/>
                <a:cs typeface="+mn-cs"/>
              </a:rPr>
              <a:t>Are you in favor of legalizing the sale of kidneys?  Why or why not?</a:t>
            </a:r>
          </a:p>
          <a:p>
            <a:pPr marL="571500" marR="0" lvl="0" indent="-571500" algn="l" defTabSz="914400" rtl="0" eaLnBrk="1" fontAlgn="auto" latinLnBrk="0" hangingPunct="1">
              <a:lnSpc>
                <a:spcPct val="100000"/>
              </a:lnSpc>
              <a:spcBef>
                <a:spcPct val="20000"/>
              </a:spcBef>
              <a:spcAft>
                <a:spcPts val="0"/>
              </a:spcAft>
              <a:buClrTx/>
              <a:buSzTx/>
              <a:buFontTx/>
              <a:buBlip>
                <a:blip r:embed="rId5"/>
              </a:buBlip>
              <a:tabLst/>
              <a:defRPr/>
            </a:pPr>
            <a:r>
              <a:rPr kumimoji="0" lang="en-US" sz="3200" b="1" i="0" u="none" strike="noStrike" kern="1200" cap="none" spc="0" normalizeH="0" baseline="0" noProof="0" dirty="0" smtClean="0">
                <a:ln>
                  <a:noFill/>
                </a:ln>
                <a:solidFill>
                  <a:schemeClr val="tx1"/>
                </a:solidFill>
                <a:effectLst/>
                <a:uLnTx/>
                <a:uFillTx/>
                <a:latin typeface="Candara" pitchFamily="34" charset="0"/>
                <a:ea typeface="+mn-ea"/>
                <a:cs typeface="+mn-cs"/>
              </a:rPr>
              <a:t>Do you support the move to distribute organs in the United States based on “ benefit” rather than simply who’s been on the waiting list longest?  Why or why not?</a:t>
            </a:r>
          </a:p>
        </p:txBody>
      </p:sp>
    </p:spTree>
    <p:extLst>
      <p:ext uri="{BB962C8B-B14F-4D97-AF65-F5344CB8AC3E}">
        <p14:creationId xmlns="" xmlns:p14="http://schemas.microsoft.com/office/powerpoint/2010/main" val="2854308063"/>
      </p:ext>
    </p:extLst>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wrap="square" numCol="1" anchorCtr="0" compatLnSpc="1">
            <a:prstTxWarp prst="textNoShape">
              <a:avLst/>
            </a:prstTxWarp>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Aft>
                <a:spcPts val="0"/>
              </a:spcAft>
              <a:defRPr/>
            </a:pPr>
            <a:r>
              <a:rPr lang="en-US" sz="4000" dirty="0" smtClean="0">
                <a:solidFill>
                  <a:schemeClr val="accent6">
                    <a:lumMod val="75000"/>
                  </a:schemeClr>
                </a:solidFill>
                <a:latin typeface="Candara" pitchFamily="34" charset="0"/>
              </a:rPr>
              <a:t>Changes in Price </a:t>
            </a:r>
            <a:r>
              <a:rPr lang="en-US" sz="4000" dirty="0">
                <a:solidFill>
                  <a:schemeClr val="accent6">
                    <a:lumMod val="75000"/>
                  </a:schemeClr>
                </a:solidFill>
                <a:latin typeface="Candara" pitchFamily="34" charset="0"/>
              </a:rPr>
              <a:t>of </a:t>
            </a:r>
            <a:r>
              <a:rPr lang="en-US" sz="4000" dirty="0" smtClean="0">
                <a:solidFill>
                  <a:schemeClr val="accent6">
                    <a:lumMod val="75000"/>
                  </a:schemeClr>
                </a:solidFill>
                <a:latin typeface="Candara" pitchFamily="34" charset="0"/>
              </a:rPr>
              <a:t>Related Goods: Substitutes</a:t>
            </a:r>
            <a:endParaRPr lang="en-US" sz="4000" dirty="0">
              <a:solidFill>
                <a:schemeClr val="accent6">
                  <a:lumMod val="75000"/>
                </a:schemeClr>
              </a:solidFill>
              <a:latin typeface="Candara" pitchFamily="34" charset="0"/>
            </a:endParaRPr>
          </a:p>
        </p:txBody>
      </p:sp>
      <p:sp>
        <p:nvSpPr>
          <p:cNvPr id="31747" name="Rectangle 3"/>
          <p:cNvSpPr>
            <a:spLocks noGrp="1" noChangeArrowheads="1"/>
          </p:cNvSpPr>
          <p:nvPr>
            <p:ph idx="1"/>
          </p:nvPr>
        </p:nvSpPr>
        <p:spPr/>
        <p:txBody>
          <a:bodyPr rtlCol="0">
            <a:normAutofit/>
          </a:bodyPr>
          <a:lstStyle/>
          <a:p>
            <a:pPr fontAlgn="auto">
              <a:spcAft>
                <a:spcPts val="0"/>
              </a:spcAft>
              <a:defRPr/>
            </a:pPr>
            <a:r>
              <a:rPr lang="en-US" sz="3600" dirty="0" smtClean="0">
                <a:ea typeface="ＭＳ Ｐゴシック"/>
                <a:cs typeface="Arial" pitchFamily="34" charset="0"/>
              </a:rPr>
              <a:t>Two goods are </a:t>
            </a:r>
            <a:r>
              <a:rPr lang="en-US" sz="3600" i="1" dirty="0" smtClean="0">
                <a:solidFill>
                  <a:srgbClr val="990033"/>
                </a:solidFill>
                <a:ea typeface="ＭＳ Ｐゴシック"/>
                <a:cs typeface="Arial" pitchFamily="34" charset="0"/>
              </a:rPr>
              <a:t>substitutes</a:t>
            </a:r>
            <a:r>
              <a:rPr lang="en-US" sz="3600" dirty="0" smtClean="0">
                <a:ea typeface="ＭＳ Ｐゴシック"/>
                <a:cs typeface="Arial" pitchFamily="34" charset="0"/>
              </a:rPr>
              <a:t> if a decrease in the price of one leads to a decrease in demand for the other (or vice versa).</a:t>
            </a:r>
          </a:p>
          <a:p>
            <a:pPr marL="914400" lvl="1" indent="-514350" fontAlgn="auto">
              <a:spcAft>
                <a:spcPts val="0"/>
              </a:spcAft>
              <a:buFont typeface="Arial" charset="0"/>
              <a:buNone/>
              <a:defRPr/>
            </a:pPr>
            <a:endParaRPr lang="en-US" dirty="0" smtClean="0">
              <a:ea typeface="ＭＳ Ｐゴシック"/>
              <a:cs typeface="Arial" pitchFamily="34" charset="0"/>
            </a:endParaRPr>
          </a:p>
          <a:p>
            <a:pPr marL="914400" lvl="1" indent="-514350" fontAlgn="auto">
              <a:spcAft>
                <a:spcPts val="0"/>
              </a:spcAft>
              <a:buFont typeface="Arial" charset="0"/>
              <a:buNone/>
              <a:defRPr/>
            </a:pPr>
            <a:r>
              <a:rPr lang="en-US" sz="3200" dirty="0" smtClean="0">
                <a:ea typeface="ＭＳ Ｐゴシック"/>
                <a:cs typeface="Arial" pitchFamily="34" charset="0"/>
              </a:rPr>
              <a:t>What happens to the demand for travel in Hawaii if the cost of traveling to Mexico decreases?</a:t>
            </a:r>
            <a:endParaRPr lang="en-US" dirty="0" smtClean="0">
              <a:ea typeface="ＭＳ Ｐゴシック"/>
              <a:cs typeface="Arial" pitchFamily="34" charset="0"/>
            </a:endParaRPr>
          </a:p>
          <a:p>
            <a:pPr marL="514350" indent="-514350" fontAlgn="auto">
              <a:spcAft>
                <a:spcPts val="0"/>
              </a:spcAft>
              <a:defRPr/>
            </a:pPr>
            <a:endParaRPr lang="en-US" sz="3600" dirty="0" smtClean="0">
              <a:ea typeface="ＭＳ Ｐゴシック"/>
              <a:cs typeface="Arial" pitchFamily="34" charset="0"/>
            </a:endParaRPr>
          </a:p>
        </p:txBody>
      </p:sp>
      <p:pic>
        <p:nvPicPr>
          <p:cNvPr id="46085"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5143500"/>
            <a:ext cx="2259013" cy="1714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6086"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029450" y="4676775"/>
            <a:ext cx="2133600" cy="2197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Oval 7"/>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088" name="TextBox 8">
            <a:hlinkClick r:id="rId5"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5"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 xmlns:p14="http://schemas.microsoft.com/office/powerpoint/2010/main" val="38741304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31747">
                                            <p:txEl>
                                              <p:pRg st="2" end="2"/>
                                            </p:txEl>
                                          </p:spTgt>
                                        </p:tgtEl>
                                      </p:cBhvr>
                                    </p:animEffect>
                                    <p:set>
                                      <p:cBhvr>
                                        <p:cTn id="7" dur="1" fill="hold">
                                          <p:stCondLst>
                                            <p:cond delay="499"/>
                                          </p:stCondLst>
                                        </p:cTn>
                                        <p:tgtEl>
                                          <p:spTgt spid="31747">
                                            <p:txEl>
                                              <p:pRg st="2" end="2"/>
                                            </p:txEl>
                                          </p:spTgt>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1747">
                                            <p:txEl>
                                              <p:pRg st="0" end="0"/>
                                            </p:txEl>
                                          </p:spTgt>
                                        </p:tgtEl>
                                        <p:attrNameLst>
                                          <p:attrName>style.visibility</p:attrName>
                                        </p:attrNameLst>
                                      </p:cBhvr>
                                      <p:to>
                                        <p:strVal val="visible"/>
                                      </p:to>
                                    </p:set>
                                    <p:animEffect transition="in" filter="fade">
                                      <p:cBhvr>
                                        <p:cTn id="10" dur="500"/>
                                        <p:tgtEl>
                                          <p:spTgt spid="31747">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mph" presetSubtype="2" fill="hold" nodeType="clickEffect">
                                  <p:stCondLst>
                                    <p:cond delay="0"/>
                                  </p:stCondLst>
                                  <p:childTnLst>
                                    <p:animClr clrSpc="rgb" dir="cw">
                                      <p:cBhvr override="childStyle">
                                        <p:cTn id="14" dur="2000" fill="hold"/>
                                        <p:tgtEl>
                                          <p:spTgt spid="31747">
                                            <p:txEl>
                                              <p:pRg st="0" end="0"/>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8130" name="Picture 1" descr="http://www.morguefile.com/data/imageData/public/files/d/dantada/preview/fldr_2005_05_29/file000766680729.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762000"/>
            <a:ext cx="9151938"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515" name="Rectangle 2"/>
          <p:cNvSpPr>
            <a:spLocks noGrp="1" noChangeArrowheads="1"/>
          </p:cNvSpPr>
          <p:nvPr>
            <p:ph type="title"/>
          </p:nvPr>
        </p:nvSpPr>
        <p:spPr bwMode="auto"/>
        <p:txBody>
          <a:bodyPr wrap="square" numCol="1" anchorCtr="0" compatLnSpc="1">
            <a:prstTxWarp prst="textNoShape">
              <a:avLst/>
            </a:prstTxWarp>
            <a:normAutofit/>
          </a:bodyPr>
          <a:lstStyle/>
          <a:p>
            <a:pPr fontAlgn="auto">
              <a:spcAft>
                <a:spcPts val="0"/>
              </a:spcAft>
              <a:defRPr/>
            </a:pPr>
            <a:r>
              <a:rPr lang="en-US" sz="3600" dirty="0"/>
              <a:t>Changes in </a:t>
            </a:r>
            <a:r>
              <a:rPr lang="en-US" sz="3600" dirty="0" smtClean="0">
                <a:solidFill>
                  <a:schemeClr val="accent6">
                    <a:lumMod val="75000"/>
                  </a:schemeClr>
                </a:solidFill>
              </a:rPr>
              <a:t>Price </a:t>
            </a:r>
            <a:r>
              <a:rPr lang="en-US" sz="3600" dirty="0">
                <a:solidFill>
                  <a:schemeClr val="accent6">
                    <a:lumMod val="75000"/>
                  </a:schemeClr>
                </a:solidFill>
              </a:rPr>
              <a:t>of Related Goods: Complements</a:t>
            </a:r>
            <a:endParaRPr lang="en-US" sz="3600" dirty="0" smtClean="0">
              <a:solidFill>
                <a:schemeClr val="accent6">
                  <a:lumMod val="75000"/>
                </a:schemeClr>
              </a:solidFill>
            </a:endParaRPr>
          </a:p>
        </p:txBody>
      </p:sp>
      <p:sp>
        <p:nvSpPr>
          <p:cNvPr id="1570819" name="Rectangle 3"/>
          <p:cNvSpPr>
            <a:spLocks noGrp="1" noChangeArrowheads="1"/>
          </p:cNvSpPr>
          <p:nvPr>
            <p:ph idx="1"/>
          </p:nvPr>
        </p:nvSpPr>
        <p:spPr>
          <a:xfrm>
            <a:off x="0" y="3962400"/>
            <a:ext cx="9151938" cy="2590800"/>
          </a:xfrm>
          <a:solidFill>
            <a:schemeClr val="bg1">
              <a:alpha val="80000"/>
            </a:schemeClr>
          </a:solidFill>
        </p:spPr>
        <p:txBody>
          <a:bodyPr>
            <a:normAutofit lnSpcReduction="10000"/>
          </a:bodyPr>
          <a:lstStyle/>
          <a:p>
            <a:r>
              <a:rPr lang="en-US" sz="2800" dirty="0">
                <a:ea typeface="ＭＳ Ｐゴシック"/>
                <a:cs typeface="Arial" pitchFamily="34" charset="0"/>
              </a:rPr>
              <a:t>Two goods are </a:t>
            </a:r>
            <a:r>
              <a:rPr lang="en-US" sz="2800" i="1" dirty="0" smtClean="0">
                <a:solidFill>
                  <a:srgbClr val="990033"/>
                </a:solidFill>
                <a:ea typeface="ＭＳ Ｐゴシック"/>
                <a:cs typeface="Arial" pitchFamily="34" charset="0"/>
              </a:rPr>
              <a:t>complements</a:t>
            </a:r>
            <a:r>
              <a:rPr lang="en-US" sz="2800" dirty="0" smtClean="0">
                <a:effectLst>
                  <a:outerShdw blurRad="38100" dist="38100" dir="2700000" algn="tl">
                    <a:srgbClr val="000000">
                      <a:alpha val="43137"/>
                    </a:srgbClr>
                  </a:outerShdw>
                </a:effectLst>
                <a:ea typeface="ＭＳ Ｐゴシック"/>
                <a:cs typeface="Arial" pitchFamily="34" charset="0"/>
              </a:rPr>
              <a:t> </a:t>
            </a:r>
            <a:r>
              <a:rPr lang="en-US" sz="2800" dirty="0" smtClean="0">
                <a:ea typeface="ＭＳ Ｐゴシック"/>
                <a:cs typeface="Arial" pitchFamily="34" charset="0"/>
              </a:rPr>
              <a:t>if </a:t>
            </a:r>
            <a:r>
              <a:rPr lang="en-US" sz="2800" dirty="0">
                <a:ea typeface="ＭＳ Ｐゴシック"/>
                <a:cs typeface="Arial" pitchFamily="34" charset="0"/>
              </a:rPr>
              <a:t>a decrease in the price of one good leads to an increase in the demand for the other (or vice versa</a:t>
            </a:r>
            <a:r>
              <a:rPr lang="en-US" sz="2800" dirty="0" smtClean="0">
                <a:ea typeface="ＭＳ Ｐゴシック"/>
                <a:cs typeface="Arial" pitchFamily="34" charset="0"/>
              </a:rPr>
              <a:t>).</a:t>
            </a:r>
            <a:endParaRPr lang="en-US" sz="2800" dirty="0">
              <a:solidFill>
                <a:srgbClr val="0070C0"/>
              </a:solidFill>
            </a:endParaRPr>
          </a:p>
          <a:p>
            <a:r>
              <a:rPr lang="en-US" sz="2800" dirty="0" smtClean="0">
                <a:solidFill>
                  <a:schemeClr val="accent1">
                    <a:lumMod val="75000"/>
                  </a:schemeClr>
                </a:solidFill>
              </a:rPr>
              <a:t>Consumers often have to buy goods together.</a:t>
            </a:r>
          </a:p>
          <a:p>
            <a:r>
              <a:rPr lang="en-US" sz="2800" dirty="0" smtClean="0"/>
              <a:t>An </a:t>
            </a:r>
            <a:r>
              <a:rPr lang="en-US" sz="2800" dirty="0" smtClean="0">
                <a:solidFill>
                  <a:srgbClr val="990033"/>
                </a:solidFill>
              </a:rPr>
              <a:t>increase in price of gasoline </a:t>
            </a:r>
            <a:r>
              <a:rPr lang="en-US" sz="2800" dirty="0" smtClean="0"/>
              <a:t>will </a:t>
            </a:r>
            <a:r>
              <a:rPr lang="en-US" sz="2800" dirty="0" smtClean="0">
                <a:solidFill>
                  <a:schemeClr val="accent1">
                    <a:lumMod val="75000"/>
                  </a:schemeClr>
                </a:solidFill>
              </a:rPr>
              <a:t>decrease the demand for SUVs.</a:t>
            </a:r>
          </a:p>
        </p:txBody>
      </p:sp>
      <p:sp>
        <p:nvSpPr>
          <p:cNvPr id="7" name="Oval 6"/>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135" name="TextBox 7">
            <a:hlinkClick r:id="rId4"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4"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 xmlns:p14="http://schemas.microsoft.com/office/powerpoint/2010/main" val="312254038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70819">
                                            <p:bg/>
                                          </p:spTgt>
                                        </p:tgtEl>
                                        <p:attrNameLst>
                                          <p:attrName>style.visibility</p:attrName>
                                        </p:attrNameLst>
                                      </p:cBhvr>
                                      <p:to>
                                        <p:strVal val="visible"/>
                                      </p:to>
                                    </p:set>
                                    <p:animEffect transition="in" filter="fade">
                                      <p:cBhvr>
                                        <p:cTn id="7" dur="1000"/>
                                        <p:tgtEl>
                                          <p:spTgt spid="1570819">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570819">
                                            <p:txEl>
                                              <p:pRg st="0" end="0"/>
                                            </p:txEl>
                                          </p:spTgt>
                                        </p:tgtEl>
                                        <p:attrNameLst>
                                          <p:attrName>style.visibility</p:attrName>
                                        </p:attrNameLst>
                                      </p:cBhvr>
                                      <p:to>
                                        <p:strVal val="visible"/>
                                      </p:to>
                                    </p:set>
                                    <p:animEffect transition="in" filter="fade">
                                      <p:cBhvr>
                                        <p:cTn id="11" dur="1000"/>
                                        <p:tgtEl>
                                          <p:spTgt spid="157081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70819">
                                            <p:txEl>
                                              <p:pRg st="1" end="1"/>
                                            </p:txEl>
                                          </p:spTgt>
                                        </p:tgtEl>
                                        <p:attrNameLst>
                                          <p:attrName>style.visibility</p:attrName>
                                        </p:attrNameLst>
                                      </p:cBhvr>
                                      <p:to>
                                        <p:strVal val="visible"/>
                                      </p:to>
                                    </p:set>
                                    <p:animEffect transition="in" filter="fade">
                                      <p:cBhvr>
                                        <p:cTn id="16" dur="1000"/>
                                        <p:tgtEl>
                                          <p:spTgt spid="1570819">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70819">
                                            <p:txEl>
                                              <p:pRg st="2" end="2"/>
                                            </p:txEl>
                                          </p:spTgt>
                                        </p:tgtEl>
                                        <p:attrNameLst>
                                          <p:attrName>style.visibility</p:attrName>
                                        </p:attrNameLst>
                                      </p:cBhvr>
                                      <p:to>
                                        <p:strVal val="visible"/>
                                      </p:to>
                                    </p:set>
                                    <p:animEffect transition="in" filter="fade">
                                      <p:cBhvr>
                                        <p:cTn id="21" dur="1000"/>
                                        <p:tgtEl>
                                          <p:spTgt spid="15708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0819"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wrap="square" numCol="1" anchorCtr="0" compatLnSpc="1">
            <a:prstTxWarp prst="textNoShape">
              <a:avLst/>
            </a:prstTxWarp>
            <a:norm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Aft>
                <a:spcPts val="0"/>
              </a:spcAft>
              <a:defRPr/>
            </a:pPr>
            <a:r>
              <a:rPr lang="en-US" sz="4000" dirty="0" smtClean="0">
                <a:solidFill>
                  <a:schemeClr val="accent6">
                    <a:lumMod val="75000"/>
                  </a:schemeClr>
                </a:solidFill>
                <a:latin typeface="Candara" pitchFamily="34" charset="0"/>
              </a:rPr>
              <a:t>Changes in Income</a:t>
            </a:r>
            <a:endParaRPr lang="en-US" sz="4000" dirty="0">
              <a:solidFill>
                <a:schemeClr val="accent6">
                  <a:lumMod val="75000"/>
                </a:schemeClr>
              </a:solidFill>
              <a:latin typeface="Candara" pitchFamily="34" charset="0"/>
            </a:endParaRPr>
          </a:p>
        </p:txBody>
      </p:sp>
      <p:sp>
        <p:nvSpPr>
          <p:cNvPr id="31747" name="Rectangle 3"/>
          <p:cNvSpPr>
            <a:spLocks noGrp="1" noChangeArrowheads="1"/>
          </p:cNvSpPr>
          <p:nvPr>
            <p:ph idx="1"/>
          </p:nvPr>
        </p:nvSpPr>
        <p:spPr/>
        <p:txBody>
          <a:bodyPr rtlCol="0">
            <a:noAutofit/>
          </a:bodyPr>
          <a:lstStyle/>
          <a:p>
            <a:pPr fontAlgn="auto">
              <a:spcAft>
                <a:spcPts val="0"/>
              </a:spcAft>
              <a:defRPr/>
            </a:pPr>
            <a:r>
              <a:rPr lang="en-US" sz="3600" dirty="0" smtClean="0">
                <a:ea typeface="ＭＳ Ｐゴシック"/>
                <a:cs typeface="Arial" pitchFamily="34" charset="0"/>
              </a:rPr>
              <a:t>The effect of changes in income on demand </a:t>
            </a:r>
            <a:r>
              <a:rPr lang="en-US" sz="3600" i="1" dirty="0" smtClean="0">
                <a:solidFill>
                  <a:schemeClr val="accent1">
                    <a:lumMod val="75000"/>
                  </a:schemeClr>
                </a:solidFill>
                <a:ea typeface="ＭＳ Ｐゴシック"/>
                <a:cs typeface="Arial" pitchFamily="34" charset="0"/>
              </a:rPr>
              <a:t>depends on the nature of the good in question.</a:t>
            </a:r>
          </a:p>
          <a:p>
            <a:pPr lvl="1" fontAlgn="auto">
              <a:spcAft>
                <a:spcPts val="0"/>
              </a:spcAft>
              <a:defRPr/>
            </a:pPr>
            <a:r>
              <a:rPr lang="en-US" sz="3200" dirty="0" smtClean="0">
                <a:ea typeface="ＭＳ Ｐゴシック"/>
                <a:cs typeface="Arial" pitchFamily="34" charset="0"/>
              </a:rPr>
              <a:t>A </a:t>
            </a:r>
            <a:r>
              <a:rPr lang="en-US" sz="3200" i="1" dirty="0" smtClean="0">
                <a:solidFill>
                  <a:srgbClr val="990033"/>
                </a:solidFill>
                <a:ea typeface="ＭＳ Ｐゴシック"/>
                <a:cs typeface="Arial" pitchFamily="34" charset="0"/>
              </a:rPr>
              <a:t>normal good</a:t>
            </a:r>
            <a:r>
              <a:rPr lang="en-US" sz="3200" dirty="0" smtClean="0">
                <a:solidFill>
                  <a:srgbClr val="990033"/>
                </a:solidFill>
                <a:ea typeface="ＭＳ Ｐゴシック"/>
                <a:cs typeface="Arial" pitchFamily="34" charset="0"/>
              </a:rPr>
              <a:t>: </a:t>
            </a:r>
            <a:r>
              <a:rPr lang="en-US" sz="3200" dirty="0" smtClean="0">
                <a:ea typeface="ＭＳ Ｐゴシック"/>
                <a:cs typeface="Arial" pitchFamily="34" charset="0"/>
              </a:rPr>
              <a:t>Demand increases when income increases (and vice versa).</a:t>
            </a:r>
          </a:p>
          <a:p>
            <a:pPr lvl="1" fontAlgn="auto">
              <a:spcAft>
                <a:spcPts val="0"/>
              </a:spcAft>
              <a:defRPr/>
            </a:pPr>
            <a:r>
              <a:rPr lang="en-US" sz="3200" dirty="0" smtClean="0">
                <a:ea typeface="ＭＳ Ｐゴシック"/>
                <a:cs typeface="Arial" pitchFamily="34" charset="0"/>
              </a:rPr>
              <a:t>An </a:t>
            </a:r>
            <a:r>
              <a:rPr lang="en-US" sz="3200" i="1" dirty="0" smtClean="0">
                <a:solidFill>
                  <a:srgbClr val="990033"/>
                </a:solidFill>
                <a:ea typeface="ＭＳ Ｐゴシック"/>
                <a:cs typeface="Arial" pitchFamily="34" charset="0"/>
              </a:rPr>
              <a:t>inferior good</a:t>
            </a:r>
            <a:r>
              <a:rPr lang="en-US" sz="3200" dirty="0" smtClean="0">
                <a:solidFill>
                  <a:srgbClr val="990033"/>
                </a:solidFill>
                <a:ea typeface="ＭＳ Ｐゴシック"/>
                <a:cs typeface="Arial" pitchFamily="34" charset="0"/>
              </a:rPr>
              <a:t>: </a:t>
            </a:r>
            <a:r>
              <a:rPr lang="en-US" sz="3200" dirty="0" smtClean="0">
                <a:ea typeface="ＭＳ Ｐゴシック"/>
                <a:cs typeface="Arial" pitchFamily="34" charset="0"/>
              </a:rPr>
              <a:t>Demand decreases when income increases (and vice versa).</a:t>
            </a:r>
          </a:p>
        </p:txBody>
      </p:sp>
      <p:pic>
        <p:nvPicPr>
          <p:cNvPr id="2" name="Picture 1"/>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6807200" y="5105400"/>
            <a:ext cx="23368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4745038"/>
            <a:ext cx="2857500" cy="2143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Oval 8"/>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160" name="TextBox 9">
            <a:hlinkClick r:id="rId5"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5"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 xmlns:p14="http://schemas.microsoft.com/office/powerpoint/2010/main" val="3699149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fade">
                                      <p:cBhvr>
                                        <p:cTn id="7" dur="1000"/>
                                        <p:tgtEl>
                                          <p:spTgt spid="3174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99"/>
                                        </p:tgtEl>
                                        <p:attrNameLst>
                                          <p:attrName>style.visibility</p:attrName>
                                        </p:attrNameLst>
                                      </p:cBhvr>
                                      <p:to>
                                        <p:strVal val="visible"/>
                                      </p:to>
                                    </p:set>
                                    <p:animEffect transition="in" filter="fade">
                                      <p:cBhvr>
                                        <p:cTn id="10" dur="500"/>
                                        <p:tgtEl>
                                          <p:spTgt spid="409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xit" presetSubtype="0" fill="hold" nodeType="clickEffect">
                                  <p:stCondLst>
                                    <p:cond delay="0"/>
                                  </p:stCondLst>
                                  <p:childTnLst>
                                    <p:animEffect transition="out" filter="fade">
                                      <p:cBhvr>
                                        <p:cTn id="14" dur="500"/>
                                        <p:tgtEl>
                                          <p:spTgt spid="31747">
                                            <p:txEl>
                                              <p:pRg st="1" end="1"/>
                                            </p:txEl>
                                          </p:spTgt>
                                        </p:tgtEl>
                                      </p:cBhvr>
                                    </p:animEffect>
                                    <p:set>
                                      <p:cBhvr>
                                        <p:cTn id="15" dur="1" fill="hold">
                                          <p:stCondLst>
                                            <p:cond delay="499"/>
                                          </p:stCondLst>
                                        </p:cTn>
                                        <p:tgtEl>
                                          <p:spTgt spid="31747">
                                            <p:txEl>
                                              <p:pRg st="1" end="1"/>
                                            </p:txEl>
                                          </p:spTgt>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31747">
                                            <p:txEl>
                                              <p:pRg st="2" end="2"/>
                                            </p:txEl>
                                          </p:spTgt>
                                        </p:tgtEl>
                                        <p:attrNameLst>
                                          <p:attrName>style.visibility</p:attrName>
                                        </p:attrNameLst>
                                      </p:cBhvr>
                                      <p:to>
                                        <p:strVal val="visible"/>
                                      </p:to>
                                    </p:set>
                                    <p:animEffect transition="in" filter="fade">
                                      <p:cBhvr>
                                        <p:cTn id="18" dur="1000"/>
                                        <p:tgtEl>
                                          <p:spTgt spid="31747">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xit" presetSubtype="0" fill="hold" nodeType="withEffect">
                                  <p:stCondLst>
                                    <p:cond delay="0"/>
                                  </p:stCondLst>
                                  <p:childTnLst>
                                    <p:animEffect transition="out" filter="fade">
                                      <p:cBhvr>
                                        <p:cTn id="23" dur="500"/>
                                        <p:tgtEl>
                                          <p:spTgt spid="4099"/>
                                        </p:tgtEl>
                                      </p:cBhvr>
                                    </p:animEffect>
                                    <p:set>
                                      <p:cBhvr>
                                        <p:cTn id="24" dur="1" fill="hold">
                                          <p:stCondLst>
                                            <p:cond delay="499"/>
                                          </p:stCondLst>
                                        </p:cTn>
                                        <p:tgtEl>
                                          <p:spTgt spid="40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wrap="square" numCol="1" anchorCtr="0" compatLnSpc="1">
            <a:prstTxWarp prst="textNoShape">
              <a:avLst/>
            </a:prstTxWarp>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Aft>
                <a:spcPts val="0"/>
              </a:spcAft>
              <a:defRPr/>
            </a:pPr>
            <a:r>
              <a:rPr lang="en-US" sz="4000" dirty="0">
                <a:solidFill>
                  <a:schemeClr val="accent6">
                    <a:lumMod val="75000"/>
                  </a:schemeClr>
                </a:solidFill>
                <a:latin typeface="Candara" pitchFamily="34" charset="0"/>
              </a:rPr>
              <a:t>Changes in </a:t>
            </a:r>
            <a:r>
              <a:rPr lang="en-US" sz="4000" dirty="0" smtClean="0">
                <a:solidFill>
                  <a:schemeClr val="accent6">
                    <a:lumMod val="75000"/>
                  </a:schemeClr>
                </a:solidFill>
                <a:latin typeface="Candara" pitchFamily="34" charset="0"/>
              </a:rPr>
              <a:t>Tastes</a:t>
            </a:r>
            <a:endParaRPr lang="en-US" sz="4000" dirty="0">
              <a:solidFill>
                <a:schemeClr val="accent6">
                  <a:lumMod val="75000"/>
                </a:schemeClr>
              </a:solidFill>
              <a:latin typeface="Candara" pitchFamily="34" charset="0"/>
            </a:endParaRPr>
          </a:p>
        </p:txBody>
      </p:sp>
      <p:sp>
        <p:nvSpPr>
          <p:cNvPr id="31747" name="Rectangle 3"/>
          <p:cNvSpPr>
            <a:spLocks noGrp="1" noChangeArrowheads="1"/>
          </p:cNvSpPr>
          <p:nvPr>
            <p:ph idx="1"/>
          </p:nvPr>
        </p:nvSpPr>
        <p:spPr/>
        <p:txBody>
          <a:bodyPr rtlCol="0">
            <a:normAutofit/>
          </a:bodyPr>
          <a:lstStyle/>
          <a:p>
            <a:pPr fontAlgn="auto">
              <a:spcAft>
                <a:spcPts val="0"/>
              </a:spcAft>
              <a:defRPr/>
            </a:pPr>
            <a:r>
              <a:rPr lang="en-US" sz="4000" dirty="0" smtClean="0">
                <a:ea typeface="ＭＳ Ｐゴシック" pitchFamily="34" charset="-128"/>
                <a:cs typeface="Arial" charset="0"/>
              </a:rPr>
              <a:t>Tastes and preferences are subjective and vary among consumers.</a:t>
            </a:r>
          </a:p>
          <a:p>
            <a:pPr marL="2000250" lvl="1" indent="-1543050" fontAlgn="auto">
              <a:spcAft>
                <a:spcPts val="0"/>
              </a:spcAft>
              <a:defRPr/>
            </a:pPr>
            <a:r>
              <a:rPr lang="en-US" sz="3200" dirty="0" smtClean="0">
                <a:ea typeface="ＭＳ Ｐゴシック" pitchFamily="34" charset="-128"/>
                <a:cs typeface="Arial" charset="0"/>
              </a:rPr>
              <a:t>	</a:t>
            </a:r>
            <a:r>
              <a:rPr lang="en-US" sz="3200" i="1" dirty="0" smtClean="0">
                <a:ea typeface="ＭＳ Ｐゴシック" pitchFamily="34" charset="-128"/>
                <a:cs typeface="Arial" charset="0"/>
              </a:rPr>
              <a:t>Seasonal changes or fads have a predictable effects on demand. </a:t>
            </a:r>
          </a:p>
          <a:p>
            <a:pPr marL="2000250" lvl="1" indent="-1543050" fontAlgn="auto">
              <a:spcAft>
                <a:spcPts val="0"/>
              </a:spcAft>
              <a:defRPr/>
            </a:pPr>
            <a:r>
              <a:rPr lang="en-US" sz="3200" dirty="0" smtClean="0">
                <a:ea typeface="ＭＳ Ｐゴシック" pitchFamily="34" charset="-128"/>
                <a:cs typeface="Arial" charset="0"/>
              </a:rPr>
              <a:t>	</a:t>
            </a:r>
            <a:r>
              <a:rPr lang="en-US" sz="3200" dirty="0" smtClean="0">
                <a:solidFill>
                  <a:srgbClr val="990033"/>
                </a:solidFill>
                <a:ea typeface="ＭＳ Ｐゴシック" pitchFamily="34" charset="-128"/>
                <a:cs typeface="Arial" charset="0"/>
              </a:rPr>
              <a:t>What happens to demand for boots in October? </a:t>
            </a:r>
          </a:p>
        </p:txBody>
      </p:sp>
      <p:pic>
        <p:nvPicPr>
          <p:cNvPr id="50181"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04800" y="3019425"/>
            <a:ext cx="1981200" cy="3381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Oval 5"/>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183" name="TextBox 6">
            <a:hlinkClick r:id="rId4"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4"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 xmlns:p14="http://schemas.microsoft.com/office/powerpoint/2010/main" val="15123534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fade">
                                      <p:cBhvr>
                                        <p:cTn id="7" dur="1000"/>
                                        <p:tgtEl>
                                          <p:spTgt spid="3174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747">
                                            <p:txEl>
                                              <p:pRg st="2" end="2"/>
                                            </p:txEl>
                                          </p:spTgt>
                                        </p:tgtEl>
                                        <p:attrNameLst>
                                          <p:attrName>style.visibility</p:attrName>
                                        </p:attrNameLst>
                                      </p:cBhvr>
                                      <p:to>
                                        <p:strVal val="visible"/>
                                      </p:to>
                                    </p:set>
                                    <p:animEffect transition="in" filter="fade">
                                      <p:cBhvr>
                                        <p:cTn id="12" dur="1000"/>
                                        <p:tgtEl>
                                          <p:spTgt spid="317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04800" y="609600"/>
            <a:ext cx="8202612" cy="25908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0417" name="Rectangle 2"/>
          <p:cNvSpPr>
            <a:spLocks noGrp="1" noChangeArrowheads="1"/>
          </p:cNvSpPr>
          <p:nvPr>
            <p:ph type="title"/>
          </p:nvPr>
        </p:nvSpPr>
        <p:spPr/>
        <p:txBody>
          <a:bodyPr wrap="square" numCol="1" anchorCtr="0" compatLnSpc="1">
            <a:prstTxWarp prst="textNoShape">
              <a:avLst/>
            </a:prstTxWarp>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Aft>
                <a:spcPts val="0"/>
              </a:spcAft>
              <a:defRPr/>
            </a:pPr>
            <a:r>
              <a:rPr lang="en-US" sz="4000" dirty="0">
                <a:solidFill>
                  <a:schemeClr val="accent6">
                    <a:lumMod val="75000"/>
                  </a:schemeClr>
                </a:solidFill>
                <a:latin typeface="Candara" pitchFamily="34" charset="0"/>
              </a:rPr>
              <a:t>Changes in </a:t>
            </a:r>
            <a:r>
              <a:rPr lang="en-US" sz="4000" dirty="0" smtClean="0">
                <a:solidFill>
                  <a:schemeClr val="accent6">
                    <a:lumMod val="75000"/>
                  </a:schemeClr>
                </a:solidFill>
                <a:latin typeface="Candara" pitchFamily="34" charset="0"/>
              </a:rPr>
              <a:t>Expectations</a:t>
            </a:r>
            <a:endParaRPr lang="en-US" sz="4000" dirty="0">
              <a:solidFill>
                <a:schemeClr val="accent6">
                  <a:lumMod val="75000"/>
                </a:schemeClr>
              </a:solidFill>
              <a:latin typeface="Candara" pitchFamily="34" charset="0"/>
            </a:endParaRPr>
          </a:p>
        </p:txBody>
      </p:sp>
      <p:sp>
        <p:nvSpPr>
          <p:cNvPr id="31747" name="Rectangle 3"/>
          <p:cNvSpPr>
            <a:spLocks noGrp="1" noChangeArrowheads="1"/>
          </p:cNvSpPr>
          <p:nvPr>
            <p:ph idx="1"/>
          </p:nvPr>
        </p:nvSpPr>
        <p:spPr>
          <a:xfrm>
            <a:off x="228600" y="3276600"/>
            <a:ext cx="8839200" cy="3048000"/>
          </a:xfrm>
        </p:spPr>
        <p:txBody>
          <a:bodyPr rtlCol="0">
            <a:normAutofit lnSpcReduction="10000"/>
          </a:bodyPr>
          <a:lstStyle/>
          <a:p>
            <a:pPr fontAlgn="auto">
              <a:spcAft>
                <a:spcPts val="0"/>
              </a:spcAft>
              <a:defRPr/>
            </a:pPr>
            <a:r>
              <a:rPr lang="en-US" dirty="0" smtClean="0">
                <a:ea typeface="ＭＳ Ｐゴシック" pitchFamily="34" charset="-128"/>
                <a:cs typeface="Arial" charset="0"/>
              </a:rPr>
              <a:t>Timing of a purchase and </a:t>
            </a:r>
            <a:r>
              <a:rPr lang="en-US" i="1" dirty="0" smtClean="0">
                <a:solidFill>
                  <a:schemeClr val="accent1">
                    <a:lumMod val="75000"/>
                  </a:schemeClr>
                </a:solidFill>
                <a:ea typeface="ＭＳ Ｐゴシック" pitchFamily="34" charset="-128"/>
                <a:cs typeface="Arial" charset="0"/>
              </a:rPr>
              <a:t>expectations:</a:t>
            </a:r>
            <a:endParaRPr lang="en-US" dirty="0" smtClean="0">
              <a:solidFill>
                <a:schemeClr val="accent1">
                  <a:lumMod val="75000"/>
                </a:schemeClr>
              </a:solidFill>
              <a:ea typeface="ＭＳ Ｐゴシック" pitchFamily="34" charset="-128"/>
              <a:cs typeface="Arial" charset="0"/>
            </a:endParaRPr>
          </a:p>
          <a:p>
            <a:pPr fontAlgn="auto">
              <a:spcAft>
                <a:spcPts val="0"/>
              </a:spcAft>
              <a:defRPr/>
            </a:pPr>
            <a:r>
              <a:rPr lang="en-US" sz="3000" dirty="0" smtClean="0">
                <a:ea typeface="ＭＳ Ｐゴシック" pitchFamily="34" charset="-128"/>
                <a:cs typeface="Arial" charset="0"/>
              </a:rPr>
              <a:t>Buyers adjust current spending </a:t>
            </a:r>
            <a:r>
              <a:rPr lang="en-US" sz="3000" i="1" dirty="0" smtClean="0">
                <a:solidFill>
                  <a:schemeClr val="accent1">
                    <a:lumMod val="75000"/>
                  </a:schemeClr>
                </a:solidFill>
                <a:ea typeface="ＭＳ Ｐゴシック" pitchFamily="34" charset="-128"/>
                <a:cs typeface="Arial" charset="0"/>
              </a:rPr>
              <a:t>in anticipation of the direction of future prices</a:t>
            </a:r>
            <a:r>
              <a:rPr lang="en-US" sz="3000" i="1" dirty="0" smtClean="0">
                <a:solidFill>
                  <a:srgbClr val="00B050"/>
                </a:solidFill>
                <a:ea typeface="ＭＳ Ｐゴシック" pitchFamily="34" charset="-128"/>
                <a:cs typeface="Arial" charset="0"/>
              </a:rPr>
              <a:t> </a:t>
            </a:r>
            <a:r>
              <a:rPr lang="en-US" sz="3000" dirty="0" smtClean="0">
                <a:ea typeface="ＭＳ Ｐゴシック" pitchFamily="34" charset="-128"/>
                <a:cs typeface="Arial" charset="0"/>
              </a:rPr>
              <a:t>in order to get the lowest  price. </a:t>
            </a:r>
          </a:p>
          <a:p>
            <a:pPr lvl="2" fontAlgn="auto">
              <a:spcAft>
                <a:spcPts val="0"/>
              </a:spcAft>
              <a:defRPr/>
            </a:pPr>
            <a:r>
              <a:rPr lang="en-US" sz="2600" dirty="0" smtClean="0">
                <a:ea typeface="ＭＳ Ｐゴシック" pitchFamily="34" charset="-128"/>
                <a:cs typeface="Arial" charset="0"/>
              </a:rPr>
              <a:t>If prices for Xbox 360 consoles are expected to drop right before Christmas, what will happen to sales during November?</a:t>
            </a:r>
          </a:p>
          <a:p>
            <a:pPr marL="514350" indent="-514350" fontAlgn="auto">
              <a:spcAft>
                <a:spcPts val="0"/>
              </a:spcAft>
              <a:defRPr/>
            </a:pPr>
            <a:endParaRPr lang="en-US" sz="2800" dirty="0" smtClean="0">
              <a:ea typeface="ＭＳ Ｐゴシック" pitchFamily="34" charset="-128"/>
              <a:cs typeface="Arial" charset="0"/>
            </a:endParaRPr>
          </a:p>
        </p:txBody>
      </p:sp>
      <p:sp>
        <p:nvSpPr>
          <p:cNvPr id="7" name="Oval 6"/>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207" name="TextBox 7">
            <a:hlinkClick r:id="rId4"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4"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 xmlns:p14="http://schemas.microsoft.com/office/powerpoint/2010/main" val="140541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fade">
                                      <p:cBhvr>
                                        <p:cTn id="7" dur="500"/>
                                        <p:tgtEl>
                                          <p:spTgt spid="31747">
                                            <p:txEl>
                                              <p:pRg st="0" end="0"/>
                                            </p:txEl>
                                          </p:spTgt>
                                        </p:tgtEl>
                                      </p:cBhvr>
                                    </p:animEffect>
                                  </p:childTnLst>
                                </p:cTn>
                              </p:par>
                            </p:childTnLst>
                          </p:cTn>
                        </p:par>
                      </p:childTnLst>
                    </p:cTn>
                  </p:par>
                  <p:par>
                    <p:cTn id="8" fill="hold">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747">
                                            <p:txEl>
                                              <p:pRg st="1" end="1"/>
                                            </p:txEl>
                                          </p:spTgt>
                                        </p:tgtEl>
                                        <p:attrNameLst>
                                          <p:attrName>style.visibility</p:attrName>
                                        </p:attrNameLst>
                                      </p:cBhvr>
                                      <p:to>
                                        <p:strVal val="visible"/>
                                      </p:to>
                                    </p:set>
                                    <p:animEffect transition="in" filter="fade">
                                      <p:cBhvr>
                                        <p:cTn id="12" dur="500"/>
                                        <p:tgtEl>
                                          <p:spTgt spid="31747">
                                            <p:txEl>
                                              <p:pRg st="1" end="1"/>
                                            </p:txEl>
                                          </p:spTgt>
                                        </p:tgtEl>
                                      </p:cBhvr>
                                    </p:animEffect>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1747">
                                            <p:txEl>
                                              <p:pRg st="2" end="2"/>
                                            </p:txEl>
                                          </p:spTgt>
                                        </p:tgtEl>
                                        <p:attrNameLst>
                                          <p:attrName>style.visibility</p:attrName>
                                        </p:attrNameLst>
                                      </p:cBhvr>
                                      <p:to>
                                        <p:strVal val="visible"/>
                                      </p:to>
                                    </p:set>
                                    <p:animEffect transition="in" filter="fade">
                                      <p:cBhvr>
                                        <p:cTn id="16" dur="500"/>
                                        <p:tgtEl>
                                          <p:spTgt spid="31747">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0242"/>
                                        </p:tgtEl>
                                        <p:attrNameLst>
                                          <p:attrName>style.visibility</p:attrName>
                                        </p:attrNameLst>
                                      </p:cBhvr>
                                      <p:to>
                                        <p:strVal val="visible"/>
                                      </p:to>
                                    </p:set>
                                    <p:animEffect transition="in" filter="fade">
                                      <p:cBhvr>
                                        <p:cTn id="21" dur="500"/>
                                        <p:tgtEl>
                                          <p:spTgt spid="10242"/>
                                        </p:tgtEl>
                                      </p:cBhvr>
                                    </p:animEffect>
                                  </p:childTnLst>
                                </p:cTn>
                              </p:par>
                            </p:childTnLst>
                          </p:cTn>
                        </p:par>
                        <p:par>
                          <p:cTn id="22" fill="hold" nodeType="afterGroup">
                            <p:stCondLst>
                              <p:cond delay="500"/>
                            </p:stCondLst>
                            <p:childTnLst>
                              <p:par>
                                <p:cTn id="23" presetID="31" presetClass="exit" presetSubtype="0" fill="hold" nodeType="afterEffect">
                                  <p:stCondLst>
                                    <p:cond delay="0"/>
                                  </p:stCondLst>
                                  <p:childTnLst>
                                    <p:anim calcmode="lin" valueType="num">
                                      <p:cBhvr>
                                        <p:cTn id="24" dur="1000"/>
                                        <p:tgtEl>
                                          <p:spTgt spid="10242"/>
                                        </p:tgtEl>
                                        <p:attrNameLst>
                                          <p:attrName>ppt_w</p:attrName>
                                        </p:attrNameLst>
                                      </p:cBhvr>
                                      <p:tavLst>
                                        <p:tav tm="0">
                                          <p:val>
                                            <p:strVal val="ppt_w"/>
                                          </p:val>
                                        </p:tav>
                                        <p:tav tm="100000">
                                          <p:val>
                                            <p:fltVal val="0"/>
                                          </p:val>
                                        </p:tav>
                                      </p:tavLst>
                                    </p:anim>
                                    <p:anim calcmode="lin" valueType="num">
                                      <p:cBhvr>
                                        <p:cTn id="25" dur="1000"/>
                                        <p:tgtEl>
                                          <p:spTgt spid="10242"/>
                                        </p:tgtEl>
                                        <p:attrNameLst>
                                          <p:attrName>ppt_h</p:attrName>
                                        </p:attrNameLst>
                                      </p:cBhvr>
                                      <p:tavLst>
                                        <p:tav tm="0">
                                          <p:val>
                                            <p:strVal val="ppt_h"/>
                                          </p:val>
                                        </p:tav>
                                        <p:tav tm="100000">
                                          <p:val>
                                            <p:fltVal val="0"/>
                                          </p:val>
                                        </p:tav>
                                      </p:tavLst>
                                    </p:anim>
                                    <p:anim calcmode="lin" valueType="num">
                                      <p:cBhvr>
                                        <p:cTn id="26" dur="1000"/>
                                        <p:tgtEl>
                                          <p:spTgt spid="10242"/>
                                        </p:tgtEl>
                                        <p:attrNameLst>
                                          <p:attrName>style.rotation</p:attrName>
                                        </p:attrNameLst>
                                      </p:cBhvr>
                                      <p:tavLst>
                                        <p:tav tm="0">
                                          <p:val>
                                            <p:fltVal val="0"/>
                                          </p:val>
                                        </p:tav>
                                        <p:tav tm="100000">
                                          <p:val>
                                            <p:fltVal val="90"/>
                                          </p:val>
                                        </p:tav>
                                      </p:tavLst>
                                    </p:anim>
                                    <p:animEffect transition="out" filter="fade">
                                      <p:cBhvr>
                                        <p:cTn id="27" dur="1000"/>
                                        <p:tgtEl>
                                          <p:spTgt spid="10242"/>
                                        </p:tgtEl>
                                      </p:cBhvr>
                                    </p:animEffect>
                                    <p:set>
                                      <p:cBhvr>
                                        <p:cTn id="28" dur="1" fill="hold">
                                          <p:stCondLst>
                                            <p:cond delay="999"/>
                                          </p:stCondLst>
                                        </p:cTn>
                                        <p:tgtEl>
                                          <p:spTgt spid="102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pPr eaLnBrk="1" hangingPunct="1">
              <a:buFont typeface="Arial" charset="0"/>
              <a:buNone/>
              <a:defRPr/>
            </a:pPr>
            <a:r>
              <a:rPr lang="en-US" sz="3200" dirty="0"/>
              <a:t>When the price of petroleum goes up, </a:t>
            </a:r>
            <a:endParaRPr lang="en-US" sz="3200" dirty="0" smtClean="0"/>
          </a:p>
          <a:p>
            <a:pPr eaLnBrk="1" hangingPunct="1">
              <a:buFont typeface="Arial" charset="0"/>
              <a:buNone/>
              <a:defRPr/>
            </a:pPr>
            <a:r>
              <a:rPr lang="en-US" sz="3200" dirty="0" smtClean="0"/>
              <a:t>the </a:t>
            </a:r>
            <a:r>
              <a:rPr lang="en-US" sz="3200" dirty="0"/>
              <a:t>demand for </a:t>
            </a:r>
            <a:r>
              <a:rPr lang="en-US" sz="3200" dirty="0" smtClean="0"/>
              <a:t>natural </a:t>
            </a:r>
            <a:r>
              <a:rPr lang="en-US" sz="3200" dirty="0"/>
              <a:t>gas ______, </a:t>
            </a:r>
            <a:endParaRPr lang="en-US" sz="3200" dirty="0" smtClean="0"/>
          </a:p>
          <a:p>
            <a:pPr eaLnBrk="1" hangingPunct="1">
              <a:buFont typeface="Arial" charset="0"/>
              <a:buNone/>
              <a:defRPr/>
            </a:pPr>
            <a:r>
              <a:rPr lang="en-US" sz="3200" dirty="0" smtClean="0"/>
              <a:t>the </a:t>
            </a:r>
            <a:r>
              <a:rPr lang="en-US" sz="3200" dirty="0"/>
              <a:t>demand for coal </a:t>
            </a:r>
            <a:r>
              <a:rPr lang="en-US" sz="3200" dirty="0" smtClean="0"/>
              <a:t>              ______, </a:t>
            </a:r>
            <a:r>
              <a:rPr lang="en-US" sz="3200" dirty="0"/>
              <a:t>and </a:t>
            </a:r>
            <a:endParaRPr lang="en-US" sz="3200" dirty="0" smtClean="0"/>
          </a:p>
          <a:p>
            <a:pPr eaLnBrk="1" hangingPunct="1">
              <a:buFont typeface="Arial" charset="0"/>
              <a:buNone/>
              <a:defRPr/>
            </a:pPr>
            <a:r>
              <a:rPr lang="en-US" sz="3200" dirty="0" smtClean="0"/>
              <a:t>the </a:t>
            </a:r>
            <a:r>
              <a:rPr lang="en-US" sz="3200" dirty="0"/>
              <a:t>demand </a:t>
            </a:r>
            <a:r>
              <a:rPr lang="en-US" sz="3200" dirty="0" smtClean="0"/>
              <a:t>for </a:t>
            </a:r>
            <a:r>
              <a:rPr lang="en-US" sz="3200" dirty="0"/>
              <a:t>solar power </a:t>
            </a:r>
            <a:r>
              <a:rPr lang="en-US" sz="3200" dirty="0" smtClean="0"/>
              <a:t>______. </a:t>
            </a:r>
          </a:p>
          <a:p>
            <a:pPr eaLnBrk="1" hangingPunct="1">
              <a:buFont typeface="Arial" charset="0"/>
              <a:buNone/>
              <a:defRPr/>
            </a:pPr>
            <a:r>
              <a:rPr lang="en-US" sz="2600" dirty="0" smtClean="0"/>
              <a:t>(Assume these goods are all substitutes for petroleum.)</a:t>
            </a:r>
          </a:p>
          <a:p>
            <a:pPr marL="514350" indent="-514350" eaLnBrk="1" hangingPunct="1">
              <a:buFont typeface="+mj-lt"/>
              <a:buAutoNum type="alphaLcParenR"/>
              <a:defRPr/>
            </a:pPr>
            <a:r>
              <a:rPr lang="en-US" sz="3200" dirty="0" smtClean="0"/>
              <a:t>increases</a:t>
            </a:r>
            <a:r>
              <a:rPr lang="en-US" sz="3200" dirty="0"/>
              <a:t>; increases; </a:t>
            </a:r>
            <a:r>
              <a:rPr lang="en-US" sz="3200" dirty="0" smtClean="0"/>
              <a:t>increases</a:t>
            </a:r>
          </a:p>
          <a:p>
            <a:pPr marL="514350" indent="-514350" eaLnBrk="1" hangingPunct="1">
              <a:buFont typeface="+mj-lt"/>
              <a:buAutoNum type="alphaLcParenR"/>
              <a:defRPr/>
            </a:pPr>
            <a:r>
              <a:rPr lang="en-US" sz="3200" dirty="0"/>
              <a:t>increases; increases; </a:t>
            </a:r>
            <a:r>
              <a:rPr lang="en-US" sz="3200" dirty="0" smtClean="0"/>
              <a:t>decreases</a:t>
            </a:r>
          </a:p>
          <a:p>
            <a:pPr marL="514350" indent="-514350" eaLnBrk="1" hangingPunct="1">
              <a:buFont typeface="+mj-lt"/>
              <a:buAutoNum type="alphaLcParenR"/>
              <a:defRPr/>
            </a:pPr>
            <a:r>
              <a:rPr lang="en-US" sz="3200" dirty="0"/>
              <a:t>decreases; decreases; </a:t>
            </a:r>
            <a:r>
              <a:rPr lang="en-US" sz="3200" dirty="0" smtClean="0"/>
              <a:t>increases</a:t>
            </a:r>
          </a:p>
          <a:p>
            <a:pPr marL="514350" indent="-514350" eaLnBrk="1" hangingPunct="1">
              <a:buFont typeface="+mj-lt"/>
              <a:buAutoNum type="alphaLcParenR"/>
              <a:defRPr/>
            </a:pPr>
            <a:r>
              <a:rPr lang="en-US" sz="3200" dirty="0"/>
              <a:t>decreases; decreases; decreases</a:t>
            </a:r>
          </a:p>
        </p:txBody>
      </p:sp>
      <p:sp>
        <p:nvSpPr>
          <p:cNvPr id="5" name="Oval 4"/>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230" name="TextBox 5">
            <a:hlinkClick r:id="rId3"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3"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
        <p:nvSpPr>
          <p:cNvPr id="7" name="Rectangle 6"/>
          <p:cNvSpPr/>
          <p:nvPr/>
        </p:nvSpPr>
        <p:spPr>
          <a:xfrm>
            <a:off x="25705" y="6307666"/>
            <a:ext cx="1172116" cy="369332"/>
          </a:xfrm>
          <a:prstGeom prst="rect">
            <a:avLst/>
          </a:prstGeom>
        </p:spPr>
        <p:txBody>
          <a:bodyPr wrap="none">
            <a:spAutoFit/>
          </a:bodyPr>
          <a:lstStyle/>
          <a:p>
            <a:pPr algn="ctr" fontAlgn="auto">
              <a:spcBef>
                <a:spcPts val="0"/>
              </a:spcBef>
              <a:spcAft>
                <a:spcPts val="0"/>
              </a:spcAft>
              <a:defRPr/>
            </a:pPr>
            <a:r>
              <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4" action="ppaction://hlinksldjump"/>
              </a:rPr>
              <a:t>To Next </a:t>
            </a: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4" action="ppaction://hlinksldjump"/>
            </a:endParaRPr>
          </a:p>
          <a:p>
            <a:pPr algn="ctr" fontAlgn="auto">
              <a:spcBef>
                <a:spcPts val="0"/>
              </a:spcBef>
              <a:spcAft>
                <a:spcPts val="0"/>
              </a:spcAft>
              <a:defRPr/>
            </a:pPr>
            <a:r>
              <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4" action="ppaction://hlinksldjump"/>
              </a:rPr>
              <a:t>Active </a:t>
            </a:r>
            <a:r>
              <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4" action="ppaction://hlinksldjump"/>
              </a:rPr>
              <a:t>Learning</a:t>
            </a: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Tree>
    <p:extLst>
      <p:ext uri="{BB962C8B-B14F-4D97-AF65-F5344CB8AC3E}">
        <p14:creationId xmlns="" xmlns:p14="http://schemas.microsoft.com/office/powerpoint/2010/main" val="346100427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
                                            <p:txEl>
                                              <p:pRg st="5" end="5"/>
                                            </p:txEl>
                                          </p:spTgt>
                                        </p:tgtEl>
                                        <p:attrNameLst>
                                          <p:attrName>style.color</p:attrName>
                                        </p:attrNameLst>
                                      </p:cBhvr>
                                      <p:to>
                                        <a:srgbClr val="0070C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5" name="Content Placeholder 2"/>
          <p:cNvSpPr>
            <a:spLocks noGrp="1"/>
          </p:cNvSpPr>
          <p:nvPr>
            <p:ph idx="1"/>
          </p:nvPr>
        </p:nvSpPr>
        <p:spPr/>
        <p:txBody>
          <a:bodyPr rtlCol="0">
            <a:normAutofit lnSpcReduction="10000"/>
          </a:bodyPr>
          <a:lstStyle/>
          <a:p>
            <a:pPr eaLnBrk="1" fontAlgn="auto" hangingPunct="1">
              <a:spcAft>
                <a:spcPts val="0"/>
              </a:spcAft>
              <a:buFont typeface="Arial" pitchFamily="34" charset="0"/>
              <a:buNone/>
              <a:defRPr/>
            </a:pPr>
            <a:r>
              <a:rPr lang="en-US" sz="3200" dirty="0" smtClean="0"/>
              <a:t>Which of the following will cause an </a:t>
            </a:r>
            <a:r>
              <a:rPr lang="en-US" sz="3200" dirty="0" smtClean="0">
                <a:solidFill>
                  <a:schemeClr val="accent1">
                    <a:lumMod val="75000"/>
                  </a:schemeClr>
                </a:solidFill>
              </a:rPr>
              <a:t>increase in the demand </a:t>
            </a:r>
            <a:r>
              <a:rPr lang="en-US" sz="3200" dirty="0" smtClean="0"/>
              <a:t>for autos?</a:t>
            </a:r>
          </a:p>
          <a:p>
            <a:pPr marL="857250" lvl="1" indent="-457200" eaLnBrk="1" fontAlgn="auto" hangingPunct="1">
              <a:spcAft>
                <a:spcPts val="0"/>
              </a:spcAft>
              <a:buFont typeface="+mj-lt"/>
              <a:buAutoNum type="alphaLcPeriod"/>
              <a:defRPr/>
            </a:pPr>
            <a:r>
              <a:rPr lang="en-US" sz="2800" dirty="0" smtClean="0"/>
              <a:t>Price of car tires increases because of a Malaysian rubber shortage.</a:t>
            </a:r>
          </a:p>
          <a:p>
            <a:pPr marL="857250" lvl="1" indent="-457200" eaLnBrk="1" fontAlgn="auto" hangingPunct="1">
              <a:spcAft>
                <a:spcPts val="0"/>
              </a:spcAft>
              <a:buFont typeface="+mj-lt"/>
              <a:buAutoNum type="alphaLcPeriod"/>
              <a:defRPr/>
            </a:pPr>
            <a:r>
              <a:rPr lang="en-US" sz="2800" dirty="0" smtClean="0"/>
              <a:t>Concrete steel reinforcing rods are replaced by aluminum along the Atlantic coast to prevent rusting.</a:t>
            </a:r>
          </a:p>
          <a:p>
            <a:pPr marL="857250" lvl="1" indent="-457200" eaLnBrk="1" fontAlgn="auto" hangingPunct="1">
              <a:spcAft>
                <a:spcPts val="0"/>
              </a:spcAft>
              <a:buFont typeface="+mj-lt"/>
              <a:buAutoNum type="alphaLcPeriod"/>
              <a:defRPr/>
            </a:pPr>
            <a:r>
              <a:rPr lang="en-US" sz="2800" dirty="0" smtClean="0"/>
              <a:t>Gasoline prices drop by 50% when OPEC nations increase production.</a:t>
            </a:r>
          </a:p>
          <a:p>
            <a:pPr marL="857250" lvl="1" indent="-457200" eaLnBrk="1" fontAlgn="auto" hangingPunct="1">
              <a:spcAft>
                <a:spcPts val="0"/>
              </a:spcAft>
              <a:buFont typeface="+mj-lt"/>
              <a:buAutoNum type="alphaLcPeriod"/>
              <a:defRPr/>
            </a:pPr>
            <a:r>
              <a:rPr lang="en-US" sz="2800" dirty="0" smtClean="0"/>
              <a:t>McDonald’s increases its hamburger production in response to consumer trends.</a:t>
            </a:r>
            <a:endParaRPr lang="en-US" dirty="0" smtClean="0"/>
          </a:p>
          <a:p>
            <a:pPr lvl="1" eaLnBrk="1" fontAlgn="auto" hangingPunct="1">
              <a:spcAft>
                <a:spcPts val="0"/>
              </a:spcAft>
              <a:buFont typeface="Arial" pitchFamily="34" charset="0"/>
              <a:buNone/>
              <a:defRPr/>
            </a:pPr>
            <a:endParaRPr lang="en-US" dirty="0"/>
          </a:p>
        </p:txBody>
      </p:sp>
      <p:sp>
        <p:nvSpPr>
          <p:cNvPr id="6" name="Oval 5"/>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4278" name="TextBox 6">
            <a:hlinkClick r:id="rId3"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3"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
        <p:nvSpPr>
          <p:cNvPr id="8" name="Rectangle 7"/>
          <p:cNvSpPr/>
          <p:nvPr/>
        </p:nvSpPr>
        <p:spPr>
          <a:xfrm>
            <a:off x="25705" y="6307666"/>
            <a:ext cx="1172116" cy="369332"/>
          </a:xfrm>
          <a:prstGeom prst="rect">
            <a:avLst/>
          </a:prstGeom>
        </p:spPr>
        <p:txBody>
          <a:bodyPr wrap="none">
            <a:spAutoFit/>
          </a:bodyPr>
          <a:lstStyle/>
          <a:p>
            <a:pPr algn="ctr" fontAlgn="auto">
              <a:spcBef>
                <a:spcPts val="0"/>
              </a:spcBef>
              <a:spcAft>
                <a:spcPts val="0"/>
              </a:spcAft>
              <a:defRPr/>
            </a:pPr>
            <a:r>
              <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4" action="ppaction://hlinksldjump"/>
              </a:rPr>
              <a:t>To Next </a:t>
            </a: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4" action="ppaction://hlinksldjump"/>
            </a:endParaRPr>
          </a:p>
          <a:p>
            <a:pPr algn="ctr" fontAlgn="auto">
              <a:spcBef>
                <a:spcPts val="0"/>
              </a:spcBef>
              <a:spcAft>
                <a:spcPts val="0"/>
              </a:spcAft>
              <a:defRPr/>
            </a:pPr>
            <a:r>
              <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4" action="ppaction://hlinksldjump"/>
              </a:rPr>
              <a:t>Active </a:t>
            </a:r>
            <a:r>
              <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4" action="ppaction://hlinksldjump"/>
              </a:rPr>
              <a:t>Learning</a:t>
            </a: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Tree>
    <p:extLst>
      <p:ext uri="{BB962C8B-B14F-4D97-AF65-F5344CB8AC3E}">
        <p14:creationId xmlns="" xmlns:p14="http://schemas.microsoft.com/office/powerpoint/2010/main" val="28189452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5">
                                            <p:txEl>
                                              <p:pRg st="3" end="3"/>
                                            </p:txEl>
                                          </p:spTgt>
                                        </p:tgtEl>
                                        <p:attrNameLst>
                                          <p:attrName>style.color</p:attrName>
                                        </p:attrNameLst>
                                      </p:cBhvr>
                                      <p:to>
                                        <a:srgbClr val="0070C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3" cstate="screen">
            <a:alphaModFix amt="84000"/>
            <a:lum/>
            <a:extLst>
              <a:ext uri="{28A0092B-C50C-407E-A947-70E740481C1C}">
                <a14:useLocalDpi xmlns=""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0658" name="Title 4"/>
          <p:cNvSpPr>
            <a:spLocks noGrp="1"/>
          </p:cNvSpPr>
          <p:nvPr>
            <p:ph type="title"/>
          </p:nvPr>
        </p:nvSpPr>
        <p:spPr bwMode="auto">
          <a:solidFill>
            <a:schemeClr val="accent5">
              <a:lumMod val="20000"/>
              <a:lumOff val="80000"/>
              <a:alpha val="82000"/>
            </a:schemeClr>
          </a:solidFill>
        </p:spPr>
        <p:txBody>
          <a:bodyPr wrap="square" numCol="1" anchorCtr="0" compatLnSpc="1">
            <a:prstTxWarp prst="textNoShape">
              <a:avLst/>
            </a:prstTxWarp>
          </a:bodyPr>
          <a:lstStyle/>
          <a:p>
            <a:pPr fontAlgn="auto">
              <a:spcAft>
                <a:spcPts val="0"/>
              </a:spcAft>
              <a:defRPr/>
            </a:pPr>
            <a:r>
              <a:rPr lang="en-US" smtClean="0">
                <a:solidFill>
                  <a:schemeClr val="accent6">
                    <a:lumMod val="75000"/>
                  </a:schemeClr>
                </a:solidFill>
              </a:rPr>
              <a:t>Supply</a:t>
            </a:r>
          </a:p>
        </p:txBody>
      </p:sp>
      <p:sp>
        <p:nvSpPr>
          <p:cNvPr id="6" name="Rectangle 3"/>
          <p:cNvSpPr>
            <a:spLocks noGrp="1" noChangeArrowheads="1"/>
          </p:cNvSpPr>
          <p:nvPr>
            <p:ph idx="1"/>
          </p:nvPr>
        </p:nvSpPr>
        <p:spPr>
          <a:xfrm>
            <a:off x="228600" y="2514600"/>
            <a:ext cx="8686800" cy="2514600"/>
          </a:xfrm>
          <a:solidFill>
            <a:schemeClr val="bg1">
              <a:alpha val="63000"/>
            </a:schemeClr>
          </a:solidFill>
        </p:spPr>
        <p:txBody>
          <a:bodyPr rtlCol="0">
            <a:noAutofit/>
          </a:bodyPr>
          <a:lstStyle/>
          <a:p>
            <a:pPr fontAlgn="auto">
              <a:spcAft>
                <a:spcPts val="0"/>
              </a:spcAft>
              <a:defRPr/>
            </a:pPr>
            <a:r>
              <a:rPr lang="en-US" sz="2800" dirty="0" smtClean="0">
                <a:ea typeface="ＭＳ Ｐゴシック"/>
                <a:cs typeface="Arial" pitchFamily="34" charset="0"/>
              </a:rPr>
              <a:t>Supply represents the behavior of sellers.</a:t>
            </a:r>
          </a:p>
          <a:p>
            <a:pPr fontAlgn="auto">
              <a:spcAft>
                <a:spcPts val="0"/>
              </a:spcAft>
              <a:defRPr/>
            </a:pPr>
            <a:r>
              <a:rPr lang="en-US" sz="2800" dirty="0" smtClean="0">
                <a:ea typeface="ＭＳ Ｐゴシック"/>
                <a:cs typeface="Arial" pitchFamily="34" charset="0"/>
              </a:rPr>
              <a:t>A </a:t>
            </a:r>
            <a:r>
              <a:rPr lang="en-US" sz="2800" dirty="0" smtClean="0">
                <a:solidFill>
                  <a:srgbClr val="990033"/>
                </a:solidFill>
                <a:ea typeface="ＭＳ Ｐゴシック"/>
                <a:cs typeface="Arial" pitchFamily="34" charset="0"/>
              </a:rPr>
              <a:t>supply curve </a:t>
            </a:r>
            <a:r>
              <a:rPr lang="en-US" sz="2800" dirty="0" smtClean="0">
                <a:ea typeface="ＭＳ Ｐゴシック"/>
                <a:cs typeface="Arial" pitchFamily="34" charset="0"/>
              </a:rPr>
              <a:t>shows the quantity supplied at various prices.</a:t>
            </a:r>
          </a:p>
          <a:p>
            <a:pPr>
              <a:defRPr/>
            </a:pPr>
            <a:r>
              <a:rPr lang="en-US" sz="2800" dirty="0" smtClean="0">
                <a:ea typeface="ＭＳ Ｐゴシック"/>
                <a:cs typeface="Arial" pitchFamily="34" charset="0"/>
              </a:rPr>
              <a:t>The </a:t>
            </a:r>
            <a:r>
              <a:rPr lang="en-US" sz="2800" dirty="0" smtClean="0">
                <a:solidFill>
                  <a:srgbClr val="990033"/>
                </a:solidFill>
                <a:ea typeface="ＭＳ Ｐゴシック"/>
                <a:cs typeface="Arial" pitchFamily="34" charset="0"/>
              </a:rPr>
              <a:t>quantity supplied </a:t>
            </a:r>
            <a:r>
              <a:rPr lang="en-US" sz="2800" dirty="0" smtClean="0">
                <a:ea typeface="ＭＳ Ｐゴシック"/>
                <a:cs typeface="Arial" pitchFamily="34" charset="0"/>
              </a:rPr>
              <a:t>is the quantity that producers are willing and able to sell at a particular price.</a:t>
            </a:r>
          </a:p>
          <a:p>
            <a:pPr fontAlgn="auto">
              <a:spcAft>
                <a:spcPts val="0"/>
              </a:spcAft>
              <a:defRPr/>
            </a:pPr>
            <a:endParaRPr lang="en-US" dirty="0" smtClean="0">
              <a:ea typeface="ＭＳ Ｐゴシック"/>
              <a:cs typeface="Arial" pitchFamily="34" charset="0"/>
            </a:endParaRPr>
          </a:p>
        </p:txBody>
      </p:sp>
      <p:sp>
        <p:nvSpPr>
          <p:cNvPr id="2" name="Footer Placeholder 1"/>
          <p:cNvSpPr>
            <a:spLocks noGrp="1"/>
          </p:cNvSpPr>
          <p:nvPr>
            <p:ph type="ftr" sz="quarter" idx="3"/>
          </p:nvPr>
        </p:nvSpPr>
        <p:spPr>
          <a:prstGeom prst="rect">
            <a:avLst/>
          </a:prstGeom>
        </p:spPr>
        <p:txBody>
          <a:bodyPr/>
          <a:lstStyle/>
          <a:p>
            <a:pPr>
              <a:defRPr/>
            </a:pPr>
            <a:r>
              <a:rPr lang="en-US"/>
              <a:t>Copyright 2012 Worth Publishers</a:t>
            </a:r>
          </a:p>
        </p:txBody>
      </p:sp>
      <p:sp>
        <p:nvSpPr>
          <p:cNvPr id="7" name="Oval 6"/>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6326" name="TextBox 7">
            <a:hlinkClick r:id="rId4"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4"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 xmlns:p14="http://schemas.microsoft.com/office/powerpoint/2010/main" val="36071220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a:t>
            </a:r>
            <a:r>
              <a:rPr lang="en-US" dirty="0" smtClean="0"/>
              <a:t>Supply </a:t>
            </a:r>
            <a:r>
              <a:rPr lang="en-US" dirty="0"/>
              <a:t>Schedule and the Supply</a:t>
            </a:r>
            <a:r>
              <a:rPr lang="en-US" dirty="0" smtClean="0"/>
              <a:t> </a:t>
            </a:r>
            <a:r>
              <a:rPr lang="en-US" dirty="0"/>
              <a:t>Curve</a:t>
            </a:r>
          </a:p>
        </p:txBody>
      </p:sp>
      <p:sp>
        <p:nvSpPr>
          <p:cNvPr id="5" name="Line 15"/>
          <p:cNvSpPr>
            <a:spLocks noChangeShapeType="1"/>
          </p:cNvSpPr>
          <p:nvPr/>
        </p:nvSpPr>
        <p:spPr bwMode="auto">
          <a:xfrm flipV="1">
            <a:off x="1185862" y="1494035"/>
            <a:ext cx="0" cy="4121150"/>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6" name="TextBox 30"/>
          <p:cNvSpPr txBox="1">
            <a:spLocks noChangeArrowheads="1"/>
          </p:cNvSpPr>
          <p:nvPr/>
        </p:nvSpPr>
        <p:spPr bwMode="auto">
          <a:xfrm>
            <a:off x="3576637" y="6093023"/>
            <a:ext cx="390207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ts val="0"/>
              </a:spcBef>
            </a:pPr>
            <a:r>
              <a:rPr lang="en-US" sz="1400" dirty="0">
                <a:ea typeface="MS PGothic" pitchFamily="34" charset="-128"/>
              </a:rPr>
              <a:t>Quantity of </a:t>
            </a:r>
            <a:r>
              <a:rPr lang="en-US" sz="1400" dirty="0" smtClean="0">
                <a:ea typeface="MS PGothic" pitchFamily="34" charset="-128"/>
              </a:rPr>
              <a:t>cotton (per pound)</a:t>
            </a:r>
          </a:p>
        </p:txBody>
      </p:sp>
      <p:sp>
        <p:nvSpPr>
          <p:cNvPr id="7" name="TextBox 29"/>
          <p:cNvSpPr txBox="1">
            <a:spLocks noChangeArrowheads="1"/>
          </p:cNvSpPr>
          <p:nvPr/>
        </p:nvSpPr>
        <p:spPr bwMode="auto">
          <a:xfrm>
            <a:off x="76200" y="1543248"/>
            <a:ext cx="1109662"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ts val="0"/>
              </a:spcBef>
            </a:pPr>
            <a:r>
              <a:rPr lang="en-US" sz="1400" dirty="0">
                <a:ea typeface="MS PGothic" pitchFamily="34" charset="-128"/>
              </a:rPr>
              <a:t>Price of </a:t>
            </a:r>
            <a:r>
              <a:rPr lang="en-US" sz="1400" dirty="0" smtClean="0">
                <a:ea typeface="MS PGothic" pitchFamily="34" charset="-128"/>
              </a:rPr>
              <a:t>cotton </a:t>
            </a:r>
          </a:p>
          <a:p>
            <a:pPr algn="ctr">
              <a:spcBef>
                <a:spcPts val="0"/>
              </a:spcBef>
            </a:pPr>
            <a:r>
              <a:rPr lang="en-US" sz="1400" dirty="0" smtClean="0">
                <a:ea typeface="MS PGothic" pitchFamily="34" charset="-128"/>
              </a:rPr>
              <a:t>(</a:t>
            </a:r>
            <a:r>
              <a:rPr lang="en-US" sz="1400" dirty="0">
                <a:ea typeface="MS PGothic" pitchFamily="34" charset="-128"/>
              </a:rPr>
              <a:t>per pound)</a:t>
            </a:r>
          </a:p>
        </p:txBody>
      </p:sp>
      <p:sp>
        <p:nvSpPr>
          <p:cNvPr id="8" name="Freeform 16"/>
          <p:cNvSpPr>
            <a:spLocks/>
          </p:cNvSpPr>
          <p:nvPr/>
        </p:nvSpPr>
        <p:spPr bwMode="auto">
          <a:xfrm>
            <a:off x="1185862" y="5691385"/>
            <a:ext cx="209550" cy="139700"/>
          </a:xfrm>
          <a:custGeom>
            <a:avLst/>
            <a:gdLst>
              <a:gd name="T0" fmla="*/ 88 w 88"/>
              <a:gd name="T1" fmla="*/ 86 h 86"/>
              <a:gd name="T2" fmla="*/ 0 w 88"/>
              <a:gd name="T3" fmla="*/ 86 h 86"/>
              <a:gd name="T4" fmla="*/ 0 w 88"/>
              <a:gd name="T5" fmla="*/ 0 h 86"/>
            </a:gdLst>
            <a:ahLst/>
            <a:cxnLst>
              <a:cxn ang="0">
                <a:pos x="T0" y="T1"/>
              </a:cxn>
              <a:cxn ang="0">
                <a:pos x="T2" y="T3"/>
              </a:cxn>
              <a:cxn ang="0">
                <a:pos x="T4" y="T5"/>
              </a:cxn>
            </a:cxnLst>
            <a:rect l="0" t="0" r="r" b="b"/>
            <a:pathLst>
              <a:path w="88" h="86">
                <a:moveTo>
                  <a:pt x="88" y="86"/>
                </a:moveTo>
                <a:lnTo>
                  <a:pt x="0" y="86"/>
                </a:lnTo>
                <a:lnTo>
                  <a:pt x="0" y="0"/>
                </a:lnTo>
              </a:path>
            </a:pathLst>
          </a:custGeom>
          <a:noFill/>
          <a:ln w="7938"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 name="Line 17"/>
          <p:cNvSpPr>
            <a:spLocks noChangeShapeType="1"/>
          </p:cNvSpPr>
          <p:nvPr/>
        </p:nvSpPr>
        <p:spPr bwMode="auto">
          <a:xfrm flipH="1">
            <a:off x="1508125" y="5831085"/>
            <a:ext cx="4718050" cy="1588"/>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10" name="Rectangle 18"/>
          <p:cNvSpPr>
            <a:spLocks noChangeArrowheads="1"/>
          </p:cNvSpPr>
          <p:nvPr/>
        </p:nvSpPr>
        <p:spPr bwMode="auto">
          <a:xfrm>
            <a:off x="1960562" y="5866010"/>
            <a:ext cx="98425"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7</a:t>
            </a:r>
            <a:endParaRPr lang="en-US" sz="1400"/>
          </a:p>
        </p:txBody>
      </p:sp>
      <p:sp>
        <p:nvSpPr>
          <p:cNvPr id="11" name="Rectangle 19"/>
          <p:cNvSpPr>
            <a:spLocks noChangeArrowheads="1"/>
          </p:cNvSpPr>
          <p:nvPr/>
        </p:nvSpPr>
        <p:spPr bwMode="auto">
          <a:xfrm>
            <a:off x="942975" y="5866010"/>
            <a:ext cx="98425"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0</a:t>
            </a:r>
            <a:endParaRPr lang="en-US" sz="1400"/>
          </a:p>
        </p:txBody>
      </p:sp>
      <p:sp>
        <p:nvSpPr>
          <p:cNvPr id="12" name="Rectangle 20"/>
          <p:cNvSpPr>
            <a:spLocks noChangeArrowheads="1"/>
          </p:cNvSpPr>
          <p:nvPr/>
        </p:nvSpPr>
        <p:spPr bwMode="auto">
          <a:xfrm>
            <a:off x="2800350" y="5866010"/>
            <a:ext cx="98425"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9</a:t>
            </a:r>
            <a:endParaRPr lang="en-US" sz="1400"/>
          </a:p>
        </p:txBody>
      </p:sp>
      <p:sp>
        <p:nvSpPr>
          <p:cNvPr id="13" name="Rectangle 21"/>
          <p:cNvSpPr>
            <a:spLocks noChangeArrowheads="1"/>
          </p:cNvSpPr>
          <p:nvPr/>
        </p:nvSpPr>
        <p:spPr bwMode="auto">
          <a:xfrm>
            <a:off x="3576637" y="5866010"/>
            <a:ext cx="19685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11</a:t>
            </a:r>
            <a:endParaRPr lang="en-US" sz="1400"/>
          </a:p>
        </p:txBody>
      </p:sp>
      <p:sp>
        <p:nvSpPr>
          <p:cNvPr id="14" name="Rectangle 22"/>
          <p:cNvSpPr>
            <a:spLocks noChangeArrowheads="1"/>
          </p:cNvSpPr>
          <p:nvPr/>
        </p:nvSpPr>
        <p:spPr bwMode="auto">
          <a:xfrm>
            <a:off x="5257800" y="5866010"/>
            <a:ext cx="198437"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15</a:t>
            </a:r>
            <a:endParaRPr lang="en-US" sz="1400"/>
          </a:p>
        </p:txBody>
      </p:sp>
      <p:sp>
        <p:nvSpPr>
          <p:cNvPr id="15" name="Rectangle 23"/>
          <p:cNvSpPr>
            <a:spLocks noChangeArrowheads="1"/>
          </p:cNvSpPr>
          <p:nvPr/>
        </p:nvSpPr>
        <p:spPr bwMode="auto">
          <a:xfrm>
            <a:off x="4416425" y="5866010"/>
            <a:ext cx="19685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13</a:t>
            </a:r>
            <a:endParaRPr lang="en-US" sz="1400"/>
          </a:p>
        </p:txBody>
      </p:sp>
      <p:sp>
        <p:nvSpPr>
          <p:cNvPr id="16" name="Rectangle 24"/>
          <p:cNvSpPr>
            <a:spLocks noChangeArrowheads="1"/>
          </p:cNvSpPr>
          <p:nvPr/>
        </p:nvSpPr>
        <p:spPr bwMode="auto">
          <a:xfrm>
            <a:off x="6094412" y="5866010"/>
            <a:ext cx="196850"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17</a:t>
            </a:r>
            <a:endParaRPr lang="en-US" sz="1400"/>
          </a:p>
        </p:txBody>
      </p:sp>
      <p:sp>
        <p:nvSpPr>
          <p:cNvPr id="17" name="Line 35"/>
          <p:cNvSpPr>
            <a:spLocks noChangeShapeType="1"/>
          </p:cNvSpPr>
          <p:nvPr/>
        </p:nvSpPr>
        <p:spPr bwMode="auto">
          <a:xfrm>
            <a:off x="1185862" y="3065660"/>
            <a:ext cx="166688" cy="1588"/>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18" name="Line 36"/>
          <p:cNvSpPr>
            <a:spLocks noChangeShapeType="1"/>
          </p:cNvSpPr>
          <p:nvPr/>
        </p:nvSpPr>
        <p:spPr bwMode="auto">
          <a:xfrm>
            <a:off x="1185862" y="3460948"/>
            <a:ext cx="166688" cy="1587"/>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19" name="Line 37"/>
          <p:cNvSpPr>
            <a:spLocks noChangeShapeType="1"/>
          </p:cNvSpPr>
          <p:nvPr/>
        </p:nvSpPr>
        <p:spPr bwMode="auto">
          <a:xfrm>
            <a:off x="1185862" y="3854648"/>
            <a:ext cx="166688" cy="1587"/>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20" name="Line 38"/>
          <p:cNvSpPr>
            <a:spLocks noChangeShapeType="1"/>
          </p:cNvSpPr>
          <p:nvPr/>
        </p:nvSpPr>
        <p:spPr bwMode="auto">
          <a:xfrm>
            <a:off x="1185862" y="4249935"/>
            <a:ext cx="166688" cy="1588"/>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21" name="Line 39"/>
          <p:cNvSpPr>
            <a:spLocks noChangeShapeType="1"/>
          </p:cNvSpPr>
          <p:nvPr/>
        </p:nvSpPr>
        <p:spPr bwMode="auto">
          <a:xfrm>
            <a:off x="1185862" y="4648398"/>
            <a:ext cx="166688" cy="1587"/>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22" name="Line 40"/>
          <p:cNvSpPr>
            <a:spLocks noChangeShapeType="1"/>
          </p:cNvSpPr>
          <p:nvPr/>
        </p:nvSpPr>
        <p:spPr bwMode="auto">
          <a:xfrm>
            <a:off x="1185862" y="5042098"/>
            <a:ext cx="166688" cy="1587"/>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23" name="Line 41"/>
          <p:cNvSpPr>
            <a:spLocks noChangeShapeType="1"/>
          </p:cNvSpPr>
          <p:nvPr/>
        </p:nvSpPr>
        <p:spPr bwMode="auto">
          <a:xfrm>
            <a:off x="1185862" y="5435798"/>
            <a:ext cx="166688" cy="1587"/>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24" name="Line 42"/>
          <p:cNvSpPr>
            <a:spLocks noChangeShapeType="1"/>
          </p:cNvSpPr>
          <p:nvPr/>
        </p:nvSpPr>
        <p:spPr bwMode="auto">
          <a:xfrm flipV="1">
            <a:off x="2030412" y="5715198"/>
            <a:ext cx="1588" cy="115887"/>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25" name="Line 43"/>
          <p:cNvSpPr>
            <a:spLocks noChangeShapeType="1"/>
          </p:cNvSpPr>
          <p:nvPr/>
        </p:nvSpPr>
        <p:spPr bwMode="auto">
          <a:xfrm flipV="1">
            <a:off x="2868612" y="5715198"/>
            <a:ext cx="1588" cy="115887"/>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26" name="Line 44"/>
          <p:cNvSpPr>
            <a:spLocks noChangeShapeType="1"/>
          </p:cNvSpPr>
          <p:nvPr/>
        </p:nvSpPr>
        <p:spPr bwMode="auto">
          <a:xfrm flipV="1">
            <a:off x="3705225" y="5715198"/>
            <a:ext cx="3175" cy="115887"/>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27" name="Line 45"/>
          <p:cNvSpPr>
            <a:spLocks noChangeShapeType="1"/>
          </p:cNvSpPr>
          <p:nvPr/>
        </p:nvSpPr>
        <p:spPr bwMode="auto">
          <a:xfrm flipV="1">
            <a:off x="4543425" y="5715198"/>
            <a:ext cx="3175" cy="115887"/>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28" name="Line 46"/>
          <p:cNvSpPr>
            <a:spLocks noChangeShapeType="1"/>
          </p:cNvSpPr>
          <p:nvPr/>
        </p:nvSpPr>
        <p:spPr bwMode="auto">
          <a:xfrm flipV="1">
            <a:off x="5389562" y="5715198"/>
            <a:ext cx="1588" cy="115887"/>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29" name="Line 47"/>
          <p:cNvSpPr>
            <a:spLocks noChangeShapeType="1"/>
          </p:cNvSpPr>
          <p:nvPr/>
        </p:nvSpPr>
        <p:spPr bwMode="auto">
          <a:xfrm flipV="1">
            <a:off x="6226175" y="5715198"/>
            <a:ext cx="3175" cy="115887"/>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30" name="Rectangle 48"/>
          <p:cNvSpPr>
            <a:spLocks noChangeArrowheads="1"/>
          </p:cNvSpPr>
          <p:nvPr/>
        </p:nvSpPr>
        <p:spPr bwMode="auto">
          <a:xfrm>
            <a:off x="503237" y="2962473"/>
            <a:ext cx="442913" cy="16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$2.00</a:t>
            </a:r>
            <a:endParaRPr lang="en-US" sz="1400"/>
          </a:p>
        </p:txBody>
      </p:sp>
      <p:sp>
        <p:nvSpPr>
          <p:cNvPr id="31" name="Rectangle 49"/>
          <p:cNvSpPr>
            <a:spLocks noChangeArrowheads="1"/>
          </p:cNvSpPr>
          <p:nvPr/>
        </p:nvSpPr>
        <p:spPr bwMode="auto">
          <a:xfrm>
            <a:off x="631825" y="3357760"/>
            <a:ext cx="344487"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1.75</a:t>
            </a:r>
            <a:endParaRPr lang="en-US" sz="1400"/>
          </a:p>
        </p:txBody>
      </p:sp>
      <p:sp>
        <p:nvSpPr>
          <p:cNvPr id="32" name="Rectangle 50"/>
          <p:cNvSpPr>
            <a:spLocks noChangeArrowheads="1"/>
          </p:cNvSpPr>
          <p:nvPr/>
        </p:nvSpPr>
        <p:spPr bwMode="auto">
          <a:xfrm>
            <a:off x="631825" y="3753048"/>
            <a:ext cx="344487" cy="16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1.50</a:t>
            </a:r>
            <a:endParaRPr lang="en-US" sz="1400"/>
          </a:p>
        </p:txBody>
      </p:sp>
      <p:sp>
        <p:nvSpPr>
          <p:cNvPr id="33" name="Rectangle 51"/>
          <p:cNvSpPr>
            <a:spLocks noChangeArrowheads="1"/>
          </p:cNvSpPr>
          <p:nvPr/>
        </p:nvSpPr>
        <p:spPr bwMode="auto">
          <a:xfrm>
            <a:off x="631825" y="4148335"/>
            <a:ext cx="344487"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1.25</a:t>
            </a:r>
            <a:endParaRPr lang="en-US" sz="1400"/>
          </a:p>
        </p:txBody>
      </p:sp>
      <p:sp>
        <p:nvSpPr>
          <p:cNvPr id="34" name="Rectangle 52"/>
          <p:cNvSpPr>
            <a:spLocks noChangeArrowheads="1"/>
          </p:cNvSpPr>
          <p:nvPr/>
        </p:nvSpPr>
        <p:spPr bwMode="auto">
          <a:xfrm>
            <a:off x="631825" y="4543623"/>
            <a:ext cx="344487" cy="16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1.00</a:t>
            </a:r>
            <a:endParaRPr lang="en-US" sz="1400"/>
          </a:p>
        </p:txBody>
      </p:sp>
      <p:sp>
        <p:nvSpPr>
          <p:cNvPr id="35" name="Rectangle 53"/>
          <p:cNvSpPr>
            <a:spLocks noChangeArrowheads="1"/>
          </p:cNvSpPr>
          <p:nvPr/>
        </p:nvSpPr>
        <p:spPr bwMode="auto">
          <a:xfrm>
            <a:off x="631825" y="4938910"/>
            <a:ext cx="344487"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0.75</a:t>
            </a:r>
            <a:endParaRPr lang="en-US" sz="1400"/>
          </a:p>
        </p:txBody>
      </p:sp>
      <p:sp>
        <p:nvSpPr>
          <p:cNvPr id="36" name="Rectangle 54"/>
          <p:cNvSpPr>
            <a:spLocks noChangeArrowheads="1"/>
          </p:cNvSpPr>
          <p:nvPr/>
        </p:nvSpPr>
        <p:spPr bwMode="auto">
          <a:xfrm>
            <a:off x="631825" y="5334198"/>
            <a:ext cx="344487" cy="168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0.50</a:t>
            </a:r>
            <a:endParaRPr lang="en-US" sz="1400"/>
          </a:p>
        </p:txBody>
      </p:sp>
      <p:sp>
        <p:nvSpPr>
          <p:cNvPr id="37" name="Freeform 80"/>
          <p:cNvSpPr>
            <a:spLocks/>
          </p:cNvSpPr>
          <p:nvPr/>
        </p:nvSpPr>
        <p:spPr bwMode="auto">
          <a:xfrm>
            <a:off x="1550987" y="3322835"/>
            <a:ext cx="1731117" cy="814864"/>
          </a:xfrm>
          <a:custGeom>
            <a:avLst/>
            <a:gdLst>
              <a:gd name="T0" fmla="*/ 218 w 218"/>
              <a:gd name="T1" fmla="*/ 119 h 141"/>
              <a:gd name="T2" fmla="*/ 202 w 218"/>
              <a:gd name="T3" fmla="*/ 141 h 141"/>
              <a:gd name="T4" fmla="*/ 16 w 218"/>
              <a:gd name="T5" fmla="*/ 141 h 141"/>
              <a:gd name="T6" fmla="*/ 0 w 218"/>
              <a:gd name="T7" fmla="*/ 119 h 141"/>
              <a:gd name="T8" fmla="*/ 0 w 218"/>
              <a:gd name="T9" fmla="*/ 21 h 141"/>
              <a:gd name="T10" fmla="*/ 16 w 218"/>
              <a:gd name="T11" fmla="*/ 0 h 141"/>
              <a:gd name="T12" fmla="*/ 202 w 218"/>
              <a:gd name="T13" fmla="*/ 0 h 141"/>
              <a:gd name="T14" fmla="*/ 218 w 218"/>
              <a:gd name="T15" fmla="*/ 21 h 141"/>
              <a:gd name="T16" fmla="*/ 218 w 218"/>
              <a:gd name="T17" fmla="*/ 11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141">
                <a:moveTo>
                  <a:pt x="218" y="119"/>
                </a:moveTo>
                <a:cubicBezTo>
                  <a:pt x="218" y="131"/>
                  <a:pt x="211" y="141"/>
                  <a:pt x="202" y="141"/>
                </a:cubicBezTo>
                <a:cubicBezTo>
                  <a:pt x="16" y="141"/>
                  <a:pt x="16" y="141"/>
                  <a:pt x="16" y="141"/>
                </a:cubicBezTo>
                <a:cubicBezTo>
                  <a:pt x="7" y="141"/>
                  <a:pt x="0" y="131"/>
                  <a:pt x="0" y="119"/>
                </a:cubicBezTo>
                <a:cubicBezTo>
                  <a:pt x="0" y="21"/>
                  <a:pt x="0" y="21"/>
                  <a:pt x="0" y="21"/>
                </a:cubicBezTo>
                <a:cubicBezTo>
                  <a:pt x="0" y="9"/>
                  <a:pt x="7" y="0"/>
                  <a:pt x="16" y="0"/>
                </a:cubicBezTo>
                <a:cubicBezTo>
                  <a:pt x="202" y="0"/>
                  <a:pt x="202" y="0"/>
                  <a:pt x="202" y="0"/>
                </a:cubicBezTo>
                <a:cubicBezTo>
                  <a:pt x="211" y="0"/>
                  <a:pt x="218" y="9"/>
                  <a:pt x="218" y="21"/>
                </a:cubicBezTo>
                <a:lnTo>
                  <a:pt x="218" y="119"/>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Candara" pitchFamily="34" charset="0"/>
            </a:endParaRPr>
          </a:p>
        </p:txBody>
      </p:sp>
      <p:sp>
        <p:nvSpPr>
          <p:cNvPr id="38" name="Line 101"/>
          <p:cNvSpPr>
            <a:spLocks noChangeShapeType="1"/>
          </p:cNvSpPr>
          <p:nvPr/>
        </p:nvSpPr>
        <p:spPr bwMode="auto">
          <a:xfrm flipV="1">
            <a:off x="1112837" y="5586610"/>
            <a:ext cx="149225" cy="57150"/>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39" name="Line 102"/>
          <p:cNvSpPr>
            <a:spLocks noChangeShapeType="1"/>
          </p:cNvSpPr>
          <p:nvPr/>
        </p:nvSpPr>
        <p:spPr bwMode="auto">
          <a:xfrm flipV="1">
            <a:off x="1112837" y="5662810"/>
            <a:ext cx="149225" cy="57150"/>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40" name="Line 103"/>
          <p:cNvSpPr>
            <a:spLocks noChangeShapeType="1"/>
          </p:cNvSpPr>
          <p:nvPr/>
        </p:nvSpPr>
        <p:spPr bwMode="auto">
          <a:xfrm flipH="1">
            <a:off x="1352550" y="5781873"/>
            <a:ext cx="84137" cy="101600"/>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41" name="Line 104"/>
          <p:cNvSpPr>
            <a:spLocks noChangeShapeType="1"/>
          </p:cNvSpPr>
          <p:nvPr/>
        </p:nvSpPr>
        <p:spPr bwMode="auto">
          <a:xfrm flipH="1">
            <a:off x="1465262" y="5781873"/>
            <a:ext cx="85725" cy="101600"/>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42" name="TextBox 56"/>
          <p:cNvSpPr txBox="1">
            <a:spLocks noChangeArrowheads="1"/>
          </p:cNvSpPr>
          <p:nvPr/>
        </p:nvSpPr>
        <p:spPr bwMode="auto">
          <a:xfrm>
            <a:off x="1587185" y="3399035"/>
            <a:ext cx="1776728"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spcBef>
                <a:spcPct val="50000"/>
              </a:spcBef>
            </a:pPr>
            <a:r>
              <a:rPr lang="en-US" sz="1400" dirty="0">
                <a:solidFill>
                  <a:schemeClr val="tx1">
                    <a:lumMod val="75000"/>
                    <a:lumOff val="25000"/>
                  </a:schemeClr>
                </a:solidFill>
                <a:latin typeface="Myriad Roman" charset="0"/>
              </a:rPr>
              <a:t>As price rises, the quantity supplied rises.</a:t>
            </a:r>
          </a:p>
        </p:txBody>
      </p:sp>
      <p:sp>
        <p:nvSpPr>
          <p:cNvPr id="45" name="TextBox 59"/>
          <p:cNvSpPr txBox="1">
            <a:spLocks noChangeArrowheads="1"/>
          </p:cNvSpPr>
          <p:nvPr/>
        </p:nvSpPr>
        <p:spPr bwMode="auto">
          <a:xfrm>
            <a:off x="3363912" y="2484635"/>
            <a:ext cx="114935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Supply curve, </a:t>
            </a:r>
            <a:r>
              <a:rPr lang="en-US" sz="1400" i="1" dirty="0">
                <a:latin typeface="Myriad Pro" pitchFamily="34" charset="0"/>
                <a:ea typeface="MS PGothic" pitchFamily="34" charset="-128"/>
              </a:rPr>
              <a:t>S</a:t>
            </a:r>
          </a:p>
        </p:txBody>
      </p:sp>
      <p:sp>
        <p:nvSpPr>
          <p:cNvPr id="49" name="Freeform 65"/>
          <p:cNvSpPr>
            <a:spLocks/>
          </p:cNvSpPr>
          <p:nvPr/>
        </p:nvSpPr>
        <p:spPr bwMode="auto">
          <a:xfrm>
            <a:off x="2444750" y="3065660"/>
            <a:ext cx="1514475" cy="2370138"/>
          </a:xfrm>
          <a:custGeom>
            <a:avLst/>
            <a:gdLst>
              <a:gd name="T0" fmla="*/ 215 w 215"/>
              <a:gd name="T1" fmla="*/ 0 h 493"/>
              <a:gd name="T2" fmla="*/ 0 w 215"/>
              <a:gd name="T3" fmla="*/ 493 h 493"/>
            </a:gdLst>
            <a:ahLst/>
            <a:cxnLst>
              <a:cxn ang="0">
                <a:pos x="T0" y="T1"/>
              </a:cxn>
              <a:cxn ang="0">
                <a:pos x="T2" y="T3"/>
              </a:cxn>
            </a:cxnLst>
            <a:rect l="0" t="0" r="r" b="b"/>
            <a:pathLst>
              <a:path w="215" h="493">
                <a:moveTo>
                  <a:pt x="215" y="0"/>
                </a:moveTo>
                <a:cubicBezTo>
                  <a:pt x="215" y="148"/>
                  <a:pt x="153" y="320"/>
                  <a:pt x="0" y="493"/>
                </a:cubicBezTo>
              </a:path>
            </a:pathLst>
          </a:custGeom>
          <a:noFill/>
          <a:ln w="36513" cap="flat">
            <a:solidFill>
              <a:srgbClr val="EE313C"/>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0" name="Oval 67"/>
          <p:cNvSpPr>
            <a:spLocks noChangeArrowheads="1"/>
          </p:cNvSpPr>
          <p:nvPr/>
        </p:nvSpPr>
        <p:spPr bwMode="auto">
          <a:xfrm>
            <a:off x="3871914" y="3413323"/>
            <a:ext cx="91440" cy="9366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 name="Oval 68"/>
          <p:cNvSpPr>
            <a:spLocks noChangeArrowheads="1"/>
          </p:cNvSpPr>
          <p:nvPr/>
        </p:nvSpPr>
        <p:spPr bwMode="auto">
          <a:xfrm>
            <a:off x="3746501" y="3807023"/>
            <a:ext cx="91440" cy="9144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2" name="Oval 69"/>
          <p:cNvSpPr>
            <a:spLocks noChangeArrowheads="1"/>
          </p:cNvSpPr>
          <p:nvPr/>
        </p:nvSpPr>
        <p:spPr bwMode="auto">
          <a:xfrm>
            <a:off x="3532189" y="4200723"/>
            <a:ext cx="91440" cy="9144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3" name="Oval 70"/>
          <p:cNvSpPr>
            <a:spLocks noChangeArrowheads="1"/>
          </p:cNvSpPr>
          <p:nvPr/>
        </p:nvSpPr>
        <p:spPr bwMode="auto">
          <a:xfrm>
            <a:off x="3236384" y="4599185"/>
            <a:ext cx="91440" cy="9144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4" name="Oval 71"/>
          <p:cNvSpPr>
            <a:spLocks noChangeArrowheads="1"/>
          </p:cNvSpPr>
          <p:nvPr/>
        </p:nvSpPr>
        <p:spPr bwMode="auto">
          <a:xfrm>
            <a:off x="2856972" y="4994473"/>
            <a:ext cx="91440" cy="9144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5" name="Oval 72"/>
          <p:cNvSpPr>
            <a:spLocks noChangeArrowheads="1"/>
          </p:cNvSpPr>
          <p:nvPr/>
        </p:nvSpPr>
        <p:spPr bwMode="auto">
          <a:xfrm>
            <a:off x="2383367" y="5388173"/>
            <a:ext cx="91440" cy="9144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8" name="Oval 66"/>
          <p:cNvSpPr>
            <a:spLocks noChangeArrowheads="1"/>
          </p:cNvSpPr>
          <p:nvPr/>
        </p:nvSpPr>
        <p:spPr bwMode="auto">
          <a:xfrm>
            <a:off x="3913189" y="3046345"/>
            <a:ext cx="91440" cy="9144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pic>
        <p:nvPicPr>
          <p:cNvPr id="82946" name="Picture 2"/>
          <p:cNvPicPr>
            <a:picLocks noChangeAspect="1" noChangeArrowheads="1"/>
          </p:cNvPicPr>
          <p:nvPr/>
        </p:nvPicPr>
        <p:blipFill rotWithShape="1">
          <a:blip r:embed="rId2" cstate="screen">
            <a:extLst>
              <a:ext uri="{28A0092B-C50C-407E-A947-70E740481C1C}">
                <a14:useLocalDpi xmlns="" xmlns:a14="http://schemas.microsoft.com/office/drawing/2010/main" val="0"/>
              </a:ext>
            </a:extLst>
          </a:blip>
          <a:srcRect/>
          <a:stretch/>
        </p:blipFill>
        <p:spPr bwMode="auto">
          <a:xfrm>
            <a:off x="7156119" y="2289123"/>
            <a:ext cx="692481" cy="33327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2947" name="Picture 3"/>
          <p:cNvPicPr>
            <a:picLocks noChangeAspect="1" noChangeArrowheads="1"/>
          </p:cNvPicPr>
          <p:nvPr/>
        </p:nvPicPr>
        <p:blipFill rotWithShape="1">
          <a:blip r:embed="rId3" cstate="screen">
            <a:extLst>
              <a:ext uri="{28A0092B-C50C-407E-A947-70E740481C1C}">
                <a14:useLocalDpi xmlns="" xmlns:a14="http://schemas.microsoft.com/office/drawing/2010/main" val="0"/>
              </a:ext>
            </a:extLst>
          </a:blip>
          <a:srcRect/>
          <a:stretch/>
        </p:blipFill>
        <p:spPr bwMode="auto">
          <a:xfrm>
            <a:off x="6019800" y="2306056"/>
            <a:ext cx="498695" cy="33327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2948" name="Picture 4"/>
          <p:cNvPicPr>
            <a:picLocks noChangeAspect="1" noChangeArrowheads="1"/>
          </p:cNvPicPr>
          <p:nvPr/>
        </p:nvPicPr>
        <p:blipFill>
          <a:blip r:embed="rId4" cstate="screen">
            <a:extLst>
              <a:ext uri="{28A0092B-C50C-407E-A947-70E740481C1C}">
                <a14:useLocalDpi xmlns="" xmlns:a14="http://schemas.microsoft.com/office/drawing/2010/main" val="0"/>
              </a:ext>
            </a:extLst>
          </a:blip>
          <a:srcRect/>
          <a:stretch>
            <a:fillRect/>
          </a:stretch>
        </p:blipFill>
        <p:spPr bwMode="auto">
          <a:xfrm>
            <a:off x="5224236" y="990601"/>
            <a:ext cx="3310885" cy="1291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02891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2947"/>
                                        </p:tgtEl>
                                        <p:attrNameLst>
                                          <p:attrName>style.visibility</p:attrName>
                                        </p:attrNameLst>
                                      </p:cBhvr>
                                      <p:to>
                                        <p:strVal val="visible"/>
                                      </p:to>
                                    </p:set>
                                    <p:animEffect transition="in" filter="wipe(up)">
                                      <p:cBhvr>
                                        <p:cTn id="7" dur="1000"/>
                                        <p:tgtEl>
                                          <p:spTgt spid="82947"/>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82946"/>
                                        </p:tgtEl>
                                        <p:attrNameLst>
                                          <p:attrName>style.visibility</p:attrName>
                                        </p:attrNameLst>
                                      </p:cBhvr>
                                      <p:to>
                                        <p:strVal val="visible"/>
                                      </p:to>
                                    </p:set>
                                    <p:animEffect transition="in" filter="wipe(up)">
                                      <p:cBhvr>
                                        <p:cTn id="11" dur="1000"/>
                                        <p:tgtEl>
                                          <p:spTgt spid="82946"/>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1000"/>
                                        <p:tgtEl>
                                          <p:spTgt spid="48"/>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1000"/>
                                        <p:tgtEl>
                                          <p:spTgt spid="50"/>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1000"/>
                                        <p:tgtEl>
                                          <p:spTgt spid="51"/>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1000"/>
                                        <p:tgtEl>
                                          <p:spTgt spid="52"/>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1000"/>
                                        <p:tgtEl>
                                          <p:spTgt spid="53"/>
                                        </p:tgtEl>
                                      </p:cBhvr>
                                    </p:animEffect>
                                  </p:childTnLst>
                                </p:cTn>
                              </p:par>
                            </p:childTnLst>
                          </p:cTn>
                        </p:par>
                        <p:par>
                          <p:cTn id="32" fill="hold">
                            <p:stCondLst>
                              <p:cond delay="7000"/>
                            </p:stCondLst>
                            <p:childTnLst>
                              <p:par>
                                <p:cTn id="33" presetID="10" presetClass="entr" presetSubtype="0" fill="hold" grpId="0"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1000"/>
                                        <p:tgtEl>
                                          <p:spTgt spid="54"/>
                                        </p:tgtEl>
                                      </p:cBhvr>
                                    </p:animEffect>
                                  </p:childTnLst>
                                </p:cTn>
                              </p:par>
                            </p:childTnLst>
                          </p:cTn>
                        </p:par>
                        <p:par>
                          <p:cTn id="36" fill="hold">
                            <p:stCondLst>
                              <p:cond delay="8000"/>
                            </p:stCondLst>
                            <p:childTnLst>
                              <p:par>
                                <p:cTn id="37" presetID="10" presetClass="entr" presetSubtype="0"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1000"/>
                                        <p:tgtEl>
                                          <p:spTgt spid="5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up)">
                                      <p:cBhvr>
                                        <p:cTn id="44" dur="500"/>
                                        <p:tgtEl>
                                          <p:spTgt spid="4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left)">
                                      <p:cBhvr>
                                        <p:cTn id="51" dur="500"/>
                                        <p:tgtEl>
                                          <p:spTgt spid="37"/>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wipe(left)">
                                      <p:cBhvr>
                                        <p:cTn id="5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2" grpId="0"/>
      <p:bldP spid="45" grpId="0"/>
      <p:bldP spid="49" grpId="0" animBg="1"/>
      <p:bldP spid="50" grpId="0" animBg="1"/>
      <p:bldP spid="51" grpId="0" animBg="1"/>
      <p:bldP spid="52" grpId="0" animBg="1"/>
      <p:bldP spid="53" grpId="0" animBg="1"/>
      <p:bldP spid="54" grpId="0" animBg="1"/>
      <p:bldP spid="55" grpId="0" animBg="1"/>
      <p:bldP spid="48"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7298" name="Rectangle 2"/>
          <p:cNvSpPr>
            <a:spLocks noGrp="1" noRot="1" noChangeArrowheads="1"/>
          </p:cNvSpPr>
          <p:nvPr>
            <p:ph type="title"/>
          </p:nvPr>
        </p:nvSpPr>
        <p:spPr/>
        <p:txBody>
          <a:bodyPr/>
          <a:lstStyle/>
          <a:p>
            <a:r>
              <a:rPr lang="en-US" dirty="0"/>
              <a:t>An Increase in Supply</a:t>
            </a:r>
          </a:p>
        </p:txBody>
      </p:sp>
      <p:sp>
        <p:nvSpPr>
          <p:cNvPr id="567312" name="Line 16"/>
          <p:cNvSpPr>
            <a:spLocks noChangeShapeType="1"/>
          </p:cNvSpPr>
          <p:nvPr/>
        </p:nvSpPr>
        <p:spPr bwMode="auto">
          <a:xfrm flipV="1">
            <a:off x="2098675" y="1238250"/>
            <a:ext cx="0" cy="3921125"/>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7313" name="Freeform 17"/>
          <p:cNvSpPr>
            <a:spLocks/>
          </p:cNvSpPr>
          <p:nvPr/>
        </p:nvSpPr>
        <p:spPr bwMode="auto">
          <a:xfrm>
            <a:off x="2098675" y="5248275"/>
            <a:ext cx="190500" cy="138112"/>
          </a:xfrm>
          <a:custGeom>
            <a:avLst/>
            <a:gdLst>
              <a:gd name="T0" fmla="*/ 93 w 93"/>
              <a:gd name="T1" fmla="*/ 80 h 80"/>
              <a:gd name="T2" fmla="*/ 0 w 93"/>
              <a:gd name="T3" fmla="*/ 80 h 80"/>
              <a:gd name="T4" fmla="*/ 0 w 93"/>
              <a:gd name="T5" fmla="*/ 0 h 80"/>
            </a:gdLst>
            <a:ahLst/>
            <a:cxnLst>
              <a:cxn ang="0">
                <a:pos x="T0" y="T1"/>
              </a:cxn>
              <a:cxn ang="0">
                <a:pos x="T2" y="T3"/>
              </a:cxn>
              <a:cxn ang="0">
                <a:pos x="T4" y="T5"/>
              </a:cxn>
            </a:cxnLst>
            <a:rect l="0" t="0" r="r" b="b"/>
            <a:pathLst>
              <a:path w="93" h="80">
                <a:moveTo>
                  <a:pt x="93" y="80"/>
                </a:moveTo>
                <a:lnTo>
                  <a:pt x="0" y="80"/>
                </a:lnTo>
                <a:lnTo>
                  <a:pt x="0" y="0"/>
                </a:lnTo>
              </a:path>
            </a:pathLst>
          </a:custGeom>
          <a:noFill/>
          <a:ln w="11113"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7314" name="Line 18"/>
          <p:cNvSpPr>
            <a:spLocks noChangeShapeType="1"/>
          </p:cNvSpPr>
          <p:nvPr/>
        </p:nvSpPr>
        <p:spPr bwMode="auto">
          <a:xfrm flipH="1">
            <a:off x="2393950" y="5386387"/>
            <a:ext cx="4110038"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7315" name="Line 19"/>
          <p:cNvSpPr>
            <a:spLocks noChangeShapeType="1"/>
          </p:cNvSpPr>
          <p:nvPr/>
        </p:nvSpPr>
        <p:spPr bwMode="auto">
          <a:xfrm>
            <a:off x="6503988" y="5254625"/>
            <a:ext cx="0" cy="131762"/>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7316" name="Line 20"/>
          <p:cNvSpPr>
            <a:spLocks noChangeShapeType="1"/>
          </p:cNvSpPr>
          <p:nvPr/>
        </p:nvSpPr>
        <p:spPr bwMode="auto">
          <a:xfrm>
            <a:off x="5724525" y="5254625"/>
            <a:ext cx="0" cy="131762"/>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7317" name="Line 21"/>
          <p:cNvSpPr>
            <a:spLocks noChangeShapeType="1"/>
          </p:cNvSpPr>
          <p:nvPr/>
        </p:nvSpPr>
        <p:spPr bwMode="auto">
          <a:xfrm>
            <a:off x="4949825" y="5254625"/>
            <a:ext cx="0" cy="131762"/>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7318" name="Line 22"/>
          <p:cNvSpPr>
            <a:spLocks noChangeShapeType="1"/>
          </p:cNvSpPr>
          <p:nvPr/>
        </p:nvSpPr>
        <p:spPr bwMode="auto">
          <a:xfrm>
            <a:off x="4189413" y="5254625"/>
            <a:ext cx="0" cy="131762"/>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7319" name="Line 23"/>
          <p:cNvSpPr>
            <a:spLocks noChangeShapeType="1"/>
          </p:cNvSpPr>
          <p:nvPr/>
        </p:nvSpPr>
        <p:spPr bwMode="auto">
          <a:xfrm>
            <a:off x="3414713" y="5254625"/>
            <a:ext cx="0" cy="131762"/>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7320" name="Line 24"/>
          <p:cNvSpPr>
            <a:spLocks noChangeShapeType="1"/>
          </p:cNvSpPr>
          <p:nvPr/>
        </p:nvSpPr>
        <p:spPr bwMode="auto">
          <a:xfrm>
            <a:off x="2641600" y="5254625"/>
            <a:ext cx="0" cy="131762"/>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7321" name="Rectangle 25"/>
          <p:cNvSpPr>
            <a:spLocks noChangeArrowheads="1"/>
          </p:cNvSpPr>
          <p:nvPr/>
        </p:nvSpPr>
        <p:spPr bwMode="auto">
          <a:xfrm>
            <a:off x="2579688" y="5430837"/>
            <a:ext cx="98425"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7</a:t>
            </a:r>
            <a:endParaRPr lang="en-US" sz="1400"/>
          </a:p>
        </p:txBody>
      </p:sp>
      <p:sp>
        <p:nvSpPr>
          <p:cNvPr id="567322" name="Rectangle 26"/>
          <p:cNvSpPr>
            <a:spLocks noChangeArrowheads="1"/>
          </p:cNvSpPr>
          <p:nvPr/>
        </p:nvSpPr>
        <p:spPr bwMode="auto">
          <a:xfrm>
            <a:off x="1874838" y="5430837"/>
            <a:ext cx="98425"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0</a:t>
            </a:r>
            <a:endParaRPr lang="en-US" sz="1400"/>
          </a:p>
        </p:txBody>
      </p:sp>
      <p:sp>
        <p:nvSpPr>
          <p:cNvPr id="567323" name="Rectangle 27"/>
          <p:cNvSpPr>
            <a:spLocks noChangeArrowheads="1"/>
          </p:cNvSpPr>
          <p:nvPr/>
        </p:nvSpPr>
        <p:spPr bwMode="auto">
          <a:xfrm>
            <a:off x="3357563" y="5430837"/>
            <a:ext cx="98425"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9</a:t>
            </a:r>
            <a:endParaRPr lang="en-US" sz="1400"/>
          </a:p>
        </p:txBody>
      </p:sp>
      <p:sp>
        <p:nvSpPr>
          <p:cNvPr id="567324" name="Rectangle 28"/>
          <p:cNvSpPr>
            <a:spLocks noChangeArrowheads="1"/>
          </p:cNvSpPr>
          <p:nvPr/>
        </p:nvSpPr>
        <p:spPr bwMode="auto">
          <a:xfrm>
            <a:off x="4067175" y="5430837"/>
            <a:ext cx="196850"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11</a:t>
            </a:r>
            <a:endParaRPr lang="en-US" sz="1400"/>
          </a:p>
        </p:txBody>
      </p:sp>
      <p:sp>
        <p:nvSpPr>
          <p:cNvPr id="567325" name="Rectangle 29"/>
          <p:cNvSpPr>
            <a:spLocks noChangeArrowheads="1"/>
          </p:cNvSpPr>
          <p:nvPr/>
        </p:nvSpPr>
        <p:spPr bwMode="auto">
          <a:xfrm>
            <a:off x="4827588" y="5430837"/>
            <a:ext cx="195262"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13</a:t>
            </a:r>
            <a:endParaRPr lang="en-US" sz="1400"/>
          </a:p>
        </p:txBody>
      </p:sp>
      <p:sp>
        <p:nvSpPr>
          <p:cNvPr id="567326" name="Rectangle 30"/>
          <p:cNvSpPr>
            <a:spLocks noChangeArrowheads="1"/>
          </p:cNvSpPr>
          <p:nvPr/>
        </p:nvSpPr>
        <p:spPr bwMode="auto">
          <a:xfrm>
            <a:off x="5605463" y="5430837"/>
            <a:ext cx="196850"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15</a:t>
            </a:r>
            <a:endParaRPr lang="en-US" sz="1400"/>
          </a:p>
        </p:txBody>
      </p:sp>
      <p:sp>
        <p:nvSpPr>
          <p:cNvPr id="567327" name="Rectangle 31"/>
          <p:cNvSpPr>
            <a:spLocks noChangeArrowheads="1"/>
          </p:cNvSpPr>
          <p:nvPr/>
        </p:nvSpPr>
        <p:spPr bwMode="auto">
          <a:xfrm>
            <a:off x="6383338" y="5430837"/>
            <a:ext cx="196850"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17</a:t>
            </a:r>
            <a:endParaRPr lang="en-US" sz="1400"/>
          </a:p>
        </p:txBody>
      </p:sp>
      <p:sp>
        <p:nvSpPr>
          <p:cNvPr id="567341" name="Line 45"/>
          <p:cNvSpPr>
            <a:spLocks noChangeShapeType="1"/>
          </p:cNvSpPr>
          <p:nvPr/>
        </p:nvSpPr>
        <p:spPr bwMode="auto">
          <a:xfrm>
            <a:off x="2098675" y="2197100"/>
            <a:ext cx="157163"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7342" name="Line 46"/>
          <p:cNvSpPr>
            <a:spLocks noChangeShapeType="1"/>
          </p:cNvSpPr>
          <p:nvPr/>
        </p:nvSpPr>
        <p:spPr bwMode="auto">
          <a:xfrm>
            <a:off x="2098675" y="2651125"/>
            <a:ext cx="157163"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7343" name="Line 47"/>
          <p:cNvSpPr>
            <a:spLocks noChangeShapeType="1"/>
          </p:cNvSpPr>
          <p:nvPr/>
        </p:nvSpPr>
        <p:spPr bwMode="auto">
          <a:xfrm>
            <a:off x="2098675" y="3103562"/>
            <a:ext cx="157163"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7344" name="Line 48"/>
          <p:cNvSpPr>
            <a:spLocks noChangeShapeType="1"/>
          </p:cNvSpPr>
          <p:nvPr/>
        </p:nvSpPr>
        <p:spPr bwMode="auto">
          <a:xfrm>
            <a:off x="2098675" y="3563937"/>
            <a:ext cx="157163"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7345" name="Line 49"/>
          <p:cNvSpPr>
            <a:spLocks noChangeShapeType="1"/>
          </p:cNvSpPr>
          <p:nvPr/>
        </p:nvSpPr>
        <p:spPr bwMode="auto">
          <a:xfrm>
            <a:off x="2098675" y="4057650"/>
            <a:ext cx="157163"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7346" name="Line 50"/>
          <p:cNvSpPr>
            <a:spLocks noChangeShapeType="1"/>
          </p:cNvSpPr>
          <p:nvPr/>
        </p:nvSpPr>
        <p:spPr bwMode="auto">
          <a:xfrm>
            <a:off x="2098675" y="4522787"/>
            <a:ext cx="157163"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7347" name="Line 51"/>
          <p:cNvSpPr>
            <a:spLocks noChangeShapeType="1"/>
          </p:cNvSpPr>
          <p:nvPr/>
        </p:nvSpPr>
        <p:spPr bwMode="auto">
          <a:xfrm>
            <a:off x="2098675" y="4992687"/>
            <a:ext cx="157163"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7348" name="Rectangle 52"/>
          <p:cNvSpPr>
            <a:spLocks noChangeArrowheads="1"/>
          </p:cNvSpPr>
          <p:nvPr/>
        </p:nvSpPr>
        <p:spPr bwMode="auto">
          <a:xfrm>
            <a:off x="1444625" y="2087562"/>
            <a:ext cx="442913"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$2.00</a:t>
            </a:r>
            <a:endParaRPr lang="en-US" sz="1400"/>
          </a:p>
        </p:txBody>
      </p:sp>
      <p:sp>
        <p:nvSpPr>
          <p:cNvPr id="567349" name="Rectangle 53"/>
          <p:cNvSpPr>
            <a:spLocks noChangeArrowheads="1"/>
          </p:cNvSpPr>
          <p:nvPr/>
        </p:nvSpPr>
        <p:spPr bwMode="auto">
          <a:xfrm>
            <a:off x="1565275" y="2540000"/>
            <a:ext cx="344488" cy="16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1.75</a:t>
            </a:r>
            <a:endParaRPr lang="en-US" sz="1400"/>
          </a:p>
        </p:txBody>
      </p:sp>
      <p:sp>
        <p:nvSpPr>
          <p:cNvPr id="567350" name="Rectangle 54"/>
          <p:cNvSpPr>
            <a:spLocks noChangeArrowheads="1"/>
          </p:cNvSpPr>
          <p:nvPr/>
        </p:nvSpPr>
        <p:spPr bwMode="auto">
          <a:xfrm>
            <a:off x="1565275" y="2995612"/>
            <a:ext cx="344488"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1.50</a:t>
            </a:r>
            <a:endParaRPr lang="en-US" sz="1400"/>
          </a:p>
        </p:txBody>
      </p:sp>
      <p:sp>
        <p:nvSpPr>
          <p:cNvPr id="567351" name="Rectangle 55"/>
          <p:cNvSpPr>
            <a:spLocks noChangeArrowheads="1"/>
          </p:cNvSpPr>
          <p:nvPr/>
        </p:nvSpPr>
        <p:spPr bwMode="auto">
          <a:xfrm>
            <a:off x="1565275" y="3454400"/>
            <a:ext cx="344488" cy="16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1.25</a:t>
            </a:r>
            <a:endParaRPr lang="en-US" sz="1400"/>
          </a:p>
        </p:txBody>
      </p:sp>
      <p:sp>
        <p:nvSpPr>
          <p:cNvPr id="567352" name="Rectangle 56"/>
          <p:cNvSpPr>
            <a:spLocks noChangeArrowheads="1"/>
          </p:cNvSpPr>
          <p:nvPr/>
        </p:nvSpPr>
        <p:spPr bwMode="auto">
          <a:xfrm>
            <a:off x="1565275" y="3940175"/>
            <a:ext cx="344488" cy="16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1.00</a:t>
            </a:r>
            <a:endParaRPr lang="en-US" sz="1400"/>
          </a:p>
        </p:txBody>
      </p:sp>
      <p:sp>
        <p:nvSpPr>
          <p:cNvPr id="567353" name="Rectangle 57"/>
          <p:cNvSpPr>
            <a:spLocks noChangeArrowheads="1"/>
          </p:cNvSpPr>
          <p:nvPr/>
        </p:nvSpPr>
        <p:spPr bwMode="auto">
          <a:xfrm>
            <a:off x="1565275" y="4410075"/>
            <a:ext cx="344488" cy="16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0.75</a:t>
            </a:r>
            <a:endParaRPr lang="en-US" sz="1400"/>
          </a:p>
        </p:txBody>
      </p:sp>
      <p:sp>
        <p:nvSpPr>
          <p:cNvPr id="567354" name="Rectangle 58"/>
          <p:cNvSpPr>
            <a:spLocks noChangeArrowheads="1"/>
          </p:cNvSpPr>
          <p:nvPr/>
        </p:nvSpPr>
        <p:spPr bwMode="auto">
          <a:xfrm>
            <a:off x="1565275" y="4892675"/>
            <a:ext cx="344488" cy="16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0.50</a:t>
            </a:r>
            <a:endParaRPr lang="en-US" sz="1400"/>
          </a:p>
        </p:txBody>
      </p:sp>
      <p:sp>
        <p:nvSpPr>
          <p:cNvPr id="567365" name="Line 69"/>
          <p:cNvSpPr>
            <a:spLocks noChangeShapeType="1"/>
          </p:cNvSpPr>
          <p:nvPr/>
        </p:nvSpPr>
        <p:spPr bwMode="auto">
          <a:xfrm>
            <a:off x="3278188" y="2965450"/>
            <a:ext cx="944562" cy="45085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7366" name="Line 70"/>
          <p:cNvSpPr>
            <a:spLocks noChangeShapeType="1"/>
          </p:cNvSpPr>
          <p:nvPr/>
        </p:nvSpPr>
        <p:spPr bwMode="auto">
          <a:xfrm>
            <a:off x="4786313" y="3825875"/>
            <a:ext cx="747712" cy="492125"/>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7367" name="Freeform 71"/>
          <p:cNvSpPr>
            <a:spLocks/>
          </p:cNvSpPr>
          <p:nvPr/>
        </p:nvSpPr>
        <p:spPr bwMode="auto">
          <a:xfrm>
            <a:off x="4832350" y="4222749"/>
            <a:ext cx="1519238" cy="1016019"/>
          </a:xfrm>
          <a:custGeom>
            <a:avLst/>
            <a:gdLst>
              <a:gd name="T0" fmla="*/ 222 w 222"/>
              <a:gd name="T1" fmla="*/ 118 h 141"/>
              <a:gd name="T2" fmla="*/ 206 w 222"/>
              <a:gd name="T3" fmla="*/ 141 h 141"/>
              <a:gd name="T4" fmla="*/ 16 w 222"/>
              <a:gd name="T5" fmla="*/ 141 h 141"/>
              <a:gd name="T6" fmla="*/ 0 w 222"/>
              <a:gd name="T7" fmla="*/ 118 h 141"/>
              <a:gd name="T8" fmla="*/ 0 w 222"/>
              <a:gd name="T9" fmla="*/ 23 h 141"/>
              <a:gd name="T10" fmla="*/ 16 w 222"/>
              <a:gd name="T11" fmla="*/ 0 h 141"/>
              <a:gd name="T12" fmla="*/ 206 w 222"/>
              <a:gd name="T13" fmla="*/ 0 h 141"/>
              <a:gd name="T14" fmla="*/ 222 w 222"/>
              <a:gd name="T15" fmla="*/ 23 h 141"/>
              <a:gd name="T16" fmla="*/ 222 w 222"/>
              <a:gd name="T17" fmla="*/ 11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141">
                <a:moveTo>
                  <a:pt x="222" y="118"/>
                </a:moveTo>
                <a:cubicBezTo>
                  <a:pt x="222" y="130"/>
                  <a:pt x="215" y="141"/>
                  <a:pt x="206" y="141"/>
                </a:cubicBezTo>
                <a:cubicBezTo>
                  <a:pt x="16" y="141"/>
                  <a:pt x="16" y="141"/>
                  <a:pt x="16" y="141"/>
                </a:cubicBezTo>
                <a:cubicBezTo>
                  <a:pt x="7" y="141"/>
                  <a:pt x="0" y="130"/>
                  <a:pt x="0" y="118"/>
                </a:cubicBezTo>
                <a:cubicBezTo>
                  <a:pt x="0" y="23"/>
                  <a:pt x="0" y="23"/>
                  <a:pt x="0" y="23"/>
                </a:cubicBezTo>
                <a:cubicBezTo>
                  <a:pt x="0" y="10"/>
                  <a:pt x="7" y="0"/>
                  <a:pt x="16" y="0"/>
                </a:cubicBezTo>
                <a:cubicBezTo>
                  <a:pt x="206" y="0"/>
                  <a:pt x="206" y="0"/>
                  <a:pt x="206" y="0"/>
                </a:cubicBezTo>
                <a:cubicBezTo>
                  <a:pt x="215" y="0"/>
                  <a:pt x="222" y="10"/>
                  <a:pt x="222" y="23"/>
                </a:cubicBezTo>
                <a:lnTo>
                  <a:pt x="222" y="118"/>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387" name="Freeform 91"/>
          <p:cNvSpPr>
            <a:spLocks/>
          </p:cNvSpPr>
          <p:nvPr/>
        </p:nvSpPr>
        <p:spPr bwMode="auto">
          <a:xfrm>
            <a:off x="2584450" y="2227262"/>
            <a:ext cx="1533525" cy="774700"/>
          </a:xfrm>
          <a:custGeom>
            <a:avLst/>
            <a:gdLst>
              <a:gd name="T0" fmla="*/ 234 w 234"/>
              <a:gd name="T1" fmla="*/ 119 h 140"/>
              <a:gd name="T2" fmla="*/ 218 w 234"/>
              <a:gd name="T3" fmla="*/ 140 h 140"/>
              <a:gd name="T4" fmla="*/ 16 w 234"/>
              <a:gd name="T5" fmla="*/ 140 h 140"/>
              <a:gd name="T6" fmla="*/ 0 w 234"/>
              <a:gd name="T7" fmla="*/ 119 h 140"/>
              <a:gd name="T8" fmla="*/ 0 w 234"/>
              <a:gd name="T9" fmla="*/ 21 h 140"/>
              <a:gd name="T10" fmla="*/ 16 w 234"/>
              <a:gd name="T11" fmla="*/ 0 h 140"/>
              <a:gd name="T12" fmla="*/ 218 w 234"/>
              <a:gd name="T13" fmla="*/ 0 h 140"/>
              <a:gd name="T14" fmla="*/ 234 w 234"/>
              <a:gd name="T15" fmla="*/ 21 h 140"/>
              <a:gd name="T16" fmla="*/ 234 w 234"/>
              <a:gd name="T17"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140">
                <a:moveTo>
                  <a:pt x="234" y="119"/>
                </a:moveTo>
                <a:cubicBezTo>
                  <a:pt x="234" y="130"/>
                  <a:pt x="227" y="140"/>
                  <a:pt x="218" y="140"/>
                </a:cubicBezTo>
                <a:cubicBezTo>
                  <a:pt x="16" y="140"/>
                  <a:pt x="16" y="140"/>
                  <a:pt x="16" y="140"/>
                </a:cubicBezTo>
                <a:cubicBezTo>
                  <a:pt x="7" y="140"/>
                  <a:pt x="0" y="130"/>
                  <a:pt x="0" y="119"/>
                </a:cubicBezTo>
                <a:cubicBezTo>
                  <a:pt x="0" y="21"/>
                  <a:pt x="0" y="21"/>
                  <a:pt x="0" y="21"/>
                </a:cubicBezTo>
                <a:cubicBezTo>
                  <a:pt x="0" y="9"/>
                  <a:pt x="7" y="0"/>
                  <a:pt x="16" y="0"/>
                </a:cubicBezTo>
                <a:cubicBezTo>
                  <a:pt x="218" y="0"/>
                  <a:pt x="218" y="0"/>
                  <a:pt x="218" y="0"/>
                </a:cubicBezTo>
                <a:cubicBezTo>
                  <a:pt x="227" y="0"/>
                  <a:pt x="234" y="9"/>
                  <a:pt x="234" y="21"/>
                </a:cubicBezTo>
                <a:lnTo>
                  <a:pt x="234" y="119"/>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08" name="Freeform 112"/>
          <p:cNvSpPr>
            <a:spLocks/>
          </p:cNvSpPr>
          <p:nvPr/>
        </p:nvSpPr>
        <p:spPr bwMode="auto">
          <a:xfrm>
            <a:off x="3028950" y="2190750"/>
            <a:ext cx="1468438" cy="2828925"/>
          </a:xfrm>
          <a:custGeom>
            <a:avLst/>
            <a:gdLst>
              <a:gd name="T0" fmla="*/ 0 w 224"/>
              <a:gd name="T1" fmla="*/ 511 h 511"/>
              <a:gd name="T2" fmla="*/ 224 w 224"/>
              <a:gd name="T3" fmla="*/ 0 h 511"/>
            </a:gdLst>
            <a:ahLst/>
            <a:cxnLst>
              <a:cxn ang="0">
                <a:pos x="T0" y="T1"/>
              </a:cxn>
              <a:cxn ang="0">
                <a:pos x="T2" y="T3"/>
              </a:cxn>
            </a:cxnLst>
            <a:rect l="0" t="0" r="r" b="b"/>
            <a:pathLst>
              <a:path w="224" h="511">
                <a:moveTo>
                  <a:pt x="0" y="511"/>
                </a:moveTo>
                <a:cubicBezTo>
                  <a:pt x="63" y="422"/>
                  <a:pt x="200" y="308"/>
                  <a:pt x="224" y="0"/>
                </a:cubicBezTo>
              </a:path>
            </a:pathLst>
          </a:custGeom>
          <a:noFill/>
          <a:ln w="41275" cap="flat">
            <a:solidFill>
              <a:srgbClr val="FAC0BF"/>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7417" name="Oval 121"/>
          <p:cNvSpPr>
            <a:spLocks noChangeArrowheads="1"/>
          </p:cNvSpPr>
          <p:nvPr/>
        </p:nvSpPr>
        <p:spPr bwMode="auto">
          <a:xfrm>
            <a:off x="4425950" y="2135187"/>
            <a:ext cx="130175" cy="11112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18" name="Oval 122"/>
          <p:cNvSpPr>
            <a:spLocks noChangeArrowheads="1"/>
          </p:cNvSpPr>
          <p:nvPr/>
        </p:nvSpPr>
        <p:spPr bwMode="auto">
          <a:xfrm>
            <a:off x="4065588" y="3559175"/>
            <a:ext cx="130175" cy="11112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19" name="Oval 123"/>
          <p:cNvSpPr>
            <a:spLocks noChangeArrowheads="1"/>
          </p:cNvSpPr>
          <p:nvPr/>
        </p:nvSpPr>
        <p:spPr bwMode="auto">
          <a:xfrm>
            <a:off x="3776663" y="4019550"/>
            <a:ext cx="130175" cy="109537"/>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20" name="Oval 124"/>
          <p:cNvSpPr>
            <a:spLocks noChangeArrowheads="1"/>
          </p:cNvSpPr>
          <p:nvPr/>
        </p:nvSpPr>
        <p:spPr bwMode="auto">
          <a:xfrm>
            <a:off x="3397250" y="4489450"/>
            <a:ext cx="130175" cy="11112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21" name="Oval 125"/>
          <p:cNvSpPr>
            <a:spLocks noChangeArrowheads="1"/>
          </p:cNvSpPr>
          <p:nvPr/>
        </p:nvSpPr>
        <p:spPr bwMode="auto">
          <a:xfrm>
            <a:off x="2962275" y="4954587"/>
            <a:ext cx="131763" cy="11112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22" name="Oval 126"/>
          <p:cNvSpPr>
            <a:spLocks noChangeArrowheads="1"/>
          </p:cNvSpPr>
          <p:nvPr/>
        </p:nvSpPr>
        <p:spPr bwMode="auto">
          <a:xfrm>
            <a:off x="4365625" y="2624137"/>
            <a:ext cx="131763" cy="10953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23" name="Oval 127"/>
          <p:cNvSpPr>
            <a:spLocks noChangeArrowheads="1"/>
          </p:cNvSpPr>
          <p:nvPr/>
        </p:nvSpPr>
        <p:spPr bwMode="auto">
          <a:xfrm>
            <a:off x="4249738" y="3082925"/>
            <a:ext cx="130175" cy="11112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24" name="Line 128"/>
          <p:cNvSpPr>
            <a:spLocks noChangeShapeType="1"/>
          </p:cNvSpPr>
          <p:nvPr/>
        </p:nvSpPr>
        <p:spPr bwMode="auto">
          <a:xfrm flipV="1">
            <a:off x="2033588" y="5126037"/>
            <a:ext cx="130175" cy="66675"/>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7425" name="Line 129"/>
          <p:cNvSpPr>
            <a:spLocks noChangeShapeType="1"/>
          </p:cNvSpPr>
          <p:nvPr/>
        </p:nvSpPr>
        <p:spPr bwMode="auto">
          <a:xfrm flipV="1">
            <a:off x="2033588" y="5214937"/>
            <a:ext cx="130175" cy="66675"/>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7426" name="Line 130"/>
          <p:cNvSpPr>
            <a:spLocks noChangeShapeType="1"/>
          </p:cNvSpPr>
          <p:nvPr/>
        </p:nvSpPr>
        <p:spPr bwMode="auto">
          <a:xfrm flipH="1">
            <a:off x="2247900" y="5324475"/>
            <a:ext cx="79375" cy="117475"/>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7427" name="Line 131"/>
          <p:cNvSpPr>
            <a:spLocks noChangeShapeType="1"/>
          </p:cNvSpPr>
          <p:nvPr/>
        </p:nvSpPr>
        <p:spPr bwMode="auto">
          <a:xfrm flipH="1">
            <a:off x="2354263" y="5324475"/>
            <a:ext cx="77787" cy="117475"/>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7428" name="Line 132"/>
          <p:cNvSpPr>
            <a:spLocks noChangeShapeType="1"/>
          </p:cNvSpPr>
          <p:nvPr/>
        </p:nvSpPr>
        <p:spPr bwMode="auto">
          <a:xfrm>
            <a:off x="4491038" y="2933700"/>
            <a:ext cx="452437" cy="0"/>
          </a:xfrm>
          <a:prstGeom prst="line">
            <a:avLst/>
          </a:prstGeom>
          <a:noFill/>
          <a:ln w="4127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7429" name="Freeform 133"/>
          <p:cNvSpPr>
            <a:spLocks/>
          </p:cNvSpPr>
          <p:nvPr/>
        </p:nvSpPr>
        <p:spPr bwMode="auto">
          <a:xfrm>
            <a:off x="4892675" y="2873375"/>
            <a:ext cx="228600" cy="120650"/>
          </a:xfrm>
          <a:custGeom>
            <a:avLst/>
            <a:gdLst>
              <a:gd name="T0" fmla="*/ 7 w 35"/>
              <a:gd name="T1" fmla="*/ 11 h 22"/>
              <a:gd name="T2" fmla="*/ 0 w 35"/>
              <a:gd name="T3" fmla="*/ 1 h 22"/>
              <a:gd name="T4" fmla="*/ 1 w 35"/>
              <a:gd name="T5" fmla="*/ 0 h 22"/>
              <a:gd name="T6" fmla="*/ 18 w 35"/>
              <a:gd name="T7" fmla="*/ 7 h 22"/>
              <a:gd name="T8" fmla="*/ 35 w 35"/>
              <a:gd name="T9" fmla="*/ 11 h 22"/>
              <a:gd name="T10" fmla="*/ 18 w 35"/>
              <a:gd name="T11" fmla="*/ 15 h 22"/>
              <a:gd name="T12" fmla="*/ 1 w 35"/>
              <a:gd name="T13" fmla="*/ 22 h 22"/>
              <a:gd name="T14" fmla="*/ 0 w 35"/>
              <a:gd name="T15" fmla="*/ 22 h 22"/>
              <a:gd name="T16" fmla="*/ 7 w 35"/>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2">
                <a:moveTo>
                  <a:pt x="7" y="11"/>
                </a:moveTo>
                <a:cubicBezTo>
                  <a:pt x="0" y="1"/>
                  <a:pt x="0" y="1"/>
                  <a:pt x="0" y="1"/>
                </a:cubicBezTo>
                <a:cubicBezTo>
                  <a:pt x="1" y="0"/>
                  <a:pt x="1" y="0"/>
                  <a:pt x="1" y="0"/>
                </a:cubicBezTo>
                <a:cubicBezTo>
                  <a:pt x="18" y="7"/>
                  <a:pt x="18" y="7"/>
                  <a:pt x="18" y="7"/>
                </a:cubicBezTo>
                <a:cubicBezTo>
                  <a:pt x="24" y="8"/>
                  <a:pt x="29" y="10"/>
                  <a:pt x="35" y="11"/>
                </a:cubicBezTo>
                <a:cubicBezTo>
                  <a:pt x="29" y="12"/>
                  <a:pt x="24" y="14"/>
                  <a:pt x="18" y="15"/>
                </a:cubicBezTo>
                <a:cubicBezTo>
                  <a:pt x="1" y="22"/>
                  <a:pt x="1" y="22"/>
                  <a:pt x="1" y="22"/>
                </a:cubicBezTo>
                <a:cubicBezTo>
                  <a:pt x="0" y="22"/>
                  <a:pt x="0" y="22"/>
                  <a:pt x="0" y="22"/>
                </a:cubicBezTo>
                <a:lnTo>
                  <a:pt x="7"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30" name="Rectangle 134"/>
          <p:cNvSpPr>
            <a:spLocks noChangeArrowheads="1"/>
          </p:cNvSpPr>
          <p:nvPr/>
        </p:nvSpPr>
        <p:spPr bwMode="auto">
          <a:xfrm>
            <a:off x="4413250" y="1831975"/>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Roman" charset="0"/>
              </a:rPr>
              <a:t>S</a:t>
            </a:r>
            <a:endParaRPr lang="en-US" sz="1400" i="1" dirty="0"/>
          </a:p>
        </p:txBody>
      </p:sp>
      <p:sp>
        <p:nvSpPr>
          <p:cNvPr id="567431" name="Rectangle 135"/>
          <p:cNvSpPr>
            <a:spLocks noChangeArrowheads="1"/>
          </p:cNvSpPr>
          <p:nvPr/>
        </p:nvSpPr>
        <p:spPr bwMode="auto">
          <a:xfrm>
            <a:off x="4541838" y="1936750"/>
            <a:ext cx="98425" cy="16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a:t>
            </a:r>
            <a:endParaRPr lang="en-US" sz="1400"/>
          </a:p>
        </p:txBody>
      </p:sp>
      <p:grpSp>
        <p:nvGrpSpPr>
          <p:cNvPr id="567441" name="Group 145"/>
          <p:cNvGrpSpPr>
            <a:grpSpLocks/>
          </p:cNvGrpSpPr>
          <p:nvPr/>
        </p:nvGrpSpPr>
        <p:grpSpPr bwMode="auto">
          <a:xfrm>
            <a:off x="3573463" y="1831975"/>
            <a:ext cx="1992312" cy="3238500"/>
            <a:chOff x="3451" y="903"/>
            <a:chExt cx="1255" cy="2040"/>
          </a:xfrm>
        </p:grpSpPr>
        <p:sp>
          <p:nvSpPr>
            <p:cNvPr id="567432" name="Rectangle 136"/>
            <p:cNvSpPr>
              <a:spLocks noChangeArrowheads="1"/>
            </p:cNvSpPr>
            <p:nvPr/>
          </p:nvSpPr>
          <p:spPr bwMode="auto">
            <a:xfrm>
              <a:off x="4504" y="903"/>
              <a:ext cx="76"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Roman" charset="0"/>
                </a:rPr>
                <a:t>S</a:t>
              </a:r>
              <a:endParaRPr lang="en-US" sz="1400" i="1" dirty="0"/>
            </a:p>
          </p:txBody>
        </p:sp>
        <p:grpSp>
          <p:nvGrpSpPr>
            <p:cNvPr id="567440" name="Group 144"/>
            <p:cNvGrpSpPr>
              <a:grpSpLocks/>
            </p:cNvGrpSpPr>
            <p:nvPr/>
          </p:nvGrpSpPr>
          <p:grpSpPr bwMode="auto">
            <a:xfrm>
              <a:off x="3451" y="969"/>
              <a:ext cx="1255" cy="1974"/>
              <a:chOff x="3451" y="969"/>
              <a:chExt cx="1255" cy="1974"/>
            </a:xfrm>
          </p:grpSpPr>
          <p:sp>
            <p:nvSpPr>
              <p:cNvPr id="567409" name="Freeform 113"/>
              <p:cNvSpPr>
                <a:spLocks/>
              </p:cNvSpPr>
              <p:nvPr/>
            </p:nvSpPr>
            <p:spPr bwMode="auto">
              <a:xfrm>
                <a:off x="3496" y="1118"/>
                <a:ext cx="1210" cy="1787"/>
              </a:xfrm>
              <a:custGeom>
                <a:avLst/>
                <a:gdLst>
                  <a:gd name="T0" fmla="*/ 258 w 293"/>
                  <a:gd name="T1" fmla="*/ 0 h 512"/>
                  <a:gd name="T2" fmla="*/ 0 w 293"/>
                  <a:gd name="T3" fmla="*/ 512 h 512"/>
                </a:gdLst>
                <a:ahLst/>
                <a:cxnLst>
                  <a:cxn ang="0">
                    <a:pos x="T0" y="T1"/>
                  </a:cxn>
                  <a:cxn ang="0">
                    <a:pos x="T2" y="T3"/>
                  </a:cxn>
                </a:cxnLst>
                <a:rect l="0" t="0" r="r" b="b"/>
                <a:pathLst>
                  <a:path w="293" h="512">
                    <a:moveTo>
                      <a:pt x="258" y="0"/>
                    </a:moveTo>
                    <a:cubicBezTo>
                      <a:pt x="258" y="0"/>
                      <a:pt x="293" y="220"/>
                      <a:pt x="0" y="512"/>
                    </a:cubicBezTo>
                  </a:path>
                </a:pathLst>
              </a:custGeom>
              <a:noFill/>
              <a:ln w="41275" cap="flat">
                <a:solidFill>
                  <a:srgbClr val="EE313C"/>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7410" name="Oval 114"/>
              <p:cNvSpPr>
                <a:spLocks noChangeArrowheads="1"/>
              </p:cNvSpPr>
              <p:nvPr/>
            </p:nvSpPr>
            <p:spPr bwMode="auto">
              <a:xfrm>
                <a:off x="4530" y="1091"/>
                <a:ext cx="82" cy="7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11" name="Oval 115"/>
              <p:cNvSpPr>
                <a:spLocks noChangeArrowheads="1"/>
              </p:cNvSpPr>
              <p:nvPr/>
            </p:nvSpPr>
            <p:spPr bwMode="auto">
              <a:xfrm>
                <a:off x="4496" y="1402"/>
                <a:ext cx="83" cy="6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12" name="Oval 116"/>
              <p:cNvSpPr>
                <a:spLocks noChangeArrowheads="1"/>
              </p:cNvSpPr>
              <p:nvPr/>
            </p:nvSpPr>
            <p:spPr bwMode="auto">
              <a:xfrm>
                <a:off x="4401" y="1698"/>
                <a:ext cx="82" cy="7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13" name="Oval 117"/>
              <p:cNvSpPr>
                <a:spLocks noChangeArrowheads="1"/>
              </p:cNvSpPr>
              <p:nvPr/>
            </p:nvSpPr>
            <p:spPr bwMode="auto">
              <a:xfrm>
                <a:off x="4248" y="1991"/>
                <a:ext cx="83" cy="7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14" name="Oval 118"/>
              <p:cNvSpPr>
                <a:spLocks noChangeArrowheads="1"/>
              </p:cNvSpPr>
              <p:nvPr/>
            </p:nvSpPr>
            <p:spPr bwMode="auto">
              <a:xfrm>
                <a:off x="4050" y="2284"/>
                <a:ext cx="82" cy="7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15" name="Oval 119"/>
              <p:cNvSpPr>
                <a:spLocks noChangeArrowheads="1"/>
              </p:cNvSpPr>
              <p:nvPr/>
            </p:nvSpPr>
            <p:spPr bwMode="auto">
              <a:xfrm>
                <a:off x="3781" y="2574"/>
                <a:ext cx="83" cy="7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16" name="Oval 120"/>
              <p:cNvSpPr>
                <a:spLocks noChangeArrowheads="1"/>
              </p:cNvSpPr>
              <p:nvPr/>
            </p:nvSpPr>
            <p:spPr bwMode="auto">
              <a:xfrm>
                <a:off x="3451" y="2873"/>
                <a:ext cx="82" cy="7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33" name="Rectangle 137"/>
              <p:cNvSpPr>
                <a:spLocks noChangeArrowheads="1"/>
              </p:cNvSpPr>
              <p:nvPr/>
            </p:nvSpPr>
            <p:spPr bwMode="auto">
              <a:xfrm>
                <a:off x="4586" y="969"/>
                <a:ext cx="62" cy="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2</a:t>
                </a:r>
                <a:endParaRPr lang="en-US" sz="1400"/>
              </a:p>
            </p:txBody>
          </p:sp>
        </p:grpSp>
      </p:grpSp>
      <p:sp>
        <p:nvSpPr>
          <p:cNvPr id="548930" name="TextBox 29"/>
          <p:cNvSpPr txBox="1">
            <a:spLocks noChangeArrowheads="1"/>
          </p:cNvSpPr>
          <p:nvPr/>
        </p:nvSpPr>
        <p:spPr bwMode="auto">
          <a:xfrm>
            <a:off x="533400" y="1236662"/>
            <a:ext cx="1474788" cy="601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a:ea typeface="MS PGothic" pitchFamily="34" charset="-128"/>
              </a:rPr>
              <a:t>Price of coffee beans (per pound)</a:t>
            </a:r>
          </a:p>
        </p:txBody>
      </p:sp>
      <p:sp>
        <p:nvSpPr>
          <p:cNvPr id="548931" name="TextBox 30"/>
          <p:cNvSpPr txBox="1">
            <a:spLocks noChangeArrowheads="1"/>
          </p:cNvSpPr>
          <p:nvPr/>
        </p:nvSpPr>
        <p:spPr bwMode="auto">
          <a:xfrm>
            <a:off x="4073525" y="5740400"/>
            <a:ext cx="2555875"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a:ea typeface="MS PGothic" pitchFamily="34" charset="-128"/>
              </a:rPr>
              <a:t>Quantity of coffee beans (billions of pounds)</a:t>
            </a:r>
          </a:p>
        </p:txBody>
      </p:sp>
      <p:sp>
        <p:nvSpPr>
          <p:cNvPr id="567436" name="TextBox 56"/>
          <p:cNvSpPr txBox="1">
            <a:spLocks noChangeArrowheads="1"/>
          </p:cNvSpPr>
          <p:nvPr/>
        </p:nvSpPr>
        <p:spPr bwMode="auto">
          <a:xfrm>
            <a:off x="4876800" y="4235960"/>
            <a:ext cx="1474788"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spcBef>
                <a:spcPct val="50000"/>
              </a:spcBef>
            </a:pPr>
            <a:r>
              <a:rPr lang="en-US" sz="1400" dirty="0">
                <a:solidFill>
                  <a:schemeClr val="tx1">
                    <a:lumMod val="75000"/>
                    <a:lumOff val="25000"/>
                  </a:schemeClr>
                </a:solidFill>
                <a:latin typeface="Myriad Pro" pitchFamily="34" charset="0"/>
                <a:ea typeface="MS PGothic" pitchFamily="34" charset="-128"/>
              </a:rPr>
              <a:t>… is not the same thing as a shift of the supply </a:t>
            </a:r>
            <a:r>
              <a:rPr lang="en-US" sz="1400" dirty="0" smtClean="0">
                <a:solidFill>
                  <a:schemeClr val="tx1">
                    <a:lumMod val="75000"/>
                    <a:lumOff val="25000"/>
                  </a:schemeClr>
                </a:solidFill>
                <a:latin typeface="Myriad Pro" pitchFamily="34" charset="0"/>
                <a:ea typeface="MS PGothic" pitchFamily="34" charset="-128"/>
              </a:rPr>
              <a:t>curve.</a:t>
            </a:r>
            <a:endParaRPr lang="en-US" sz="1400" dirty="0">
              <a:solidFill>
                <a:schemeClr val="tx1">
                  <a:lumMod val="75000"/>
                  <a:lumOff val="25000"/>
                </a:schemeClr>
              </a:solidFill>
              <a:latin typeface="Myriad Pro" pitchFamily="34" charset="0"/>
              <a:ea typeface="MS PGothic" pitchFamily="34" charset="-128"/>
            </a:endParaRPr>
          </a:p>
        </p:txBody>
      </p:sp>
      <p:sp>
        <p:nvSpPr>
          <p:cNvPr id="567437" name="TextBox 56"/>
          <p:cNvSpPr txBox="1">
            <a:spLocks noChangeArrowheads="1"/>
          </p:cNvSpPr>
          <p:nvPr/>
        </p:nvSpPr>
        <p:spPr bwMode="auto">
          <a:xfrm>
            <a:off x="2607731" y="2252660"/>
            <a:ext cx="1474788"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spcBef>
                <a:spcPct val="50000"/>
              </a:spcBef>
            </a:pPr>
            <a:r>
              <a:rPr lang="en-US" sz="1400" dirty="0">
                <a:solidFill>
                  <a:schemeClr val="tx1">
                    <a:lumMod val="75000"/>
                    <a:lumOff val="25000"/>
                  </a:schemeClr>
                </a:solidFill>
                <a:latin typeface="Myriad Pro" pitchFamily="34" charset="0"/>
                <a:ea typeface="MS PGothic" pitchFamily="34" charset="-128"/>
              </a:rPr>
              <a:t>A movement along the supply curve…</a:t>
            </a:r>
          </a:p>
        </p:txBody>
      </p:sp>
      <p:sp>
        <p:nvSpPr>
          <p:cNvPr id="4" name="Oval 3"/>
          <p:cNvSpPr/>
          <p:nvPr/>
        </p:nvSpPr>
        <p:spPr>
          <a:xfrm>
            <a:off x="3703638" y="3962400"/>
            <a:ext cx="274320" cy="27432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992880" y="3479802"/>
            <a:ext cx="274320" cy="27432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163219" y="3012440"/>
            <a:ext cx="274320" cy="27432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97299757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7387"/>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67365"/>
                                        </p:tgtEl>
                                        <p:attrNameLst>
                                          <p:attrName>style.visibility</p:attrName>
                                        </p:attrNameLst>
                                      </p:cBhvr>
                                      <p:to>
                                        <p:strVal val="visible"/>
                                      </p:to>
                                    </p:set>
                                    <p:animEffect transition="in" filter="fade">
                                      <p:cBhvr>
                                        <p:cTn id="9" dur="500"/>
                                        <p:tgtEl>
                                          <p:spTgt spid="56736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567437"/>
                                        </p:tgtEl>
                                        <p:attrNameLst>
                                          <p:attrName>style.visibility</p:attrName>
                                        </p:attrNameLst>
                                      </p:cBhvr>
                                      <p:to>
                                        <p:strVal val="visible"/>
                                      </p:to>
                                    </p:set>
                                    <p:animEffect transition="in" filter="fade">
                                      <p:cBhvr>
                                        <p:cTn id="12" dur="500"/>
                                        <p:tgtEl>
                                          <p:spTgt spid="567437"/>
                                        </p:tgtEl>
                                      </p:cBhvr>
                                    </p:animEffect>
                                  </p:childTnLst>
                                </p:cTn>
                              </p:par>
                            </p:childTnLst>
                          </p:cTn>
                        </p:par>
                        <p:par>
                          <p:cTn id="13" fill="hold" nodeType="with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000"/>
                            </p:stCondLst>
                            <p:childTnLst>
                              <p:par>
                                <p:cTn id="18" presetID="10" presetClass="exit" presetSubtype="0" fill="hold" grpId="1" nodeType="after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par>
                          <p:cTn id="25" fill="hold">
                            <p:stCondLst>
                              <p:cond delay="2000"/>
                            </p:stCondLst>
                            <p:childTnLst>
                              <p:par>
                                <p:cTn id="26" presetID="10" presetClass="exit" presetSubtype="0" fill="hold" grpId="1" nodeType="afterEffect">
                                  <p:stCondLst>
                                    <p:cond delay="0"/>
                                  </p:stCondLst>
                                  <p:childTnLst>
                                    <p:animEffect transition="out" filter="fade">
                                      <p:cBhvr>
                                        <p:cTn id="27" dur="500"/>
                                        <p:tgtEl>
                                          <p:spTgt spid="74"/>
                                        </p:tgtEl>
                                      </p:cBhvr>
                                    </p:animEffect>
                                    <p:set>
                                      <p:cBhvr>
                                        <p:cTn id="28" dur="1" fill="hold">
                                          <p:stCondLst>
                                            <p:cond delay="499"/>
                                          </p:stCondLst>
                                        </p:cTn>
                                        <p:tgtEl>
                                          <p:spTgt spid="74"/>
                                        </p:tgtEl>
                                        <p:attrNameLst>
                                          <p:attrName>style.visibility</p:attrName>
                                        </p:attrNameLst>
                                      </p:cBhvr>
                                      <p:to>
                                        <p:strVal val="hidden"/>
                                      </p:to>
                                    </p:se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childTnLst>
                          </p:cTn>
                        </p:par>
                        <p:par>
                          <p:cTn id="33" fill="hold">
                            <p:stCondLst>
                              <p:cond delay="3000"/>
                            </p:stCondLst>
                            <p:childTnLst>
                              <p:par>
                                <p:cTn id="34" presetID="10" presetClass="exit" presetSubtype="0" fill="hold" grpId="1" nodeType="afterEffect">
                                  <p:stCondLst>
                                    <p:cond delay="0"/>
                                  </p:stCondLst>
                                  <p:childTnLst>
                                    <p:animEffect transition="out" filter="fade">
                                      <p:cBhvr>
                                        <p:cTn id="35" dur="500"/>
                                        <p:tgtEl>
                                          <p:spTgt spid="75"/>
                                        </p:tgtEl>
                                      </p:cBhvr>
                                    </p:animEffect>
                                    <p:set>
                                      <p:cBhvr>
                                        <p:cTn id="36" dur="1" fill="hold">
                                          <p:stCondLst>
                                            <p:cond delay="499"/>
                                          </p:stCondLst>
                                        </p:cTn>
                                        <p:tgtEl>
                                          <p:spTgt spid="7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67367"/>
                                        </p:tgtEl>
                                        <p:attrNameLst>
                                          <p:attrName>style.visibility</p:attrName>
                                        </p:attrNameLst>
                                      </p:cBhvr>
                                      <p:to>
                                        <p:strVal val="visible"/>
                                      </p:to>
                                    </p:set>
                                  </p:childTnLst>
                                </p:cTn>
                              </p:par>
                              <p:par>
                                <p:cTn id="41" presetID="10" presetClass="entr" presetSubtype="0" fill="hold" grpId="0" nodeType="withEffect">
                                  <p:stCondLst>
                                    <p:cond delay="0"/>
                                  </p:stCondLst>
                                  <p:childTnLst>
                                    <p:set>
                                      <p:cBhvr>
                                        <p:cTn id="42" dur="1" fill="hold">
                                          <p:stCondLst>
                                            <p:cond delay="0"/>
                                          </p:stCondLst>
                                        </p:cTn>
                                        <p:tgtEl>
                                          <p:spTgt spid="567436"/>
                                        </p:tgtEl>
                                        <p:attrNameLst>
                                          <p:attrName>style.visibility</p:attrName>
                                        </p:attrNameLst>
                                      </p:cBhvr>
                                      <p:to>
                                        <p:strVal val="visible"/>
                                      </p:to>
                                    </p:set>
                                    <p:animEffect transition="in" filter="fade">
                                      <p:cBhvr>
                                        <p:cTn id="43" dur="500"/>
                                        <p:tgtEl>
                                          <p:spTgt spid="567436"/>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567441"/>
                                        </p:tgtEl>
                                        <p:attrNameLst>
                                          <p:attrName>style.visibility</p:attrName>
                                        </p:attrNameLst>
                                      </p:cBhvr>
                                      <p:to>
                                        <p:strVal val="visible"/>
                                      </p:to>
                                    </p:set>
                                    <p:animEffect transition="in" filter="wipe(left)">
                                      <p:cBhvr>
                                        <p:cTn id="47" dur="500"/>
                                        <p:tgtEl>
                                          <p:spTgt spid="567441"/>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567366"/>
                                        </p:tgtEl>
                                        <p:attrNameLst>
                                          <p:attrName>style.visibility</p:attrName>
                                        </p:attrNameLst>
                                      </p:cBhvr>
                                      <p:to>
                                        <p:strVal val="visible"/>
                                      </p:to>
                                    </p:set>
                                    <p:animEffect transition="in" filter="fade">
                                      <p:cBhvr>
                                        <p:cTn id="51" dur="500"/>
                                        <p:tgtEl>
                                          <p:spTgt spid="56736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7428"/>
                                        </p:tgtEl>
                                        <p:attrNameLst>
                                          <p:attrName>style.visibility</p:attrName>
                                        </p:attrNameLst>
                                      </p:cBhvr>
                                      <p:to>
                                        <p:strVal val="visible"/>
                                      </p:to>
                                    </p:set>
                                    <p:animEffect transition="in" filter="fade">
                                      <p:cBhvr>
                                        <p:cTn id="54" dur="500"/>
                                        <p:tgtEl>
                                          <p:spTgt spid="5674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67429"/>
                                        </p:tgtEl>
                                        <p:attrNameLst>
                                          <p:attrName>style.visibility</p:attrName>
                                        </p:attrNameLst>
                                      </p:cBhvr>
                                      <p:to>
                                        <p:strVal val="visible"/>
                                      </p:to>
                                    </p:set>
                                    <p:animEffect transition="in" filter="fade">
                                      <p:cBhvr>
                                        <p:cTn id="57" dur="500"/>
                                        <p:tgtEl>
                                          <p:spTgt spid="567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365" grpId="0" animBg="1"/>
      <p:bldP spid="567366" grpId="0" animBg="1"/>
      <p:bldP spid="567367" grpId="0" animBg="1"/>
      <p:bldP spid="567387" grpId="0" animBg="1"/>
      <p:bldP spid="567428" grpId="0" animBg="1"/>
      <p:bldP spid="567429" grpId="0" animBg="1"/>
      <p:bldP spid="567436" grpId="0"/>
      <p:bldP spid="567437" grpId="0"/>
      <p:bldP spid="4" grpId="0" animBg="1"/>
      <p:bldP spid="4" grpId="1" animBg="1"/>
      <p:bldP spid="74" grpId="0" animBg="1"/>
      <p:bldP spid="74" grpId="1" animBg="1"/>
      <p:bldP spid="75" grpId="0" animBg="1"/>
      <p:bldP spid="7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617220" indent="-342900" fontAlgn="auto">
              <a:spcAft>
                <a:spcPts val="1200"/>
              </a:spcAft>
              <a:buBlip>
                <a:blip r:embed="rId2"/>
              </a:buBlip>
              <a:defRPr/>
            </a:pPr>
            <a:r>
              <a:rPr lang="en-US" sz="2400" dirty="0" smtClean="0"/>
              <a:t>What </a:t>
            </a:r>
            <a:r>
              <a:rPr lang="en-US" sz="2400" dirty="0"/>
              <a:t>is a </a:t>
            </a:r>
            <a:r>
              <a:rPr lang="en-US" sz="2400" dirty="0">
                <a:solidFill>
                  <a:schemeClr val="accent6">
                    <a:lumMod val="75000"/>
                  </a:schemeClr>
                </a:solidFill>
                <a:hlinkClick r:id="rId3" action="ppaction://hlinksldjump"/>
              </a:rPr>
              <a:t>demand curve? </a:t>
            </a:r>
            <a:r>
              <a:rPr lang="en-US" sz="2400" dirty="0">
                <a:hlinkClick r:id="rId3" action="ppaction://hlinksldjump"/>
              </a:rPr>
              <a:t> </a:t>
            </a:r>
            <a:r>
              <a:rPr lang="en-US" sz="2400" dirty="0"/>
              <a:t>What is a </a:t>
            </a:r>
            <a:r>
              <a:rPr lang="en-US" sz="2400" dirty="0">
                <a:solidFill>
                  <a:schemeClr val="accent6">
                    <a:lumMod val="75000"/>
                  </a:schemeClr>
                </a:solidFill>
                <a:hlinkClick r:id="rId4" action="ppaction://hlinksldjump"/>
              </a:rPr>
              <a:t>supply curve</a:t>
            </a:r>
            <a:r>
              <a:rPr lang="en-US" sz="2400" dirty="0">
                <a:solidFill>
                  <a:schemeClr val="accent1"/>
                </a:solidFill>
                <a:hlinkClick r:id="rId4" action="ppaction://hlinksldjump"/>
              </a:rPr>
              <a:t>?</a:t>
            </a:r>
            <a:endParaRPr lang="en-US" sz="2400" dirty="0">
              <a:solidFill>
                <a:schemeClr val="accent1"/>
              </a:solidFill>
            </a:endParaRPr>
          </a:p>
          <a:p>
            <a:pPr marL="617220" indent="-342900" fontAlgn="auto">
              <a:spcAft>
                <a:spcPts val="1200"/>
              </a:spcAft>
              <a:buBlip>
                <a:blip r:embed="rId2"/>
              </a:buBlip>
              <a:defRPr/>
            </a:pPr>
            <a:r>
              <a:rPr lang="en-US" sz="2400" dirty="0"/>
              <a:t>What’s the difference between </a:t>
            </a:r>
            <a:r>
              <a:rPr lang="en-US" sz="2400" dirty="0" smtClean="0">
                <a:hlinkClick r:id="rId5" action="ppaction://hlinksldjump"/>
              </a:rPr>
              <a:t>“</a:t>
            </a:r>
            <a:r>
              <a:rPr lang="en-US" sz="2400" dirty="0" smtClean="0">
                <a:solidFill>
                  <a:schemeClr val="accent6">
                    <a:lumMod val="75000"/>
                  </a:schemeClr>
                </a:solidFill>
                <a:hlinkClick r:id="rId5" action="ppaction://hlinksldjump"/>
              </a:rPr>
              <a:t>movements” </a:t>
            </a:r>
            <a:r>
              <a:rPr lang="en-US" sz="2400" dirty="0">
                <a:solidFill>
                  <a:schemeClr val="accent6">
                    <a:lumMod val="75000"/>
                  </a:schemeClr>
                </a:solidFill>
                <a:hlinkClick r:id="rId5" action="ppaction://hlinksldjump"/>
              </a:rPr>
              <a:t>along a curve </a:t>
            </a:r>
            <a:r>
              <a:rPr lang="en-US" sz="2400" dirty="0">
                <a:hlinkClick r:id="rId5" action="ppaction://hlinksldjump"/>
              </a:rPr>
              <a:t>and </a:t>
            </a:r>
            <a:r>
              <a:rPr lang="en-US" sz="2400" dirty="0" smtClean="0">
                <a:hlinkClick r:id="rId5" action="ppaction://hlinksldjump"/>
              </a:rPr>
              <a:t>“</a:t>
            </a:r>
            <a:r>
              <a:rPr lang="en-US" sz="2400" dirty="0" smtClean="0">
                <a:solidFill>
                  <a:schemeClr val="accent6">
                    <a:lumMod val="75000"/>
                  </a:schemeClr>
                </a:solidFill>
                <a:hlinkClick r:id="rId5" action="ppaction://hlinksldjump"/>
              </a:rPr>
              <a:t>shifts” </a:t>
            </a:r>
            <a:r>
              <a:rPr lang="en-US" sz="2400" dirty="0">
                <a:solidFill>
                  <a:schemeClr val="accent6">
                    <a:lumMod val="75000"/>
                  </a:schemeClr>
                </a:solidFill>
                <a:hlinkClick r:id="rId5" action="ppaction://hlinksldjump"/>
              </a:rPr>
              <a:t>of a curve?</a:t>
            </a:r>
            <a:endParaRPr lang="en-US" sz="2400" dirty="0">
              <a:solidFill>
                <a:schemeClr val="accent6">
                  <a:lumMod val="75000"/>
                </a:schemeClr>
              </a:solidFill>
            </a:endParaRPr>
          </a:p>
          <a:p>
            <a:pPr marL="617220" indent="-342900" fontAlgn="auto">
              <a:spcAft>
                <a:spcPts val="1200"/>
              </a:spcAft>
              <a:buBlip>
                <a:blip r:embed="rId2"/>
              </a:buBlip>
              <a:defRPr/>
            </a:pPr>
            <a:r>
              <a:rPr lang="en-US" sz="2400" dirty="0"/>
              <a:t>How do supply and demand curves determine a market’s </a:t>
            </a:r>
            <a:r>
              <a:rPr lang="en-US" sz="2400" dirty="0">
                <a:solidFill>
                  <a:schemeClr val="accent6">
                    <a:lumMod val="75000"/>
                  </a:schemeClr>
                </a:solidFill>
                <a:hlinkClick r:id="rId6" action="ppaction://hlinksldjump"/>
              </a:rPr>
              <a:t>equilibrium price </a:t>
            </a:r>
            <a:r>
              <a:rPr lang="en-US" sz="2400" dirty="0">
                <a:hlinkClick r:id="rId6" action="ppaction://hlinksldjump"/>
              </a:rPr>
              <a:t>and </a:t>
            </a:r>
            <a:r>
              <a:rPr lang="en-US" sz="2400" dirty="0">
                <a:solidFill>
                  <a:schemeClr val="accent6">
                    <a:lumMod val="75000"/>
                  </a:schemeClr>
                </a:solidFill>
                <a:hlinkClick r:id="rId6" action="ppaction://hlinksldjump"/>
              </a:rPr>
              <a:t>equilibrium quantity?</a:t>
            </a:r>
            <a:endParaRPr lang="en-US" sz="2400" dirty="0">
              <a:solidFill>
                <a:schemeClr val="accent6">
                  <a:lumMod val="75000"/>
                </a:schemeClr>
              </a:solidFill>
            </a:endParaRPr>
          </a:p>
          <a:p>
            <a:pPr marL="617220" indent="-342900" fontAlgn="auto">
              <a:spcAft>
                <a:spcPts val="1200"/>
              </a:spcAft>
              <a:buBlip>
                <a:blip r:embed="rId2"/>
              </a:buBlip>
              <a:defRPr/>
            </a:pPr>
            <a:r>
              <a:rPr lang="en-US" sz="2400" dirty="0"/>
              <a:t>If there’s a </a:t>
            </a:r>
            <a:r>
              <a:rPr lang="en-US" sz="2400" dirty="0">
                <a:solidFill>
                  <a:schemeClr val="accent6">
                    <a:lumMod val="75000"/>
                  </a:schemeClr>
                </a:solidFill>
                <a:hlinkClick r:id="rId7" action="ppaction://hlinksldjump"/>
              </a:rPr>
              <a:t>shortage</a:t>
            </a:r>
            <a:r>
              <a:rPr lang="en-US" sz="2400" dirty="0">
                <a:hlinkClick r:id="rId7" action="ppaction://hlinksldjump"/>
              </a:rPr>
              <a:t> or </a:t>
            </a:r>
            <a:r>
              <a:rPr lang="en-US" sz="2400" dirty="0">
                <a:solidFill>
                  <a:schemeClr val="accent6">
                    <a:lumMod val="75000"/>
                  </a:schemeClr>
                </a:solidFill>
                <a:hlinkClick r:id="rId7" action="ppaction://hlinksldjump"/>
              </a:rPr>
              <a:t>surplus,</a:t>
            </a:r>
            <a:r>
              <a:rPr lang="en-US" sz="2400" dirty="0">
                <a:hlinkClick r:id="rId7" action="ppaction://hlinksldjump"/>
              </a:rPr>
              <a:t> </a:t>
            </a:r>
            <a:r>
              <a:rPr lang="en-US" sz="2400" dirty="0"/>
              <a:t>how does price moves the market back to equilibrium?</a:t>
            </a:r>
          </a:p>
          <a:p>
            <a:pPr marL="684213" indent="-342900">
              <a:buBlip>
                <a:blip r:embed="rId2"/>
              </a:buBlip>
            </a:pPr>
            <a:endParaRPr lang="en-US" sz="2400" dirty="0"/>
          </a:p>
        </p:txBody>
      </p:sp>
      <p:sp>
        <p:nvSpPr>
          <p:cNvPr id="4" name="TextBox 3"/>
          <p:cNvSpPr txBox="1"/>
          <p:nvPr/>
        </p:nvSpPr>
        <p:spPr>
          <a:xfrm>
            <a:off x="8126895" y="6209547"/>
            <a:ext cx="634182" cy="461665"/>
          </a:xfrm>
          <a:prstGeom prst="rect">
            <a:avLst/>
          </a:prstGeom>
          <a:noFill/>
        </p:spPr>
        <p:txBody>
          <a:bodyPr wrap="square" rtlCol="0">
            <a:spAutoFit/>
          </a:bodyPr>
          <a:lstStyle/>
          <a:p>
            <a:r>
              <a:rPr lang="en-US" sz="1200" b="1" dirty="0" smtClean="0">
                <a:solidFill>
                  <a:schemeClr val="bg1"/>
                </a:solidFill>
                <a:effectLst>
                  <a:outerShdw blurRad="38100" dist="38100" dir="2700000" algn="tl">
                    <a:srgbClr val="000000">
                      <a:alpha val="43137"/>
                    </a:srgbClr>
                  </a:outerShdw>
                </a:effectLst>
                <a:hlinkClick r:id="rId4" action="ppaction://hlinksldjump"/>
              </a:rPr>
              <a:t>To Video</a:t>
            </a:r>
            <a:endParaRPr lang="en-US" sz="1200" b="1" dirty="0">
              <a:solidFill>
                <a:schemeClr val="bg1"/>
              </a:solidFill>
              <a:effectLst>
                <a:outerShdw blurRad="38100" dist="38100" dir="2700000" algn="tl">
                  <a:srgbClr val="000000">
                    <a:alpha val="43137"/>
                  </a:srgbClr>
                </a:outerShdw>
              </a:effectLst>
            </a:endParaRPr>
          </a:p>
        </p:txBody>
      </p:sp>
      <p:sp>
        <p:nvSpPr>
          <p:cNvPr id="5" name="Rectangle 4"/>
          <p:cNvSpPr/>
          <p:nvPr/>
        </p:nvSpPr>
        <p:spPr>
          <a:xfrm>
            <a:off x="-49096" y="6273798"/>
            <a:ext cx="1268296" cy="400110"/>
          </a:xfrm>
          <a:prstGeom prst="rect">
            <a:avLst/>
          </a:prstGeom>
        </p:spPr>
        <p:txBody>
          <a:bodyPr wrap="none">
            <a:spAutoFit/>
          </a:bodyPr>
          <a:lstStyle/>
          <a:p>
            <a:pPr algn="ctr" fontAlgn="auto">
              <a:spcBef>
                <a:spcPts val="0"/>
              </a:spcBef>
              <a:spcAft>
                <a:spcPts val="0"/>
              </a:spcAft>
              <a:defRPr/>
            </a:pPr>
            <a:r>
              <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8" action="ppaction://hlinksldjump"/>
              </a:rPr>
              <a:t>To First </a:t>
            </a:r>
            <a:endParaRPr lang="en-US" sz="10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8" action="ppaction://hlinksldjump"/>
            </a:endParaRPr>
          </a:p>
          <a:p>
            <a:pPr algn="ctr" fontAlgn="auto">
              <a:spcBef>
                <a:spcPts val="0"/>
              </a:spcBef>
              <a:spcAft>
                <a:spcPts val="0"/>
              </a:spcAft>
              <a:defRPr/>
            </a:pPr>
            <a:r>
              <a:rPr lang="en-US" sz="10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8" action="ppaction://hlinksldjump"/>
              </a:rPr>
              <a:t>Active </a:t>
            </a:r>
            <a:r>
              <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rId8" action="ppaction://hlinksldjump"/>
              </a:rPr>
              <a:t>Learning</a:t>
            </a:r>
            <a:endParaRPr lang="en-US" sz="10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Tree>
    <p:extLst>
      <p:ext uri="{BB962C8B-B14F-4D97-AF65-F5344CB8AC3E}">
        <p14:creationId xmlns="" xmlns:p14="http://schemas.microsoft.com/office/powerpoint/2010/main" val="2314122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9106" name="Rectangle 2"/>
          <p:cNvSpPr>
            <a:spLocks noChangeAspect="1" noChangeArrowheads="1"/>
          </p:cNvSpPr>
          <p:nvPr/>
        </p:nvSpPr>
        <p:spPr bwMode="auto">
          <a:xfrm>
            <a:off x="5715000" y="1106488"/>
            <a:ext cx="3429000" cy="1600200"/>
          </a:xfrm>
          <a:prstGeom prst="rect">
            <a:avLst/>
          </a:prstGeom>
          <a:noFill/>
          <a:ln>
            <a:noFill/>
          </a:ln>
          <a:effectLst/>
        </p:spPr>
        <p:txBody>
          <a:bodyPr/>
          <a:lstStyle/>
          <a:p>
            <a:pPr marL="115888" lvl="1">
              <a:lnSpc>
                <a:spcPct val="100000"/>
              </a:lnSpc>
              <a:spcBef>
                <a:spcPct val="20000"/>
              </a:spcBef>
              <a:buClr>
                <a:schemeClr val="tx1"/>
              </a:buClr>
            </a:pPr>
            <a:r>
              <a:rPr lang="en-US" sz="2400" dirty="0" smtClean="0">
                <a:latin typeface="Myriad Pro" pitchFamily="34" charset="0"/>
              </a:rPr>
              <a:t>An </a:t>
            </a:r>
            <a:r>
              <a:rPr lang="en-US" sz="2400" dirty="0">
                <a:solidFill>
                  <a:srgbClr val="990033"/>
                </a:solidFill>
                <a:latin typeface="Myriad Pro" pitchFamily="34" charset="0"/>
              </a:rPr>
              <a:t>i</a:t>
            </a:r>
            <a:r>
              <a:rPr lang="en-US" sz="2400" b="1" dirty="0" smtClean="0">
                <a:solidFill>
                  <a:srgbClr val="990033"/>
                </a:solidFill>
                <a:latin typeface="Myriad Pro" pitchFamily="34" charset="0"/>
              </a:rPr>
              <a:t>ncrease </a:t>
            </a:r>
            <a:r>
              <a:rPr lang="en-US" sz="2400" b="1" dirty="0">
                <a:solidFill>
                  <a:srgbClr val="990033"/>
                </a:solidFill>
                <a:latin typeface="Myriad Pro" pitchFamily="34" charset="0"/>
              </a:rPr>
              <a:t>in </a:t>
            </a:r>
            <a:r>
              <a:rPr lang="en-US" sz="2400" b="1" dirty="0" smtClean="0">
                <a:solidFill>
                  <a:srgbClr val="990033"/>
                </a:solidFill>
                <a:latin typeface="Myriad Pro" pitchFamily="34" charset="0"/>
              </a:rPr>
              <a:t>supply</a:t>
            </a:r>
            <a:r>
              <a:rPr lang="en-US" sz="2400" dirty="0" smtClean="0">
                <a:solidFill>
                  <a:srgbClr val="990033"/>
                </a:solidFill>
                <a:latin typeface="Myriad Pro" pitchFamily="34" charset="0"/>
              </a:rPr>
              <a:t> </a:t>
            </a:r>
            <a:r>
              <a:rPr lang="en-US" sz="2400" dirty="0">
                <a:latin typeface="Myriad Pro" pitchFamily="34" charset="0"/>
              </a:rPr>
              <a:t>means a </a:t>
            </a:r>
            <a:r>
              <a:rPr lang="en-US" sz="2400" i="1" dirty="0">
                <a:latin typeface="Myriad Pro" pitchFamily="34" charset="0"/>
              </a:rPr>
              <a:t>rightward</a:t>
            </a:r>
            <a:r>
              <a:rPr lang="en-US" sz="2400" dirty="0">
                <a:latin typeface="Myriad Pro" pitchFamily="34" charset="0"/>
              </a:rPr>
              <a:t> shift of the supply </a:t>
            </a:r>
            <a:r>
              <a:rPr lang="en-US" sz="2400" dirty="0" smtClean="0">
                <a:latin typeface="Myriad Pro" pitchFamily="34" charset="0"/>
              </a:rPr>
              <a:t>curve.</a:t>
            </a:r>
            <a:endParaRPr lang="en-US" sz="2400" dirty="0">
              <a:latin typeface="Myriad Pro" pitchFamily="34" charset="0"/>
            </a:endParaRPr>
          </a:p>
        </p:txBody>
      </p:sp>
      <p:sp>
        <p:nvSpPr>
          <p:cNvPr id="559107" name="Rectangle 3"/>
          <p:cNvSpPr>
            <a:spLocks noGrp="1" noRot="1" noChangeArrowheads="1"/>
          </p:cNvSpPr>
          <p:nvPr>
            <p:ph type="title"/>
          </p:nvPr>
        </p:nvSpPr>
        <p:spPr/>
        <p:txBody>
          <a:bodyPr>
            <a:normAutofit/>
          </a:bodyPr>
          <a:lstStyle/>
          <a:p>
            <a:r>
              <a:rPr lang="en-US" sz="4000" dirty="0"/>
              <a:t>Shifts of the Supply Curve</a:t>
            </a:r>
          </a:p>
        </p:txBody>
      </p:sp>
      <p:sp>
        <p:nvSpPr>
          <p:cNvPr id="559125" name="AutoShape 21"/>
          <p:cNvSpPr>
            <a:spLocks noChangeAspect="1" noChangeArrowheads="1" noTextEdit="1"/>
          </p:cNvSpPr>
          <p:nvPr/>
        </p:nvSpPr>
        <p:spPr bwMode="auto">
          <a:xfrm>
            <a:off x="304800" y="1447800"/>
            <a:ext cx="5410200" cy="462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9138" name="Freeform 34"/>
          <p:cNvSpPr>
            <a:spLocks/>
          </p:cNvSpPr>
          <p:nvPr/>
        </p:nvSpPr>
        <p:spPr bwMode="auto">
          <a:xfrm>
            <a:off x="833438" y="1465263"/>
            <a:ext cx="4870450" cy="4321175"/>
          </a:xfrm>
          <a:custGeom>
            <a:avLst/>
            <a:gdLst>
              <a:gd name="T0" fmla="*/ 3068 w 3068"/>
              <a:gd name="T1" fmla="*/ 2722 h 2722"/>
              <a:gd name="T2" fmla="*/ 0 w 3068"/>
              <a:gd name="T3" fmla="*/ 2722 h 2722"/>
              <a:gd name="T4" fmla="*/ 0 w 3068"/>
              <a:gd name="T5" fmla="*/ 0 h 2722"/>
            </a:gdLst>
            <a:ahLst/>
            <a:cxnLst>
              <a:cxn ang="0">
                <a:pos x="T0" y="T1"/>
              </a:cxn>
              <a:cxn ang="0">
                <a:pos x="T2" y="T3"/>
              </a:cxn>
              <a:cxn ang="0">
                <a:pos x="T4" y="T5"/>
              </a:cxn>
            </a:cxnLst>
            <a:rect l="0" t="0" r="r" b="b"/>
            <a:pathLst>
              <a:path w="3068" h="2722">
                <a:moveTo>
                  <a:pt x="3068" y="2722"/>
                </a:moveTo>
                <a:lnTo>
                  <a:pt x="0" y="2722"/>
                </a:lnTo>
                <a:lnTo>
                  <a:pt x="0" y="0"/>
                </a:lnTo>
              </a:path>
            </a:pathLst>
          </a:custGeom>
          <a:noFill/>
          <a:ln w="1270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59139" name="Line 35"/>
          <p:cNvSpPr>
            <a:spLocks noChangeShapeType="1"/>
          </p:cNvSpPr>
          <p:nvPr/>
        </p:nvSpPr>
        <p:spPr bwMode="auto">
          <a:xfrm flipH="1">
            <a:off x="4013200" y="2219325"/>
            <a:ext cx="1363663" cy="2819400"/>
          </a:xfrm>
          <a:prstGeom prst="line">
            <a:avLst/>
          </a:prstGeom>
          <a:noFill/>
          <a:ln w="47625">
            <a:solidFill>
              <a:srgbClr val="EE313C"/>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59140" name="Line 36"/>
          <p:cNvSpPr>
            <a:spLocks noChangeShapeType="1"/>
          </p:cNvSpPr>
          <p:nvPr/>
        </p:nvSpPr>
        <p:spPr bwMode="auto">
          <a:xfrm flipH="1">
            <a:off x="2565400" y="2219325"/>
            <a:ext cx="1363663" cy="2819400"/>
          </a:xfrm>
          <a:prstGeom prst="line">
            <a:avLst/>
          </a:prstGeom>
          <a:noFill/>
          <a:ln w="47625">
            <a:solidFill>
              <a:srgbClr val="FAC0BF"/>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59141" name="Line 37"/>
          <p:cNvSpPr>
            <a:spLocks noChangeShapeType="1"/>
          </p:cNvSpPr>
          <p:nvPr/>
        </p:nvSpPr>
        <p:spPr bwMode="auto">
          <a:xfrm flipH="1">
            <a:off x="1117600" y="2219325"/>
            <a:ext cx="1365250" cy="2819400"/>
          </a:xfrm>
          <a:prstGeom prst="line">
            <a:avLst/>
          </a:prstGeom>
          <a:noFill/>
          <a:ln w="47625">
            <a:solidFill>
              <a:srgbClr val="EE313C"/>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59142" name="Rectangle 38"/>
          <p:cNvSpPr>
            <a:spLocks noChangeArrowheads="1"/>
          </p:cNvSpPr>
          <p:nvPr/>
        </p:nvSpPr>
        <p:spPr bwMode="auto">
          <a:xfrm>
            <a:off x="2439988" y="1906588"/>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Roman" charset="0"/>
              </a:rPr>
              <a:t>S</a:t>
            </a:r>
            <a:endParaRPr lang="en-US" sz="1400" i="1" dirty="0"/>
          </a:p>
        </p:txBody>
      </p:sp>
      <p:sp>
        <p:nvSpPr>
          <p:cNvPr id="559143" name="Rectangle 39"/>
          <p:cNvSpPr>
            <a:spLocks noChangeArrowheads="1"/>
          </p:cNvSpPr>
          <p:nvPr/>
        </p:nvSpPr>
        <p:spPr bwMode="auto">
          <a:xfrm>
            <a:off x="2549525" y="2016125"/>
            <a:ext cx="98425"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3</a:t>
            </a:r>
            <a:endParaRPr lang="en-US" sz="1400"/>
          </a:p>
        </p:txBody>
      </p:sp>
      <p:sp>
        <p:nvSpPr>
          <p:cNvPr id="559144" name="Rectangle 40"/>
          <p:cNvSpPr>
            <a:spLocks noChangeArrowheads="1"/>
          </p:cNvSpPr>
          <p:nvPr/>
        </p:nvSpPr>
        <p:spPr bwMode="auto">
          <a:xfrm>
            <a:off x="3879850" y="1906588"/>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Roman" charset="0"/>
              </a:rPr>
              <a:t>S</a:t>
            </a:r>
            <a:endParaRPr lang="en-US" sz="1400" i="1" dirty="0"/>
          </a:p>
        </p:txBody>
      </p:sp>
      <p:sp>
        <p:nvSpPr>
          <p:cNvPr id="559145" name="Rectangle 41"/>
          <p:cNvSpPr>
            <a:spLocks noChangeArrowheads="1"/>
          </p:cNvSpPr>
          <p:nvPr/>
        </p:nvSpPr>
        <p:spPr bwMode="auto">
          <a:xfrm>
            <a:off x="3990975" y="2016125"/>
            <a:ext cx="98425"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a:t>
            </a:r>
            <a:endParaRPr lang="en-US" sz="1400"/>
          </a:p>
        </p:txBody>
      </p:sp>
      <p:sp>
        <p:nvSpPr>
          <p:cNvPr id="559146" name="Rectangle 42"/>
          <p:cNvSpPr>
            <a:spLocks noChangeArrowheads="1"/>
          </p:cNvSpPr>
          <p:nvPr/>
        </p:nvSpPr>
        <p:spPr bwMode="auto">
          <a:xfrm>
            <a:off x="5321300" y="1906588"/>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Roman" charset="0"/>
              </a:rPr>
              <a:t>S</a:t>
            </a:r>
            <a:endParaRPr lang="en-US" sz="1400" i="1" dirty="0"/>
          </a:p>
        </p:txBody>
      </p:sp>
      <p:sp>
        <p:nvSpPr>
          <p:cNvPr id="559147" name="Rectangle 43"/>
          <p:cNvSpPr>
            <a:spLocks noChangeArrowheads="1"/>
          </p:cNvSpPr>
          <p:nvPr/>
        </p:nvSpPr>
        <p:spPr bwMode="auto">
          <a:xfrm>
            <a:off x="5430838" y="2016125"/>
            <a:ext cx="98425"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2</a:t>
            </a:r>
            <a:endParaRPr lang="en-US" sz="1400"/>
          </a:p>
        </p:txBody>
      </p:sp>
      <p:sp>
        <p:nvSpPr>
          <p:cNvPr id="559148" name="Line 44"/>
          <p:cNvSpPr>
            <a:spLocks noChangeShapeType="1"/>
          </p:cNvSpPr>
          <p:nvPr/>
        </p:nvSpPr>
        <p:spPr bwMode="auto">
          <a:xfrm>
            <a:off x="3757613" y="3157538"/>
            <a:ext cx="931862" cy="0"/>
          </a:xfrm>
          <a:prstGeom prst="line">
            <a:avLst/>
          </a:prstGeom>
          <a:noFill/>
          <a:ln w="476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59149" name="Freeform 45"/>
          <p:cNvSpPr>
            <a:spLocks/>
          </p:cNvSpPr>
          <p:nvPr/>
        </p:nvSpPr>
        <p:spPr bwMode="auto">
          <a:xfrm>
            <a:off x="4641850" y="3103563"/>
            <a:ext cx="171450" cy="106362"/>
          </a:xfrm>
          <a:custGeom>
            <a:avLst/>
            <a:gdLst>
              <a:gd name="T0" fmla="*/ 5 w 29"/>
              <a:gd name="T1" fmla="*/ 9 h 18"/>
              <a:gd name="T2" fmla="*/ 0 w 29"/>
              <a:gd name="T3" fmla="*/ 1 h 18"/>
              <a:gd name="T4" fmla="*/ 0 w 29"/>
              <a:gd name="T5" fmla="*/ 0 h 18"/>
              <a:gd name="T6" fmla="*/ 14 w 29"/>
              <a:gd name="T7" fmla="*/ 6 h 18"/>
              <a:gd name="T8" fmla="*/ 29 w 29"/>
              <a:gd name="T9" fmla="*/ 9 h 18"/>
              <a:gd name="T10" fmla="*/ 14 w 29"/>
              <a:gd name="T11" fmla="*/ 12 h 18"/>
              <a:gd name="T12" fmla="*/ 0 w 29"/>
              <a:gd name="T13" fmla="*/ 18 h 18"/>
              <a:gd name="T14" fmla="*/ 0 w 29"/>
              <a:gd name="T15" fmla="*/ 18 h 18"/>
              <a:gd name="T16" fmla="*/ 5 w 29"/>
              <a:gd name="T17"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8">
                <a:moveTo>
                  <a:pt x="5" y="9"/>
                </a:moveTo>
                <a:cubicBezTo>
                  <a:pt x="0" y="1"/>
                  <a:pt x="0" y="1"/>
                  <a:pt x="0" y="1"/>
                </a:cubicBezTo>
                <a:cubicBezTo>
                  <a:pt x="0" y="0"/>
                  <a:pt x="0" y="0"/>
                  <a:pt x="0" y="0"/>
                </a:cubicBezTo>
                <a:cubicBezTo>
                  <a:pt x="14" y="6"/>
                  <a:pt x="14" y="6"/>
                  <a:pt x="14" y="6"/>
                </a:cubicBezTo>
                <a:cubicBezTo>
                  <a:pt x="19" y="7"/>
                  <a:pt x="24" y="8"/>
                  <a:pt x="29" y="9"/>
                </a:cubicBezTo>
                <a:cubicBezTo>
                  <a:pt x="24" y="10"/>
                  <a:pt x="19" y="11"/>
                  <a:pt x="14" y="12"/>
                </a:cubicBezTo>
                <a:cubicBezTo>
                  <a:pt x="0" y="18"/>
                  <a:pt x="0" y="18"/>
                  <a:pt x="0" y="18"/>
                </a:cubicBezTo>
                <a:cubicBezTo>
                  <a:pt x="0" y="18"/>
                  <a:pt x="0" y="18"/>
                  <a:pt x="0" y="18"/>
                </a:cubicBezTo>
                <a:lnTo>
                  <a:pt x="5" y="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59150" name="Line 46"/>
          <p:cNvSpPr>
            <a:spLocks noChangeShapeType="1"/>
          </p:cNvSpPr>
          <p:nvPr/>
        </p:nvSpPr>
        <p:spPr bwMode="auto">
          <a:xfrm flipH="1">
            <a:off x="1728788" y="4130675"/>
            <a:ext cx="979487" cy="0"/>
          </a:xfrm>
          <a:prstGeom prst="line">
            <a:avLst/>
          </a:prstGeom>
          <a:noFill/>
          <a:ln w="476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59151" name="Freeform 47"/>
          <p:cNvSpPr>
            <a:spLocks/>
          </p:cNvSpPr>
          <p:nvPr/>
        </p:nvSpPr>
        <p:spPr bwMode="auto">
          <a:xfrm>
            <a:off x="1622425" y="4083050"/>
            <a:ext cx="147638" cy="101600"/>
          </a:xfrm>
          <a:custGeom>
            <a:avLst/>
            <a:gdLst>
              <a:gd name="T0" fmla="*/ 20 w 25"/>
              <a:gd name="T1" fmla="*/ 8 h 17"/>
              <a:gd name="T2" fmla="*/ 25 w 25"/>
              <a:gd name="T3" fmla="*/ 17 h 17"/>
              <a:gd name="T4" fmla="*/ 25 w 25"/>
              <a:gd name="T5" fmla="*/ 17 h 17"/>
              <a:gd name="T6" fmla="*/ 13 w 25"/>
              <a:gd name="T7" fmla="*/ 12 h 17"/>
              <a:gd name="T8" fmla="*/ 0 w 25"/>
              <a:gd name="T9" fmla="*/ 8 h 17"/>
              <a:gd name="T10" fmla="*/ 13 w 25"/>
              <a:gd name="T11" fmla="*/ 5 h 17"/>
              <a:gd name="T12" fmla="*/ 25 w 25"/>
              <a:gd name="T13" fmla="*/ 0 h 17"/>
              <a:gd name="T14" fmla="*/ 25 w 25"/>
              <a:gd name="T15" fmla="*/ 0 h 17"/>
              <a:gd name="T16" fmla="*/ 20 w 25"/>
              <a:gd name="T17"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7">
                <a:moveTo>
                  <a:pt x="20" y="8"/>
                </a:moveTo>
                <a:cubicBezTo>
                  <a:pt x="25" y="17"/>
                  <a:pt x="25" y="17"/>
                  <a:pt x="25" y="17"/>
                </a:cubicBezTo>
                <a:cubicBezTo>
                  <a:pt x="25" y="17"/>
                  <a:pt x="25" y="17"/>
                  <a:pt x="25" y="17"/>
                </a:cubicBezTo>
                <a:cubicBezTo>
                  <a:pt x="13" y="12"/>
                  <a:pt x="13" y="12"/>
                  <a:pt x="13" y="12"/>
                </a:cubicBezTo>
                <a:cubicBezTo>
                  <a:pt x="9" y="11"/>
                  <a:pt x="4" y="10"/>
                  <a:pt x="0" y="8"/>
                </a:cubicBezTo>
                <a:cubicBezTo>
                  <a:pt x="4" y="7"/>
                  <a:pt x="9" y="6"/>
                  <a:pt x="13" y="5"/>
                </a:cubicBezTo>
                <a:cubicBezTo>
                  <a:pt x="25" y="0"/>
                  <a:pt x="25" y="0"/>
                  <a:pt x="25" y="0"/>
                </a:cubicBezTo>
                <a:cubicBezTo>
                  <a:pt x="25" y="0"/>
                  <a:pt x="25" y="0"/>
                  <a:pt x="25" y="0"/>
                </a:cubicBezTo>
                <a:lnTo>
                  <a:pt x="2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59152" name="Freeform 48"/>
          <p:cNvSpPr>
            <a:spLocks/>
          </p:cNvSpPr>
          <p:nvPr/>
        </p:nvSpPr>
        <p:spPr bwMode="auto">
          <a:xfrm>
            <a:off x="1524000" y="4302657"/>
            <a:ext cx="1100665" cy="557212"/>
          </a:xfrm>
          <a:custGeom>
            <a:avLst/>
            <a:gdLst>
              <a:gd name="T0" fmla="*/ 152 w 152"/>
              <a:gd name="T1" fmla="*/ 86 h 94"/>
              <a:gd name="T2" fmla="*/ 143 w 152"/>
              <a:gd name="T3" fmla="*/ 94 h 94"/>
              <a:gd name="T4" fmla="*/ 10 w 152"/>
              <a:gd name="T5" fmla="*/ 94 h 94"/>
              <a:gd name="T6" fmla="*/ 0 w 152"/>
              <a:gd name="T7" fmla="*/ 86 h 94"/>
              <a:gd name="T8" fmla="*/ 0 w 152"/>
              <a:gd name="T9" fmla="*/ 9 h 94"/>
              <a:gd name="T10" fmla="*/ 10 w 152"/>
              <a:gd name="T11" fmla="*/ 0 h 94"/>
              <a:gd name="T12" fmla="*/ 143 w 152"/>
              <a:gd name="T13" fmla="*/ 0 h 94"/>
              <a:gd name="T14" fmla="*/ 152 w 152"/>
              <a:gd name="T15" fmla="*/ 9 h 94"/>
              <a:gd name="T16" fmla="*/ 152 w 152"/>
              <a:gd name="T17"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94">
                <a:moveTo>
                  <a:pt x="152" y="86"/>
                </a:moveTo>
                <a:cubicBezTo>
                  <a:pt x="152" y="90"/>
                  <a:pt x="148" y="94"/>
                  <a:pt x="143" y="94"/>
                </a:cubicBezTo>
                <a:cubicBezTo>
                  <a:pt x="10" y="94"/>
                  <a:pt x="10" y="94"/>
                  <a:pt x="10" y="94"/>
                </a:cubicBezTo>
                <a:cubicBezTo>
                  <a:pt x="5" y="94"/>
                  <a:pt x="0" y="90"/>
                  <a:pt x="0" y="86"/>
                </a:cubicBezTo>
                <a:cubicBezTo>
                  <a:pt x="0" y="9"/>
                  <a:pt x="0" y="9"/>
                  <a:pt x="0" y="9"/>
                </a:cubicBezTo>
                <a:cubicBezTo>
                  <a:pt x="0" y="4"/>
                  <a:pt x="5" y="0"/>
                  <a:pt x="10" y="0"/>
                </a:cubicBezTo>
                <a:cubicBezTo>
                  <a:pt x="143" y="0"/>
                  <a:pt x="143" y="0"/>
                  <a:pt x="143" y="0"/>
                </a:cubicBezTo>
                <a:cubicBezTo>
                  <a:pt x="148" y="0"/>
                  <a:pt x="152" y="4"/>
                  <a:pt x="152" y="9"/>
                </a:cubicBezTo>
                <a:lnTo>
                  <a:pt x="152" y="86"/>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59158" name="Freeform 54"/>
          <p:cNvSpPr>
            <a:spLocks/>
          </p:cNvSpPr>
          <p:nvPr/>
        </p:nvSpPr>
        <p:spPr bwMode="auto">
          <a:xfrm>
            <a:off x="3935413" y="2514600"/>
            <a:ext cx="1017587" cy="565150"/>
          </a:xfrm>
          <a:custGeom>
            <a:avLst/>
            <a:gdLst>
              <a:gd name="T0" fmla="*/ 153 w 153"/>
              <a:gd name="T1" fmla="*/ 86 h 95"/>
              <a:gd name="T2" fmla="*/ 144 w 153"/>
              <a:gd name="T3" fmla="*/ 95 h 95"/>
              <a:gd name="T4" fmla="*/ 9 w 153"/>
              <a:gd name="T5" fmla="*/ 95 h 95"/>
              <a:gd name="T6" fmla="*/ 0 w 153"/>
              <a:gd name="T7" fmla="*/ 86 h 95"/>
              <a:gd name="T8" fmla="*/ 0 w 153"/>
              <a:gd name="T9" fmla="*/ 9 h 95"/>
              <a:gd name="T10" fmla="*/ 9 w 153"/>
              <a:gd name="T11" fmla="*/ 0 h 95"/>
              <a:gd name="T12" fmla="*/ 144 w 153"/>
              <a:gd name="T13" fmla="*/ 0 h 95"/>
              <a:gd name="T14" fmla="*/ 153 w 153"/>
              <a:gd name="T15" fmla="*/ 9 h 95"/>
              <a:gd name="T16" fmla="*/ 153 w 153"/>
              <a:gd name="T17"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95">
                <a:moveTo>
                  <a:pt x="153" y="86"/>
                </a:moveTo>
                <a:cubicBezTo>
                  <a:pt x="153" y="91"/>
                  <a:pt x="149" y="95"/>
                  <a:pt x="144" y="95"/>
                </a:cubicBezTo>
                <a:cubicBezTo>
                  <a:pt x="9" y="95"/>
                  <a:pt x="9" y="95"/>
                  <a:pt x="9" y="95"/>
                </a:cubicBezTo>
                <a:cubicBezTo>
                  <a:pt x="4" y="95"/>
                  <a:pt x="0" y="91"/>
                  <a:pt x="0" y="86"/>
                </a:cubicBezTo>
                <a:cubicBezTo>
                  <a:pt x="0" y="9"/>
                  <a:pt x="0" y="9"/>
                  <a:pt x="0" y="9"/>
                </a:cubicBezTo>
                <a:cubicBezTo>
                  <a:pt x="0" y="4"/>
                  <a:pt x="4" y="0"/>
                  <a:pt x="9" y="0"/>
                </a:cubicBezTo>
                <a:cubicBezTo>
                  <a:pt x="144" y="0"/>
                  <a:pt x="144" y="0"/>
                  <a:pt x="144" y="0"/>
                </a:cubicBezTo>
                <a:cubicBezTo>
                  <a:pt x="149" y="0"/>
                  <a:pt x="153" y="4"/>
                  <a:pt x="153" y="9"/>
                </a:cubicBezTo>
                <a:lnTo>
                  <a:pt x="153" y="86"/>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 name="TextBox 29"/>
          <p:cNvSpPr txBox="1">
            <a:spLocks noChangeArrowheads="1"/>
          </p:cNvSpPr>
          <p:nvPr/>
        </p:nvSpPr>
        <p:spPr bwMode="auto">
          <a:xfrm>
            <a:off x="-76200" y="1371600"/>
            <a:ext cx="114300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500" b="1">
                <a:ea typeface="MS PGothic" pitchFamily="34" charset="-128"/>
              </a:rPr>
              <a:t>Price</a:t>
            </a:r>
          </a:p>
        </p:txBody>
      </p:sp>
      <p:sp>
        <p:nvSpPr>
          <p:cNvPr id="21" name="TextBox 29"/>
          <p:cNvSpPr txBox="1">
            <a:spLocks noChangeArrowheads="1"/>
          </p:cNvSpPr>
          <p:nvPr/>
        </p:nvSpPr>
        <p:spPr bwMode="auto">
          <a:xfrm>
            <a:off x="4648200" y="5867400"/>
            <a:ext cx="1143000"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b="1">
                <a:ea typeface="MS PGothic" pitchFamily="34" charset="-128"/>
              </a:rPr>
              <a:t>Quantity</a:t>
            </a:r>
          </a:p>
        </p:txBody>
      </p:sp>
      <p:sp>
        <p:nvSpPr>
          <p:cNvPr id="559166" name="TextBox 56"/>
          <p:cNvSpPr txBox="1">
            <a:spLocks noChangeArrowheads="1"/>
          </p:cNvSpPr>
          <p:nvPr/>
        </p:nvSpPr>
        <p:spPr bwMode="auto">
          <a:xfrm>
            <a:off x="1515530" y="4326466"/>
            <a:ext cx="1143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spcBef>
                <a:spcPct val="50000"/>
              </a:spcBef>
            </a:pPr>
            <a:r>
              <a:rPr lang="en-US" sz="1400" dirty="0">
                <a:solidFill>
                  <a:schemeClr val="tx1">
                    <a:lumMod val="75000"/>
                    <a:lumOff val="25000"/>
                  </a:schemeClr>
                </a:solidFill>
                <a:ea typeface="MS PGothic" pitchFamily="34" charset="-128"/>
              </a:rPr>
              <a:t>Decrease in supply</a:t>
            </a:r>
          </a:p>
        </p:txBody>
      </p:sp>
      <p:sp>
        <p:nvSpPr>
          <p:cNvPr id="559167" name="TextBox 56"/>
          <p:cNvSpPr txBox="1">
            <a:spLocks noChangeArrowheads="1"/>
          </p:cNvSpPr>
          <p:nvPr/>
        </p:nvSpPr>
        <p:spPr bwMode="auto">
          <a:xfrm>
            <a:off x="3936999" y="2531534"/>
            <a:ext cx="10668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defPPr>
              <a:defRPr lang="en-US"/>
            </a:defPPr>
            <a:lvl1pPr>
              <a:spcBef>
                <a:spcPct val="50000"/>
              </a:spcBef>
              <a:defRPr sz="1400">
                <a:solidFill>
                  <a:schemeClr val="tx1">
                    <a:lumMod val="75000"/>
                    <a:lumOff val="25000"/>
                  </a:schemeClr>
                </a:solidFill>
                <a:latin typeface="Arial" pitchFamily="34" charset="0"/>
                <a:ea typeface="MS PGothic" pitchFamily="34" charset="-128"/>
              </a:defRPr>
            </a:lvl1pPr>
            <a:lvl2pPr marL="37931725" indent="-37474525">
              <a:spcBef>
                <a:spcPct val="0"/>
              </a:spcBef>
              <a:defRPr>
                <a:latin typeface="Arial" pitchFamily="34" charset="0"/>
              </a:defRPr>
            </a:lvl2pPr>
            <a:lvl3pPr>
              <a:spcBef>
                <a:spcPct val="0"/>
              </a:spcBef>
              <a:defRPr>
                <a:latin typeface="Arial" pitchFamily="34" charset="0"/>
              </a:defRPr>
            </a:lvl3pPr>
            <a:lvl4pPr>
              <a:spcBef>
                <a:spcPct val="0"/>
              </a:spcBef>
              <a:defRPr>
                <a:latin typeface="Arial" pitchFamily="34" charset="0"/>
              </a:defRPr>
            </a:lvl4pPr>
            <a:lvl5pPr>
              <a:spcBef>
                <a:spcPct val="0"/>
              </a:spcBef>
              <a:defRPr>
                <a:latin typeface="Arial" pitchFamily="34" charset="0"/>
              </a:defRPr>
            </a:lvl5pPr>
            <a:lvl6pPr marL="457200" fontAlgn="base">
              <a:spcBef>
                <a:spcPct val="0"/>
              </a:spcBef>
              <a:spcAft>
                <a:spcPct val="0"/>
              </a:spcAft>
              <a:defRPr>
                <a:latin typeface="Arial" pitchFamily="34" charset="0"/>
              </a:defRPr>
            </a:lvl6pPr>
            <a:lvl7pPr marL="914400" fontAlgn="base">
              <a:spcBef>
                <a:spcPct val="0"/>
              </a:spcBef>
              <a:spcAft>
                <a:spcPct val="0"/>
              </a:spcAft>
              <a:defRPr>
                <a:latin typeface="Arial" pitchFamily="34" charset="0"/>
              </a:defRPr>
            </a:lvl7pPr>
            <a:lvl8pPr marL="1371600" fontAlgn="base">
              <a:spcBef>
                <a:spcPct val="0"/>
              </a:spcBef>
              <a:spcAft>
                <a:spcPct val="0"/>
              </a:spcAft>
              <a:defRPr>
                <a:latin typeface="Arial" pitchFamily="34" charset="0"/>
              </a:defRPr>
            </a:lvl8pPr>
            <a:lvl9pPr marL="1828800" fontAlgn="base">
              <a:spcBef>
                <a:spcPct val="0"/>
              </a:spcBef>
              <a:spcAft>
                <a:spcPct val="0"/>
              </a:spcAft>
              <a:defRPr>
                <a:latin typeface="Arial" pitchFamily="34" charset="0"/>
              </a:defRPr>
            </a:lvl9pPr>
          </a:lstStyle>
          <a:p>
            <a:r>
              <a:rPr lang="en-US" dirty="0"/>
              <a:t>Increase in supply</a:t>
            </a:r>
          </a:p>
        </p:txBody>
      </p:sp>
      <p:sp>
        <p:nvSpPr>
          <p:cNvPr id="559168" name="Rectangle 64"/>
          <p:cNvSpPr>
            <a:spLocks noChangeAspect="1" noChangeArrowheads="1"/>
          </p:cNvSpPr>
          <p:nvPr/>
        </p:nvSpPr>
        <p:spPr bwMode="auto">
          <a:xfrm>
            <a:off x="5725297" y="2641685"/>
            <a:ext cx="3429000" cy="1533525"/>
          </a:xfrm>
          <a:prstGeom prst="rect">
            <a:avLst/>
          </a:prstGeom>
          <a:noFill/>
          <a:ln>
            <a:noFill/>
          </a:ln>
          <a:effectLst/>
        </p:spPr>
        <p:txBody>
          <a:bodyPr/>
          <a:lstStyle/>
          <a:p>
            <a:pPr marL="115888" lvl="1">
              <a:lnSpc>
                <a:spcPct val="100000"/>
              </a:lnSpc>
              <a:spcBef>
                <a:spcPct val="20000"/>
              </a:spcBef>
              <a:buClr>
                <a:schemeClr val="tx1"/>
              </a:buClr>
            </a:pPr>
            <a:r>
              <a:rPr lang="en-US" sz="2400" dirty="0" smtClean="0">
                <a:latin typeface="Myriad Pro" pitchFamily="34" charset="0"/>
              </a:rPr>
              <a:t>A </a:t>
            </a:r>
            <a:r>
              <a:rPr lang="en-US" sz="2400" b="1" dirty="0" smtClean="0">
                <a:solidFill>
                  <a:srgbClr val="990033"/>
                </a:solidFill>
                <a:latin typeface="Myriad Pro" pitchFamily="34" charset="0"/>
              </a:rPr>
              <a:t>decrease </a:t>
            </a:r>
            <a:r>
              <a:rPr lang="en-US" sz="2400" b="1" dirty="0">
                <a:solidFill>
                  <a:srgbClr val="990033"/>
                </a:solidFill>
                <a:latin typeface="Myriad Pro" pitchFamily="34" charset="0"/>
              </a:rPr>
              <a:t>in </a:t>
            </a:r>
            <a:r>
              <a:rPr lang="en-US" sz="2400" b="1" dirty="0" smtClean="0">
                <a:solidFill>
                  <a:srgbClr val="990033"/>
                </a:solidFill>
                <a:latin typeface="Myriad Pro" pitchFamily="34" charset="0"/>
              </a:rPr>
              <a:t>supply </a:t>
            </a:r>
            <a:r>
              <a:rPr lang="en-US" sz="2400" dirty="0">
                <a:latin typeface="Myriad Pro" pitchFamily="34" charset="0"/>
              </a:rPr>
              <a:t>means a </a:t>
            </a:r>
            <a:r>
              <a:rPr lang="en-US" sz="2400" i="1" dirty="0">
                <a:latin typeface="Myriad Pro" pitchFamily="34" charset="0"/>
              </a:rPr>
              <a:t>leftward</a:t>
            </a:r>
            <a:r>
              <a:rPr lang="en-US" sz="2400" dirty="0">
                <a:latin typeface="Myriad Pro" pitchFamily="34" charset="0"/>
              </a:rPr>
              <a:t> shift of the supply </a:t>
            </a:r>
            <a:r>
              <a:rPr lang="en-US" sz="2400" dirty="0" smtClean="0">
                <a:latin typeface="Myriad Pro" pitchFamily="34" charset="0"/>
              </a:rPr>
              <a:t>curve.</a:t>
            </a:r>
            <a:endParaRPr lang="en-US" sz="2400" dirty="0">
              <a:latin typeface="Myriad Pro" pitchFamily="34" charset="0"/>
            </a:endParaRPr>
          </a:p>
        </p:txBody>
      </p:sp>
    </p:spTree>
    <p:extLst>
      <p:ext uri="{BB962C8B-B14F-4D97-AF65-F5344CB8AC3E}">
        <p14:creationId xmlns="" xmlns:p14="http://schemas.microsoft.com/office/powerpoint/2010/main" val="257364786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9106"/>
                                        </p:tgtEl>
                                        <p:attrNameLst>
                                          <p:attrName>style.visibility</p:attrName>
                                        </p:attrNameLst>
                                      </p:cBhvr>
                                      <p:to>
                                        <p:strVal val="visible"/>
                                      </p:to>
                                    </p:set>
                                    <p:animEffect transition="in" filter="fade">
                                      <p:cBhvr>
                                        <p:cTn id="7" dur="500"/>
                                        <p:tgtEl>
                                          <p:spTgt spid="55910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59139"/>
                                        </p:tgtEl>
                                        <p:attrNameLst>
                                          <p:attrName>style.visibility</p:attrName>
                                        </p:attrNameLst>
                                      </p:cBhvr>
                                      <p:to>
                                        <p:strVal val="visible"/>
                                      </p:to>
                                    </p:set>
                                    <p:animEffect transition="in" filter="fade">
                                      <p:cBhvr>
                                        <p:cTn id="11" dur="500"/>
                                        <p:tgtEl>
                                          <p:spTgt spid="55913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59147"/>
                                        </p:tgtEl>
                                        <p:attrNameLst>
                                          <p:attrName>style.visibility</p:attrName>
                                        </p:attrNameLst>
                                      </p:cBhvr>
                                      <p:to>
                                        <p:strVal val="visible"/>
                                      </p:to>
                                    </p:set>
                                    <p:animEffect transition="in" filter="fade">
                                      <p:cBhvr>
                                        <p:cTn id="14" dur="500"/>
                                        <p:tgtEl>
                                          <p:spTgt spid="55914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59146"/>
                                        </p:tgtEl>
                                        <p:attrNameLst>
                                          <p:attrName>style.visibility</p:attrName>
                                        </p:attrNameLst>
                                      </p:cBhvr>
                                      <p:to>
                                        <p:strVal val="visible"/>
                                      </p:to>
                                    </p:set>
                                    <p:animEffect transition="in" filter="fade">
                                      <p:cBhvr>
                                        <p:cTn id="17" dur="500"/>
                                        <p:tgtEl>
                                          <p:spTgt spid="55914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59158"/>
                                        </p:tgtEl>
                                        <p:attrNameLst>
                                          <p:attrName>style.visibility</p:attrName>
                                        </p:attrNameLst>
                                      </p:cBhvr>
                                      <p:to>
                                        <p:strVal val="visible"/>
                                      </p:to>
                                    </p:set>
                                    <p:animEffect transition="in" filter="fade">
                                      <p:cBhvr>
                                        <p:cTn id="20" dur="500"/>
                                        <p:tgtEl>
                                          <p:spTgt spid="55915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59167"/>
                                        </p:tgtEl>
                                        <p:attrNameLst>
                                          <p:attrName>style.visibility</p:attrName>
                                        </p:attrNameLst>
                                      </p:cBhvr>
                                      <p:to>
                                        <p:strVal val="visible"/>
                                      </p:to>
                                    </p:set>
                                    <p:animEffect transition="in" filter="fade">
                                      <p:cBhvr>
                                        <p:cTn id="23" dur="500"/>
                                        <p:tgtEl>
                                          <p:spTgt spid="55916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59148"/>
                                        </p:tgtEl>
                                        <p:attrNameLst>
                                          <p:attrName>style.visibility</p:attrName>
                                        </p:attrNameLst>
                                      </p:cBhvr>
                                      <p:to>
                                        <p:strVal val="visible"/>
                                      </p:to>
                                    </p:set>
                                    <p:animEffect transition="in" filter="fade">
                                      <p:cBhvr>
                                        <p:cTn id="26" dur="500"/>
                                        <p:tgtEl>
                                          <p:spTgt spid="55914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59149"/>
                                        </p:tgtEl>
                                        <p:attrNameLst>
                                          <p:attrName>style.visibility</p:attrName>
                                        </p:attrNameLst>
                                      </p:cBhvr>
                                      <p:to>
                                        <p:strVal val="visible"/>
                                      </p:to>
                                    </p:set>
                                    <p:animEffect transition="in" filter="fade">
                                      <p:cBhvr>
                                        <p:cTn id="29" dur="500"/>
                                        <p:tgtEl>
                                          <p:spTgt spid="55914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59168"/>
                                        </p:tgtEl>
                                        <p:attrNameLst>
                                          <p:attrName>style.visibility</p:attrName>
                                        </p:attrNameLst>
                                      </p:cBhvr>
                                      <p:to>
                                        <p:strVal val="visible"/>
                                      </p:to>
                                    </p:set>
                                    <p:animEffect transition="in" filter="fade">
                                      <p:cBhvr>
                                        <p:cTn id="34" dur="500"/>
                                        <p:tgtEl>
                                          <p:spTgt spid="559168"/>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559141"/>
                                        </p:tgtEl>
                                        <p:attrNameLst>
                                          <p:attrName>style.visibility</p:attrName>
                                        </p:attrNameLst>
                                      </p:cBhvr>
                                      <p:to>
                                        <p:strVal val="visible"/>
                                      </p:to>
                                    </p:set>
                                    <p:animEffect transition="in" filter="fade">
                                      <p:cBhvr>
                                        <p:cTn id="38" dur="500"/>
                                        <p:tgtEl>
                                          <p:spTgt spid="55914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59142"/>
                                        </p:tgtEl>
                                        <p:attrNameLst>
                                          <p:attrName>style.visibility</p:attrName>
                                        </p:attrNameLst>
                                      </p:cBhvr>
                                      <p:to>
                                        <p:strVal val="visible"/>
                                      </p:to>
                                    </p:set>
                                    <p:animEffect transition="in" filter="fade">
                                      <p:cBhvr>
                                        <p:cTn id="41" dur="500"/>
                                        <p:tgtEl>
                                          <p:spTgt spid="55914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9143"/>
                                        </p:tgtEl>
                                        <p:attrNameLst>
                                          <p:attrName>style.visibility</p:attrName>
                                        </p:attrNameLst>
                                      </p:cBhvr>
                                      <p:to>
                                        <p:strVal val="visible"/>
                                      </p:to>
                                    </p:set>
                                    <p:animEffect transition="in" filter="fade">
                                      <p:cBhvr>
                                        <p:cTn id="44" dur="500"/>
                                        <p:tgtEl>
                                          <p:spTgt spid="55914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9152"/>
                                        </p:tgtEl>
                                        <p:attrNameLst>
                                          <p:attrName>style.visibility</p:attrName>
                                        </p:attrNameLst>
                                      </p:cBhvr>
                                      <p:to>
                                        <p:strVal val="visible"/>
                                      </p:to>
                                    </p:set>
                                    <p:animEffect transition="in" filter="fade">
                                      <p:cBhvr>
                                        <p:cTn id="47" dur="500"/>
                                        <p:tgtEl>
                                          <p:spTgt spid="5591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59166"/>
                                        </p:tgtEl>
                                        <p:attrNameLst>
                                          <p:attrName>style.visibility</p:attrName>
                                        </p:attrNameLst>
                                      </p:cBhvr>
                                      <p:to>
                                        <p:strVal val="visible"/>
                                      </p:to>
                                    </p:set>
                                    <p:animEffect transition="in" filter="fade">
                                      <p:cBhvr>
                                        <p:cTn id="50" dur="500"/>
                                        <p:tgtEl>
                                          <p:spTgt spid="55916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59151"/>
                                        </p:tgtEl>
                                        <p:attrNameLst>
                                          <p:attrName>style.visibility</p:attrName>
                                        </p:attrNameLst>
                                      </p:cBhvr>
                                      <p:to>
                                        <p:strVal val="visible"/>
                                      </p:to>
                                    </p:set>
                                    <p:animEffect transition="in" filter="fade">
                                      <p:cBhvr>
                                        <p:cTn id="53" dur="500"/>
                                        <p:tgtEl>
                                          <p:spTgt spid="55915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9150"/>
                                        </p:tgtEl>
                                        <p:attrNameLst>
                                          <p:attrName>style.visibility</p:attrName>
                                        </p:attrNameLst>
                                      </p:cBhvr>
                                      <p:to>
                                        <p:strVal val="visible"/>
                                      </p:to>
                                    </p:set>
                                    <p:animEffect transition="in" filter="fade">
                                      <p:cBhvr>
                                        <p:cTn id="56" dur="500"/>
                                        <p:tgtEl>
                                          <p:spTgt spid="559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6" grpId="0"/>
      <p:bldP spid="559139" grpId="0" animBg="1"/>
      <p:bldP spid="559141" grpId="0" animBg="1"/>
      <p:bldP spid="559142" grpId="0"/>
      <p:bldP spid="559143" grpId="0"/>
      <p:bldP spid="559146" grpId="0"/>
      <p:bldP spid="559147" grpId="0"/>
      <p:bldP spid="559148" grpId="0" animBg="1"/>
      <p:bldP spid="559149" grpId="0" animBg="1"/>
      <p:bldP spid="559150" grpId="0" animBg="1"/>
      <p:bldP spid="559151" grpId="0" animBg="1"/>
      <p:bldP spid="559152" grpId="0" animBg="1"/>
      <p:bldP spid="559158" grpId="0" animBg="1"/>
      <p:bldP spid="559166" grpId="0"/>
      <p:bldP spid="559167" grpId="0"/>
      <p:bldP spid="559168"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bwMode="auto"/>
        <p:txBody>
          <a:bodyPr wrap="square" numCol="1" anchorCtr="0" compatLnSpc="1">
            <a:prstTxWarp prst="textNoShape">
              <a:avLst/>
            </a:prstTxWarp>
            <a:normAutofit/>
          </a:bodyPr>
          <a:lstStyle/>
          <a:p>
            <a:pPr fontAlgn="auto">
              <a:spcAft>
                <a:spcPts val="0"/>
              </a:spcAft>
              <a:defRPr/>
            </a:pPr>
            <a:r>
              <a:rPr lang="en-US" sz="4000" dirty="0"/>
              <a:t>Understanding </a:t>
            </a:r>
            <a:r>
              <a:rPr lang="en-US" sz="4000" dirty="0" smtClean="0"/>
              <a:t>Shifts </a:t>
            </a:r>
            <a:r>
              <a:rPr lang="en-US" sz="4000" dirty="0"/>
              <a:t>of the Supply Curve</a:t>
            </a:r>
            <a:endParaRPr lang="en-US" sz="4000" dirty="0" smtClean="0">
              <a:solidFill>
                <a:schemeClr val="accent6">
                  <a:lumMod val="75000"/>
                </a:schemeClr>
              </a:solidFill>
            </a:endParaRPr>
          </a:p>
        </p:txBody>
      </p:sp>
      <p:sp>
        <p:nvSpPr>
          <p:cNvPr id="97282" name="Rectangle 3"/>
          <p:cNvSpPr>
            <a:spLocks noGrp="1" noChangeArrowheads="1"/>
          </p:cNvSpPr>
          <p:nvPr>
            <p:ph idx="1"/>
          </p:nvPr>
        </p:nvSpPr>
        <p:spPr/>
        <p:txBody>
          <a:bodyPr rtlCol="0">
            <a:normAutofit lnSpcReduction="10000"/>
          </a:bodyPr>
          <a:lstStyle/>
          <a:p>
            <a:pPr fontAlgn="auto">
              <a:spcAft>
                <a:spcPts val="0"/>
              </a:spcAft>
              <a:defRPr/>
            </a:pPr>
            <a:r>
              <a:rPr lang="en-US" sz="4000" dirty="0" smtClean="0">
                <a:ea typeface="ＭＳ Ｐゴシック" pitchFamily="34" charset="-128"/>
                <a:cs typeface="Arial" charset="0"/>
              </a:rPr>
              <a:t>Important supply shifters include changes in:</a:t>
            </a:r>
          </a:p>
          <a:p>
            <a:pPr marL="971550" lvl="1" indent="-514350" fontAlgn="auto">
              <a:spcAft>
                <a:spcPts val="0"/>
              </a:spcAft>
              <a:buFont typeface="Calibri" pitchFamily="34" charset="0"/>
              <a:buAutoNum type="arabicPeriod"/>
              <a:defRPr/>
            </a:pPr>
            <a:r>
              <a:rPr lang="en-US" sz="4000" spc="-200" dirty="0" smtClean="0">
                <a:solidFill>
                  <a:srgbClr val="990033"/>
                </a:solidFill>
                <a:ea typeface="+mj-ea"/>
                <a:cs typeface="+mj-cs"/>
              </a:rPr>
              <a:t>input prices.</a:t>
            </a:r>
            <a:endParaRPr lang="en-US" sz="4000" spc="-200" dirty="0">
              <a:solidFill>
                <a:srgbClr val="990033"/>
              </a:solidFill>
              <a:ea typeface="+mj-ea"/>
              <a:cs typeface="+mj-cs"/>
            </a:endParaRPr>
          </a:p>
          <a:p>
            <a:pPr marL="971550" lvl="1" indent="-514350" fontAlgn="auto">
              <a:spcAft>
                <a:spcPts val="0"/>
              </a:spcAft>
              <a:buFont typeface="Calibri" pitchFamily="34" charset="0"/>
              <a:buAutoNum type="arabicPeriod"/>
              <a:defRPr/>
            </a:pPr>
            <a:r>
              <a:rPr lang="en-US" sz="4000" spc="-200" dirty="0" smtClean="0">
                <a:solidFill>
                  <a:srgbClr val="990033"/>
                </a:solidFill>
                <a:ea typeface="+mj-ea"/>
                <a:cs typeface="+mj-cs"/>
              </a:rPr>
              <a:t>the prices </a:t>
            </a:r>
            <a:r>
              <a:rPr lang="en-US" sz="4000" spc="-200" dirty="0">
                <a:solidFill>
                  <a:srgbClr val="990033"/>
                </a:solidFill>
                <a:ea typeface="+mj-ea"/>
                <a:cs typeface="+mj-cs"/>
              </a:rPr>
              <a:t>of related goods or </a:t>
            </a:r>
            <a:r>
              <a:rPr lang="en-US" sz="4000" spc="-200" dirty="0" smtClean="0">
                <a:solidFill>
                  <a:srgbClr val="990033"/>
                </a:solidFill>
                <a:ea typeface="+mj-ea"/>
                <a:cs typeface="+mj-cs"/>
              </a:rPr>
              <a:t>services.</a:t>
            </a:r>
            <a:endParaRPr lang="en-US" sz="4000" spc="-200" dirty="0">
              <a:solidFill>
                <a:srgbClr val="990033"/>
              </a:solidFill>
              <a:ea typeface="+mj-ea"/>
              <a:cs typeface="+mj-cs"/>
            </a:endParaRPr>
          </a:p>
          <a:p>
            <a:pPr marL="971550" lvl="1" indent="-514350" fontAlgn="auto">
              <a:spcAft>
                <a:spcPts val="0"/>
              </a:spcAft>
              <a:buFont typeface="Calibri" pitchFamily="34" charset="0"/>
              <a:buAutoNum type="arabicPeriod"/>
              <a:defRPr/>
            </a:pPr>
            <a:r>
              <a:rPr lang="en-US" sz="4000" spc="-200" dirty="0" smtClean="0">
                <a:solidFill>
                  <a:srgbClr val="990033"/>
                </a:solidFill>
                <a:ea typeface="+mj-ea"/>
                <a:cs typeface="+mj-cs"/>
              </a:rPr>
              <a:t>technology.</a:t>
            </a:r>
            <a:endParaRPr lang="en-US" sz="4000" spc="-200" dirty="0">
              <a:solidFill>
                <a:srgbClr val="990033"/>
              </a:solidFill>
              <a:ea typeface="+mj-ea"/>
              <a:cs typeface="+mj-cs"/>
            </a:endParaRPr>
          </a:p>
          <a:p>
            <a:pPr marL="971550" lvl="1" indent="-514350" fontAlgn="auto">
              <a:spcAft>
                <a:spcPts val="0"/>
              </a:spcAft>
              <a:buFont typeface="Calibri" pitchFamily="34" charset="0"/>
              <a:buAutoNum type="arabicPeriod"/>
              <a:defRPr/>
            </a:pPr>
            <a:r>
              <a:rPr lang="en-US" sz="4000" spc="-200" dirty="0" smtClean="0">
                <a:solidFill>
                  <a:srgbClr val="990033"/>
                </a:solidFill>
                <a:ea typeface="+mj-ea"/>
                <a:cs typeface="+mj-cs"/>
              </a:rPr>
              <a:t>expectations.</a:t>
            </a:r>
            <a:endParaRPr lang="en-US" sz="4000" spc="-200" dirty="0">
              <a:solidFill>
                <a:srgbClr val="990033"/>
              </a:solidFill>
              <a:ea typeface="+mj-ea"/>
              <a:cs typeface="+mj-cs"/>
            </a:endParaRPr>
          </a:p>
          <a:p>
            <a:pPr marL="971550" lvl="1" indent="-514350" fontAlgn="auto">
              <a:spcAft>
                <a:spcPts val="0"/>
              </a:spcAft>
              <a:buFont typeface="Calibri" pitchFamily="34" charset="0"/>
              <a:buAutoNum type="arabicPeriod"/>
              <a:defRPr/>
            </a:pPr>
            <a:r>
              <a:rPr lang="en-US" sz="4000" spc="-200" dirty="0" smtClean="0">
                <a:solidFill>
                  <a:srgbClr val="990033"/>
                </a:solidFill>
                <a:ea typeface="+mj-ea"/>
                <a:cs typeface="+mj-cs"/>
              </a:rPr>
              <a:t>the number </a:t>
            </a:r>
            <a:r>
              <a:rPr lang="en-US" sz="4000" spc="-200" dirty="0">
                <a:solidFill>
                  <a:srgbClr val="990033"/>
                </a:solidFill>
                <a:ea typeface="+mj-ea"/>
                <a:cs typeface="+mj-cs"/>
              </a:rPr>
              <a:t>of </a:t>
            </a:r>
            <a:r>
              <a:rPr lang="en-US" sz="4000" spc="-200" dirty="0" smtClean="0">
                <a:solidFill>
                  <a:srgbClr val="990033"/>
                </a:solidFill>
                <a:ea typeface="+mj-ea"/>
                <a:cs typeface="+mj-cs"/>
              </a:rPr>
              <a:t>producers.</a:t>
            </a:r>
            <a:endParaRPr lang="en-US" sz="4000" spc="-200" dirty="0">
              <a:solidFill>
                <a:srgbClr val="990033"/>
              </a:solidFill>
              <a:ea typeface="+mj-ea"/>
              <a:cs typeface="+mj-cs"/>
            </a:endParaRPr>
          </a:p>
        </p:txBody>
      </p:sp>
      <p:sp>
        <p:nvSpPr>
          <p:cNvPr id="6" name="Oval 5"/>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3494" name="TextBox 6">
            <a:hlinkClick r:id="rId3"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3"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 xmlns:p14="http://schemas.microsoft.com/office/powerpoint/2010/main" val="17122182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7282">
                                            <p:txEl>
                                              <p:pRg st="1" end="1"/>
                                            </p:txEl>
                                          </p:spTgt>
                                        </p:tgtEl>
                                        <p:attrNameLst>
                                          <p:attrName>style.visibility</p:attrName>
                                        </p:attrNameLst>
                                      </p:cBhvr>
                                      <p:to>
                                        <p:strVal val="visible"/>
                                      </p:to>
                                    </p:set>
                                    <p:animEffect transition="in" filter="fade">
                                      <p:cBhvr>
                                        <p:cTn id="7" dur="1000"/>
                                        <p:tgtEl>
                                          <p:spTgt spid="97282">
                                            <p:txEl>
                                              <p:pRg st="1" end="1"/>
                                            </p:txEl>
                                          </p:spTgt>
                                        </p:tgtEl>
                                      </p:cBhvr>
                                    </p:animEffect>
                                  </p:childTnLst>
                                </p:cTn>
                              </p:par>
                            </p:childTnLst>
                          </p:cTn>
                        </p:par>
                        <p:par>
                          <p:cTn id="8" fill="hold" nodeType="afterGroup">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7282">
                                            <p:txEl>
                                              <p:pRg st="2" end="2"/>
                                            </p:txEl>
                                          </p:spTgt>
                                        </p:tgtEl>
                                        <p:attrNameLst>
                                          <p:attrName>style.visibility</p:attrName>
                                        </p:attrNameLst>
                                      </p:cBhvr>
                                      <p:to>
                                        <p:strVal val="visible"/>
                                      </p:to>
                                    </p:set>
                                    <p:animEffect transition="in" filter="fade">
                                      <p:cBhvr>
                                        <p:cTn id="11" dur="1000"/>
                                        <p:tgtEl>
                                          <p:spTgt spid="97282">
                                            <p:txEl>
                                              <p:pRg st="2" end="2"/>
                                            </p:txEl>
                                          </p:spTgt>
                                        </p:tgtEl>
                                      </p:cBhvr>
                                    </p:animEffect>
                                  </p:childTnLst>
                                </p:cTn>
                              </p:par>
                            </p:childTnLst>
                          </p:cTn>
                        </p:par>
                        <p:par>
                          <p:cTn id="12" fill="hold" nodeType="afterGroup">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97282">
                                            <p:txEl>
                                              <p:pRg st="3" end="3"/>
                                            </p:txEl>
                                          </p:spTgt>
                                        </p:tgtEl>
                                        <p:attrNameLst>
                                          <p:attrName>style.visibility</p:attrName>
                                        </p:attrNameLst>
                                      </p:cBhvr>
                                      <p:to>
                                        <p:strVal val="visible"/>
                                      </p:to>
                                    </p:set>
                                    <p:animEffect transition="in" filter="fade">
                                      <p:cBhvr>
                                        <p:cTn id="15" dur="1000"/>
                                        <p:tgtEl>
                                          <p:spTgt spid="97282">
                                            <p:txEl>
                                              <p:pRg st="3" end="3"/>
                                            </p:txEl>
                                          </p:spTgt>
                                        </p:tgtEl>
                                      </p:cBhvr>
                                    </p:animEffect>
                                  </p:childTnLst>
                                </p:cTn>
                              </p:par>
                            </p:childTnLst>
                          </p:cTn>
                        </p:par>
                        <p:par>
                          <p:cTn id="16" fill="hold" nodeType="afterGroup">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97282">
                                            <p:txEl>
                                              <p:pRg st="4" end="4"/>
                                            </p:txEl>
                                          </p:spTgt>
                                        </p:tgtEl>
                                        <p:attrNameLst>
                                          <p:attrName>style.visibility</p:attrName>
                                        </p:attrNameLst>
                                      </p:cBhvr>
                                      <p:to>
                                        <p:strVal val="visible"/>
                                      </p:to>
                                    </p:set>
                                    <p:animEffect transition="in" filter="fade">
                                      <p:cBhvr>
                                        <p:cTn id="19" dur="1000"/>
                                        <p:tgtEl>
                                          <p:spTgt spid="97282">
                                            <p:txEl>
                                              <p:pRg st="4" end="4"/>
                                            </p:txEl>
                                          </p:spTgt>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97282">
                                            <p:txEl>
                                              <p:pRg st="5" end="5"/>
                                            </p:txEl>
                                          </p:spTgt>
                                        </p:tgtEl>
                                        <p:attrNameLst>
                                          <p:attrName>style.visibility</p:attrName>
                                        </p:attrNameLst>
                                      </p:cBhvr>
                                      <p:to>
                                        <p:strVal val="visible"/>
                                      </p:to>
                                    </p:set>
                                    <p:animEffect transition="in" filter="fade">
                                      <p:cBhvr>
                                        <p:cTn id="23" dur="1000"/>
                                        <p:tgtEl>
                                          <p:spTgt spid="9728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2" grpId="0" uiExpand="1"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wrap="square" numCol="1" anchorCtr="0" compatLnSpc="1">
            <a:prstTxWarp prst="textNoShape">
              <a:avLst/>
            </a:prstTxWarp>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Aft>
                <a:spcPts val="0"/>
              </a:spcAft>
              <a:defRPr/>
            </a:pPr>
            <a:r>
              <a:rPr lang="en-US" sz="4000" dirty="0" smtClean="0">
                <a:solidFill>
                  <a:schemeClr val="accent6">
                    <a:lumMod val="75000"/>
                  </a:schemeClr>
                </a:solidFill>
                <a:latin typeface="Candara" pitchFamily="34" charset="0"/>
              </a:rPr>
              <a:t>Changes in Input </a:t>
            </a:r>
            <a:r>
              <a:rPr lang="en-US" sz="4000" dirty="0">
                <a:solidFill>
                  <a:schemeClr val="accent6">
                    <a:lumMod val="75000"/>
                  </a:schemeClr>
                </a:solidFill>
                <a:latin typeface="Candara" pitchFamily="34" charset="0"/>
              </a:rPr>
              <a:t>Prices</a:t>
            </a:r>
          </a:p>
        </p:txBody>
      </p:sp>
      <p:sp>
        <p:nvSpPr>
          <p:cNvPr id="31747" name="Rectangle 3"/>
          <p:cNvSpPr>
            <a:spLocks noGrp="1" noChangeArrowheads="1"/>
          </p:cNvSpPr>
          <p:nvPr>
            <p:ph idx="1"/>
          </p:nvPr>
        </p:nvSpPr>
        <p:spPr/>
        <p:txBody>
          <a:bodyPr rtlCol="0">
            <a:normAutofit/>
          </a:bodyPr>
          <a:lstStyle/>
          <a:p>
            <a:pPr fontAlgn="auto">
              <a:spcAft>
                <a:spcPts val="0"/>
              </a:spcAft>
              <a:defRPr/>
            </a:pPr>
            <a:r>
              <a:rPr lang="en-US" dirty="0" smtClean="0">
                <a:solidFill>
                  <a:schemeClr val="accent1">
                    <a:lumMod val="75000"/>
                  </a:schemeClr>
                </a:solidFill>
                <a:cs typeface="Arial" charset="0"/>
              </a:rPr>
              <a:t>A decrease in the price of an input (all else equal) </a:t>
            </a:r>
            <a:r>
              <a:rPr lang="en-US" i="1" dirty="0" smtClean="0">
                <a:solidFill>
                  <a:schemeClr val="accent1">
                    <a:lumMod val="75000"/>
                  </a:schemeClr>
                </a:solidFill>
                <a:cs typeface="Arial" charset="0"/>
              </a:rPr>
              <a:t>increases profits </a:t>
            </a:r>
            <a:r>
              <a:rPr lang="en-US" dirty="0" smtClean="0">
                <a:cs typeface="Arial" charset="0"/>
              </a:rPr>
              <a:t>and encourages more supply (and vice versa).</a:t>
            </a:r>
          </a:p>
          <a:p>
            <a:pPr lvl="1" fontAlgn="auto">
              <a:spcAft>
                <a:spcPts val="0"/>
              </a:spcAft>
              <a:defRPr/>
            </a:pPr>
            <a:r>
              <a:rPr lang="en-US" dirty="0" smtClean="0">
                <a:cs typeface="Arial" charset="0"/>
              </a:rPr>
              <a:t>What will happen to the number of new businesses if the </a:t>
            </a:r>
            <a:r>
              <a:rPr lang="en-US" dirty="0" smtClean="0">
                <a:solidFill>
                  <a:schemeClr val="accent1">
                    <a:lumMod val="75000"/>
                  </a:schemeClr>
                </a:solidFill>
                <a:cs typeface="Arial" charset="0"/>
              </a:rPr>
              <a:t>government </a:t>
            </a:r>
            <a:r>
              <a:rPr lang="en-US" u="sng" dirty="0" smtClean="0">
                <a:solidFill>
                  <a:schemeClr val="accent1">
                    <a:lumMod val="75000"/>
                  </a:schemeClr>
                </a:solidFill>
                <a:cs typeface="Arial" charset="0"/>
              </a:rPr>
              <a:t>reduces the fees </a:t>
            </a:r>
            <a:r>
              <a:rPr lang="en-US" dirty="0" smtClean="0">
                <a:solidFill>
                  <a:schemeClr val="accent1">
                    <a:lumMod val="75000"/>
                  </a:schemeClr>
                </a:solidFill>
                <a:cs typeface="Arial" charset="0"/>
              </a:rPr>
              <a:t>and </a:t>
            </a:r>
            <a:r>
              <a:rPr lang="en-US" dirty="0" smtClean="0">
                <a:solidFill>
                  <a:srgbClr val="FF0000"/>
                </a:solidFill>
                <a:cs typeface="Arial" charset="0"/>
              </a:rPr>
              <a:t>red tape </a:t>
            </a:r>
            <a:r>
              <a:rPr lang="en-US" dirty="0" smtClean="0">
                <a:solidFill>
                  <a:schemeClr val="accent1">
                    <a:lumMod val="75000"/>
                  </a:schemeClr>
                </a:solidFill>
                <a:cs typeface="Arial" charset="0"/>
              </a:rPr>
              <a:t>associated with new business licenses? </a:t>
            </a:r>
          </a:p>
          <a:p>
            <a:pPr lvl="1" fontAlgn="auto">
              <a:spcAft>
                <a:spcPts val="0"/>
              </a:spcAft>
              <a:defRPr/>
            </a:pPr>
            <a:r>
              <a:rPr lang="en-US" dirty="0" smtClean="0">
                <a:cs typeface="Arial" charset="0"/>
              </a:rPr>
              <a:t>What happens if the </a:t>
            </a:r>
            <a:r>
              <a:rPr lang="en-US" u="sng" dirty="0" smtClean="0">
                <a:cs typeface="Arial" charset="0"/>
              </a:rPr>
              <a:t>fees rise</a:t>
            </a:r>
            <a:r>
              <a:rPr lang="en-US" dirty="0" smtClean="0">
                <a:cs typeface="Arial" charset="0"/>
              </a:rPr>
              <a:t>?</a:t>
            </a:r>
          </a:p>
        </p:txBody>
      </p:sp>
      <p:sp>
        <p:nvSpPr>
          <p:cNvPr id="6" name="Oval 5"/>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4518" name="TextBox 6">
            <a:hlinkClick r:id="rId3"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3"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pic>
        <p:nvPicPr>
          <p:cNvPr id="64519"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400800" y="3276600"/>
            <a:ext cx="2971800" cy="2228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85800" y="5105400"/>
            <a:ext cx="3316934" cy="830997"/>
          </a:xfrm>
          <a:prstGeom prst="rect">
            <a:avLst/>
          </a:prstGeom>
          <a:noFill/>
        </p:spPr>
        <p:txBody>
          <a:bodyPr wrap="none" rtlCol="0">
            <a:spAutoFit/>
          </a:bodyPr>
          <a:lstStyle/>
          <a:p>
            <a:r>
              <a:rPr lang="en-US" sz="2400" b="1" dirty="0" smtClean="0">
                <a:latin typeface="Candara" pitchFamily="34" charset="0"/>
              </a:rPr>
              <a:t>What about TAXES?</a:t>
            </a:r>
          </a:p>
          <a:p>
            <a:r>
              <a:rPr lang="en-US" sz="2400" b="1" dirty="0" smtClean="0">
                <a:latin typeface="Candara" pitchFamily="34" charset="0"/>
              </a:rPr>
              <a:t>What about SUBSIDIES?</a:t>
            </a:r>
            <a:endParaRPr lang="en-US" sz="2400" b="1" dirty="0">
              <a:latin typeface="Candara" pitchFamily="34" charset="0"/>
            </a:endParaRPr>
          </a:p>
        </p:txBody>
      </p:sp>
    </p:spTree>
    <p:extLst>
      <p:ext uri="{BB962C8B-B14F-4D97-AF65-F5344CB8AC3E}">
        <p14:creationId xmlns="" xmlns:p14="http://schemas.microsoft.com/office/powerpoint/2010/main" val="35188583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fade">
                                      <p:cBhvr>
                                        <p:cTn id="7" dur="1000"/>
                                        <p:tgtEl>
                                          <p:spTgt spid="3174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747">
                                            <p:txEl>
                                              <p:pRg st="2" end="2"/>
                                            </p:txEl>
                                          </p:spTgt>
                                        </p:tgtEl>
                                        <p:attrNameLst>
                                          <p:attrName>style.visibility</p:attrName>
                                        </p:attrNameLst>
                                      </p:cBhvr>
                                      <p:to>
                                        <p:strVal val="visible"/>
                                      </p:to>
                                    </p:set>
                                    <p:animEffect transition="in" filter="fade">
                                      <p:cBhvr>
                                        <p:cTn id="12" dur="1000"/>
                                        <p:tgtEl>
                                          <p:spTgt spid="3174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519"/>
                                        </p:tgtEl>
                                        <p:attrNameLst>
                                          <p:attrName>style.visibility</p:attrName>
                                        </p:attrNameLst>
                                      </p:cBhvr>
                                      <p:to>
                                        <p:strVal val="visible"/>
                                      </p:to>
                                    </p:set>
                                    <p:animEffect transition="in" filter="fade">
                                      <p:cBhvr>
                                        <p:cTn id="17" dur="500"/>
                                        <p:tgtEl>
                                          <p:spTgt spid="64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3" cstate="screen">
            <a:alphaModFix amt="62000"/>
            <a:lum/>
            <a:extLst>
              <a:ext uri="{28A0092B-C50C-407E-A947-70E740481C1C}">
                <a14:useLocalDpi xmlns=""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0114" name="Title 1"/>
          <p:cNvSpPr>
            <a:spLocks noGrp="1"/>
          </p:cNvSpPr>
          <p:nvPr>
            <p:ph type="title"/>
          </p:nvPr>
        </p:nvSpPr>
        <p:spPr bwMode="auto"/>
        <p:txBody>
          <a:bodyPr wrap="square" numCol="1" anchorCtr="0" compatLnSpc="1">
            <a:prstTxWarp prst="textNoShape">
              <a:avLst/>
            </a:prstTxWarp>
            <a:normAutofit/>
          </a:bodyPr>
          <a:lstStyle/>
          <a:p>
            <a:pPr fontAlgn="auto">
              <a:spcAft>
                <a:spcPts val="0"/>
              </a:spcAft>
              <a:defRPr/>
            </a:pPr>
            <a:r>
              <a:rPr lang="en-US" sz="4000" dirty="0"/>
              <a:t>Changes in </a:t>
            </a:r>
            <a:r>
              <a:rPr lang="en-US" sz="4000" dirty="0" smtClean="0">
                <a:solidFill>
                  <a:schemeClr val="accent6">
                    <a:lumMod val="75000"/>
                  </a:schemeClr>
                </a:solidFill>
              </a:rPr>
              <a:t>Input Prices</a:t>
            </a:r>
          </a:p>
        </p:txBody>
      </p:sp>
      <p:sp>
        <p:nvSpPr>
          <p:cNvPr id="51203" name="Content Placeholder 3"/>
          <p:cNvSpPr>
            <a:spLocks noGrp="1"/>
          </p:cNvSpPr>
          <p:nvPr>
            <p:ph sz="half" idx="4294967295"/>
          </p:nvPr>
        </p:nvSpPr>
        <p:spPr>
          <a:xfrm>
            <a:off x="0" y="4038600"/>
            <a:ext cx="9144000" cy="990600"/>
          </a:xfrm>
          <a:solidFill>
            <a:schemeClr val="bg1">
              <a:alpha val="59000"/>
            </a:schemeClr>
          </a:solidFill>
        </p:spPr>
        <p:txBody>
          <a:bodyPr>
            <a:normAutofit fontScale="92500" lnSpcReduction="10000"/>
          </a:bodyPr>
          <a:lstStyle/>
          <a:p>
            <a:pPr marL="0" lvl="1" algn="ctr"/>
            <a:r>
              <a:rPr lang="en-US" sz="3000" dirty="0" smtClean="0">
                <a:cs typeface="Arial" charset="0"/>
              </a:rPr>
              <a:t>When the price of cotton drops, the supply of </a:t>
            </a:r>
          </a:p>
          <a:p>
            <a:pPr marL="0" lvl="1" algn="ctr"/>
            <a:r>
              <a:rPr lang="en-US" sz="3000" dirty="0">
                <a:cs typeface="Arial" charset="0"/>
              </a:rPr>
              <a:t>b</a:t>
            </a:r>
            <a:r>
              <a:rPr lang="en-US" sz="3000" dirty="0" smtClean="0">
                <a:cs typeface="Arial" charset="0"/>
              </a:rPr>
              <a:t>lue jeans increases.</a:t>
            </a:r>
          </a:p>
        </p:txBody>
      </p:sp>
      <p:sp>
        <p:nvSpPr>
          <p:cNvPr id="7" name="Oval 6"/>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5543" name="TextBox 7">
            <a:hlinkClick r:id="rId4"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4"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 xmlns:p14="http://schemas.microsoft.com/office/powerpoint/2010/main" val="41982903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203">
                                            <p:bg/>
                                          </p:spTgt>
                                        </p:tgtEl>
                                        <p:attrNameLst>
                                          <p:attrName>style.visibility</p:attrName>
                                        </p:attrNameLst>
                                      </p:cBhvr>
                                      <p:to>
                                        <p:strVal val="visible"/>
                                      </p:to>
                                    </p:set>
                                    <p:animEffect transition="in" filter="fade">
                                      <p:cBhvr>
                                        <p:cTn id="7" dur="1000"/>
                                        <p:tgtEl>
                                          <p:spTgt spid="5120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203">
                                            <p:txEl>
                                              <p:pRg st="0" end="0"/>
                                            </p:txEl>
                                          </p:spTgt>
                                        </p:tgtEl>
                                        <p:attrNameLst>
                                          <p:attrName>style.visibility</p:attrName>
                                        </p:attrNameLst>
                                      </p:cBhvr>
                                      <p:to>
                                        <p:strVal val="visible"/>
                                      </p:to>
                                    </p:set>
                                    <p:animEffect transition="in" filter="fade">
                                      <p:cBhvr>
                                        <p:cTn id="10" dur="1000"/>
                                        <p:tgtEl>
                                          <p:spTgt spid="5120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203">
                                            <p:txEl>
                                              <p:pRg st="1" end="1"/>
                                            </p:txEl>
                                          </p:spTgt>
                                        </p:tgtEl>
                                        <p:attrNameLst>
                                          <p:attrName>style.visibility</p:attrName>
                                        </p:attrNameLst>
                                      </p:cBhvr>
                                      <p:to>
                                        <p:strVal val="visible"/>
                                      </p:to>
                                    </p:set>
                                    <p:animEffect transition="in" filter="fade">
                                      <p:cBhvr>
                                        <p:cTn id="13" dur="1000"/>
                                        <p:tgtEl>
                                          <p:spTgt spid="512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5" name="Rectangle 2"/>
          <p:cNvSpPr>
            <a:spLocks noGrp="1" noChangeArrowheads="1"/>
          </p:cNvSpPr>
          <p:nvPr>
            <p:ph type="title"/>
          </p:nvPr>
        </p:nvSpPr>
        <p:spPr/>
        <p:txBody>
          <a:bodyPr wrap="square" numCol="1" anchorCtr="0" compatLnSpc="1">
            <a:prstTxWarp prst="textNoShape">
              <a:avLst/>
            </a:prstTxWarp>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Aft>
                <a:spcPts val="0"/>
              </a:spcAft>
              <a:defRPr/>
            </a:pPr>
            <a:r>
              <a:rPr lang="en-US" sz="3600" dirty="0" smtClean="0">
                <a:solidFill>
                  <a:schemeClr val="accent6">
                    <a:lumMod val="75000"/>
                  </a:schemeClr>
                </a:solidFill>
                <a:latin typeface="Candara" pitchFamily="34" charset="0"/>
              </a:rPr>
              <a:t>Changes </a:t>
            </a:r>
            <a:r>
              <a:rPr lang="en-US" sz="3600" dirty="0">
                <a:solidFill>
                  <a:schemeClr val="accent6">
                    <a:lumMod val="75000"/>
                  </a:schemeClr>
                </a:solidFill>
                <a:latin typeface="Candara" pitchFamily="34" charset="0"/>
              </a:rPr>
              <a:t>in </a:t>
            </a:r>
            <a:r>
              <a:rPr lang="en-US" sz="3600" dirty="0" smtClean="0">
                <a:solidFill>
                  <a:schemeClr val="accent6">
                    <a:lumMod val="75000"/>
                  </a:schemeClr>
                </a:solidFill>
                <a:latin typeface="Candara" pitchFamily="34" charset="0"/>
              </a:rPr>
              <a:t>the Price of Related Goods or Services</a:t>
            </a:r>
            <a:endParaRPr lang="en-US" sz="3600" dirty="0">
              <a:solidFill>
                <a:schemeClr val="accent6">
                  <a:lumMod val="75000"/>
                </a:schemeClr>
              </a:solidFill>
              <a:latin typeface="Candara" pitchFamily="34" charset="0"/>
            </a:endParaRPr>
          </a:p>
        </p:txBody>
      </p:sp>
      <p:sp>
        <p:nvSpPr>
          <p:cNvPr id="31747" name="Rectangle 3"/>
          <p:cNvSpPr>
            <a:spLocks noGrp="1" noChangeArrowheads="1"/>
          </p:cNvSpPr>
          <p:nvPr>
            <p:ph idx="1"/>
          </p:nvPr>
        </p:nvSpPr>
        <p:spPr>
          <a:xfrm>
            <a:off x="228600" y="914397"/>
            <a:ext cx="8839200" cy="4648200"/>
          </a:xfrm>
        </p:spPr>
        <p:txBody>
          <a:bodyPr rtlCol="0">
            <a:normAutofit/>
          </a:bodyPr>
          <a:lstStyle/>
          <a:p>
            <a:pPr fontAlgn="auto">
              <a:spcAft>
                <a:spcPts val="0"/>
              </a:spcAft>
              <a:defRPr/>
            </a:pPr>
            <a:r>
              <a:rPr lang="en-US" sz="2800" dirty="0" smtClean="0">
                <a:ea typeface="ＭＳ Ｐゴシック" pitchFamily="34" charset="-128"/>
                <a:cs typeface="Arial" charset="0"/>
              </a:rPr>
              <a:t>Inputs used in production have </a:t>
            </a:r>
            <a:r>
              <a:rPr lang="en-US" sz="2800" i="1" dirty="0" smtClean="0">
                <a:solidFill>
                  <a:schemeClr val="accent1">
                    <a:lumMod val="75000"/>
                  </a:schemeClr>
                </a:solidFill>
                <a:ea typeface="ＭＳ Ｐゴシック" pitchFamily="34" charset="-128"/>
                <a:cs typeface="Arial" charset="0"/>
              </a:rPr>
              <a:t>opportunity costs</a:t>
            </a:r>
            <a:r>
              <a:rPr lang="en-US" sz="2800" dirty="0" smtClean="0">
                <a:solidFill>
                  <a:schemeClr val="accent1">
                    <a:lumMod val="75000"/>
                  </a:schemeClr>
                </a:solidFill>
                <a:ea typeface="ＭＳ Ｐゴシック" pitchFamily="34" charset="-128"/>
                <a:cs typeface="Arial" charset="0"/>
              </a:rPr>
              <a:t>.  </a:t>
            </a:r>
            <a:r>
              <a:rPr lang="en-US" sz="2800" dirty="0" smtClean="0">
                <a:ea typeface="ＭＳ Ｐゴシック" pitchFamily="34" charset="-128"/>
                <a:cs typeface="Arial" charset="0"/>
              </a:rPr>
              <a:t>Sellers will choose to use inputs whose profit is the highest. </a:t>
            </a:r>
            <a:endParaRPr lang="en-US" dirty="0" smtClean="0">
              <a:ea typeface="ＭＳ Ｐゴシック" pitchFamily="34" charset="-128"/>
              <a:cs typeface="Arial" charset="0"/>
            </a:endParaRPr>
          </a:p>
          <a:p>
            <a:pPr lvl="1" fontAlgn="auto">
              <a:spcAft>
                <a:spcPts val="0"/>
              </a:spcAft>
              <a:defRPr/>
            </a:pPr>
            <a:r>
              <a:rPr lang="en-US" dirty="0" smtClean="0">
                <a:ea typeface="ＭＳ Ｐゴシック" pitchFamily="34" charset="-128"/>
                <a:cs typeface="Arial" charset="0"/>
              </a:rPr>
              <a:t>There are </a:t>
            </a:r>
            <a:r>
              <a:rPr lang="en-US" dirty="0" smtClean="0">
                <a:solidFill>
                  <a:srgbClr val="990033"/>
                </a:solidFill>
                <a:ea typeface="ＭＳ Ｐゴシック" pitchFamily="34" charset="-128"/>
                <a:cs typeface="Arial" charset="0"/>
              </a:rPr>
              <a:t>substitutes</a:t>
            </a:r>
            <a:r>
              <a:rPr lang="en-US" dirty="0" smtClean="0">
                <a:ea typeface="ＭＳ Ｐゴシック" pitchFamily="34" charset="-128"/>
                <a:cs typeface="Arial" charset="0"/>
              </a:rPr>
              <a:t> and </a:t>
            </a:r>
            <a:r>
              <a:rPr lang="en-US" dirty="0" smtClean="0">
                <a:solidFill>
                  <a:srgbClr val="990033"/>
                </a:solidFill>
                <a:ea typeface="ＭＳ Ｐゴシック" pitchFamily="34" charset="-128"/>
                <a:cs typeface="Arial" charset="0"/>
              </a:rPr>
              <a:t>complements</a:t>
            </a:r>
            <a:r>
              <a:rPr lang="en-US" dirty="0" smtClean="0">
                <a:ea typeface="ＭＳ Ｐゴシック" pitchFamily="34" charset="-128"/>
                <a:cs typeface="Arial" charset="0"/>
              </a:rPr>
              <a:t> in production processes.</a:t>
            </a:r>
          </a:p>
          <a:p>
            <a:pPr lvl="1" fontAlgn="auto">
              <a:spcAft>
                <a:spcPts val="0"/>
              </a:spcAft>
              <a:defRPr/>
            </a:pPr>
            <a:r>
              <a:rPr lang="en-US" dirty="0">
                <a:ea typeface="ＭＳ Ｐゴシック" pitchFamily="34" charset="-128"/>
                <a:cs typeface="Arial" charset="0"/>
              </a:rPr>
              <a:t>	</a:t>
            </a:r>
            <a:r>
              <a:rPr lang="en-US" dirty="0" smtClean="0">
                <a:ea typeface="ＭＳ Ｐゴシック" pitchFamily="34" charset="-128"/>
                <a:cs typeface="Arial" charset="0"/>
              </a:rPr>
              <a:t>Complement in pork processing? Lard.</a:t>
            </a:r>
          </a:p>
          <a:p>
            <a:pPr lvl="1" fontAlgn="auto">
              <a:spcAft>
                <a:spcPts val="0"/>
              </a:spcAft>
              <a:defRPr/>
            </a:pPr>
            <a:r>
              <a:rPr lang="en-US" dirty="0">
                <a:ea typeface="ＭＳ Ｐゴシック" pitchFamily="34" charset="-128"/>
                <a:cs typeface="Arial" charset="0"/>
              </a:rPr>
              <a:t>	</a:t>
            </a:r>
            <a:r>
              <a:rPr lang="en-US" dirty="0" smtClean="0">
                <a:ea typeface="ＭＳ Ｐゴシック" pitchFamily="34" charset="-128"/>
                <a:cs typeface="Arial" charset="0"/>
              </a:rPr>
              <a:t>Substitute in corn production?  Cotton.</a:t>
            </a:r>
          </a:p>
          <a:p>
            <a:pPr lvl="1" fontAlgn="auto">
              <a:spcAft>
                <a:spcPts val="0"/>
              </a:spcAft>
              <a:defRPr/>
            </a:pPr>
            <a:endParaRPr lang="en-US" dirty="0" smtClean="0">
              <a:ea typeface="ＭＳ Ｐゴシック" pitchFamily="34" charset="-128"/>
              <a:cs typeface="Arial" charset="0"/>
            </a:endParaRPr>
          </a:p>
          <a:p>
            <a:pPr marL="514350" indent="-514350" fontAlgn="auto">
              <a:spcAft>
                <a:spcPts val="0"/>
              </a:spcAft>
              <a:defRPr/>
            </a:pPr>
            <a:endParaRPr lang="en-US" sz="2800" dirty="0" smtClean="0">
              <a:ea typeface="ＭＳ Ｐゴシック" pitchFamily="34" charset="-128"/>
              <a:cs typeface="Arial" charset="0"/>
            </a:endParaRPr>
          </a:p>
        </p:txBody>
      </p:sp>
      <p:pic>
        <p:nvPicPr>
          <p:cNvPr id="3" name="Picture 2"/>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3581400" y="4267200"/>
            <a:ext cx="1824038"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 name="Straight Connector 4"/>
          <p:cNvCxnSpPr/>
          <p:nvPr/>
        </p:nvCxnSpPr>
        <p:spPr>
          <a:xfrm flipV="1">
            <a:off x="4267200" y="914400"/>
            <a:ext cx="0" cy="426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6568" name="TextBox 7">
            <a:hlinkClick r:id="rId4"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4"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 xmlns:p14="http://schemas.microsoft.com/office/powerpoint/2010/main" val="3121545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fade">
                                      <p:cBhvr>
                                        <p:cTn id="7" dur="500"/>
                                        <p:tgtEl>
                                          <p:spTgt spid="317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nodeType="afterGroup">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1747">
                                            <p:txEl>
                                              <p:pRg st="1" end="1"/>
                                            </p:txEl>
                                          </p:spTgt>
                                        </p:tgtEl>
                                        <p:attrNameLst>
                                          <p:attrName>style.visibility</p:attrName>
                                        </p:attrNameLst>
                                      </p:cBhvr>
                                      <p:to>
                                        <p:strVal val="visible"/>
                                      </p:to>
                                    </p:set>
                                    <p:animEffect transition="in" filter="fade">
                                      <p:cBhvr>
                                        <p:cTn id="17" dur="500"/>
                                        <p:tgtEl>
                                          <p:spTgt spid="31747">
                                            <p:txEl>
                                              <p:pRg st="1" end="1"/>
                                            </p:txEl>
                                          </p:spTgt>
                                        </p:tgtEl>
                                      </p:cBhvr>
                                    </p:animEffect>
                                  </p:childTnLst>
                                </p:cTn>
                              </p:par>
                            </p:childTnLst>
                          </p:cTn>
                        </p:par>
                        <p:par>
                          <p:cTn id="18" fill="hold" nodeType="afterGroup">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1747">
                                            <p:txEl>
                                              <p:pRg st="2" end="2"/>
                                            </p:txEl>
                                          </p:spTgt>
                                        </p:tgtEl>
                                        <p:attrNameLst>
                                          <p:attrName>style.visibility</p:attrName>
                                        </p:attrNameLst>
                                      </p:cBhvr>
                                      <p:to>
                                        <p:strVal val="visible"/>
                                      </p:to>
                                    </p:set>
                                    <p:animEffect transition="in" filter="fade">
                                      <p:cBhvr>
                                        <p:cTn id="21" dur="500"/>
                                        <p:tgtEl>
                                          <p:spTgt spid="31747">
                                            <p:txEl>
                                              <p:pRg st="2" end="2"/>
                                            </p:txEl>
                                          </p:spTgt>
                                        </p:tgtEl>
                                      </p:cBhvr>
                                    </p:animEffect>
                                  </p:childTnLst>
                                </p:cTn>
                              </p:par>
                            </p:childTnLst>
                          </p:cTn>
                        </p:par>
                        <p:par>
                          <p:cTn id="22" fill="hold" nodeType="afterGroup">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31747">
                                            <p:txEl>
                                              <p:pRg st="3" end="3"/>
                                            </p:txEl>
                                          </p:spTgt>
                                        </p:tgtEl>
                                        <p:attrNameLst>
                                          <p:attrName>style.visibility</p:attrName>
                                        </p:attrNameLst>
                                      </p:cBhvr>
                                      <p:to>
                                        <p:strVal val="visible"/>
                                      </p:to>
                                    </p:set>
                                    <p:animEffect transition="in" filter="fade">
                                      <p:cBhvr>
                                        <p:cTn id="25" dur="500"/>
                                        <p:tgtEl>
                                          <p:spTgt spid="317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3" cstate="screen">
            <a:lum/>
            <a:extLst>
              <a:ext uri="{28A0092B-C50C-407E-A947-70E740481C1C}">
                <a14:useLocalDpi xmlns=""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wrap="square" numCol="1" anchorCtr="0" compatLnSpc="1">
            <a:prstTxWarp prst="textNoShape">
              <a:avLst/>
            </a:prstTxWarp>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Aft>
                <a:spcPts val="0"/>
              </a:spcAft>
              <a:defRPr/>
            </a:pPr>
            <a:r>
              <a:rPr lang="en-US" sz="4000" dirty="0">
                <a:solidFill>
                  <a:schemeClr val="accent6">
                    <a:lumMod val="75000"/>
                  </a:schemeClr>
                </a:solidFill>
                <a:latin typeface="Candara" pitchFamily="34" charset="0"/>
              </a:rPr>
              <a:t>Changes in </a:t>
            </a:r>
            <a:r>
              <a:rPr lang="en-US" sz="4000" dirty="0" smtClean="0">
                <a:solidFill>
                  <a:schemeClr val="accent6">
                    <a:lumMod val="75000"/>
                  </a:schemeClr>
                </a:solidFill>
                <a:latin typeface="Candara" pitchFamily="34" charset="0"/>
              </a:rPr>
              <a:t>Technology</a:t>
            </a:r>
            <a:endParaRPr lang="en-US" sz="4000" dirty="0">
              <a:solidFill>
                <a:schemeClr val="accent6">
                  <a:lumMod val="75000"/>
                </a:schemeClr>
              </a:solidFill>
              <a:latin typeface="Candara" pitchFamily="34" charset="0"/>
            </a:endParaRPr>
          </a:p>
        </p:txBody>
      </p:sp>
      <p:sp>
        <p:nvSpPr>
          <p:cNvPr id="31747" name="Rectangle 3"/>
          <p:cNvSpPr>
            <a:spLocks noGrp="1" noChangeArrowheads="1"/>
          </p:cNvSpPr>
          <p:nvPr>
            <p:ph idx="1"/>
          </p:nvPr>
        </p:nvSpPr>
        <p:spPr>
          <a:xfrm>
            <a:off x="-30162" y="762000"/>
            <a:ext cx="4525962" cy="2362200"/>
          </a:xfrm>
          <a:solidFill>
            <a:schemeClr val="bg1">
              <a:alpha val="82000"/>
            </a:schemeClr>
          </a:solidFill>
        </p:spPr>
        <p:txBody>
          <a:bodyPr rtlCol="0">
            <a:normAutofit/>
          </a:bodyPr>
          <a:lstStyle/>
          <a:p>
            <a:pPr fontAlgn="auto">
              <a:lnSpc>
                <a:spcPct val="90000"/>
              </a:lnSpc>
              <a:spcAft>
                <a:spcPts val="0"/>
              </a:spcAft>
              <a:defRPr/>
            </a:pPr>
            <a:r>
              <a:rPr lang="en-US" sz="3000" dirty="0" smtClean="0">
                <a:ea typeface="ＭＳ Ｐゴシック" pitchFamily="34" charset="-128"/>
                <a:cs typeface="Arial" charset="0"/>
              </a:rPr>
              <a:t>A technological innovation </a:t>
            </a:r>
            <a:r>
              <a:rPr lang="en-US" sz="3000" i="1" dirty="0" smtClean="0">
                <a:solidFill>
                  <a:schemeClr val="accent1">
                    <a:lumMod val="75000"/>
                  </a:schemeClr>
                </a:solidFill>
                <a:ea typeface="ＭＳ Ｐゴシック" pitchFamily="34" charset="-128"/>
                <a:cs typeface="Arial" charset="0"/>
              </a:rPr>
              <a:t>lowers costs</a:t>
            </a:r>
            <a:r>
              <a:rPr lang="en-US" sz="3000" dirty="0" smtClean="0">
                <a:solidFill>
                  <a:schemeClr val="accent1">
                    <a:lumMod val="75000"/>
                  </a:schemeClr>
                </a:solidFill>
                <a:ea typeface="ＭＳ Ｐゴシック" pitchFamily="34" charset="-128"/>
                <a:cs typeface="Arial" charset="0"/>
              </a:rPr>
              <a:t> </a:t>
            </a:r>
            <a:r>
              <a:rPr lang="en-US" sz="3000" dirty="0" smtClean="0">
                <a:ea typeface="ＭＳ Ｐゴシック" pitchFamily="34" charset="-128"/>
                <a:cs typeface="Arial" charset="0"/>
              </a:rPr>
              <a:t>and </a:t>
            </a:r>
            <a:r>
              <a:rPr lang="en-US" sz="3000" i="1" dirty="0" smtClean="0">
                <a:solidFill>
                  <a:schemeClr val="accent1">
                    <a:lumMod val="75000"/>
                  </a:schemeClr>
                </a:solidFill>
                <a:ea typeface="ＭＳ Ｐゴシック" pitchFamily="34" charset="-128"/>
                <a:cs typeface="Arial" charset="0"/>
              </a:rPr>
              <a:t>increases supply</a:t>
            </a:r>
            <a:r>
              <a:rPr lang="en-US" sz="3000" dirty="0" smtClean="0">
                <a:solidFill>
                  <a:schemeClr val="accent1">
                    <a:lumMod val="75000"/>
                  </a:schemeClr>
                </a:solidFill>
                <a:ea typeface="ＭＳ Ｐゴシック" pitchFamily="34" charset="-128"/>
                <a:cs typeface="Arial" charset="0"/>
              </a:rPr>
              <a:t>.</a:t>
            </a:r>
          </a:p>
          <a:p>
            <a:pPr marL="514350" indent="-514350" fontAlgn="auto">
              <a:lnSpc>
                <a:spcPct val="90000"/>
              </a:lnSpc>
              <a:spcAft>
                <a:spcPts val="0"/>
              </a:spcAft>
              <a:defRPr/>
            </a:pPr>
            <a:endParaRPr lang="en-US" sz="3000" dirty="0" smtClean="0">
              <a:ea typeface="ＭＳ Ｐゴシック" pitchFamily="34" charset="-128"/>
              <a:cs typeface="Arial" charset="0"/>
            </a:endParaRPr>
          </a:p>
        </p:txBody>
      </p:sp>
      <p:sp>
        <p:nvSpPr>
          <p:cNvPr id="7" name="Oval 6"/>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591" name="TextBox 7">
            <a:hlinkClick r:id="rId4"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4"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 xmlns:p14="http://schemas.microsoft.com/office/powerpoint/2010/main" val="91293767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p:txBody>
          <a:bodyPr wrap="square" numCol="1" anchorCtr="0" compatLnSpc="1">
            <a:prstTxWarp prst="textNoShape">
              <a:avLst/>
            </a:prstTxWarp>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Aft>
                <a:spcPts val="0"/>
              </a:spcAft>
              <a:defRPr/>
            </a:pPr>
            <a:r>
              <a:rPr lang="en-US" sz="4000" dirty="0">
                <a:solidFill>
                  <a:schemeClr val="accent6">
                    <a:lumMod val="75000"/>
                  </a:schemeClr>
                </a:solidFill>
                <a:latin typeface="Candara" pitchFamily="34" charset="0"/>
              </a:rPr>
              <a:t>Changes in </a:t>
            </a:r>
            <a:r>
              <a:rPr lang="en-US" sz="4000" dirty="0" smtClean="0">
                <a:solidFill>
                  <a:schemeClr val="accent6">
                    <a:lumMod val="75000"/>
                  </a:schemeClr>
                </a:solidFill>
                <a:latin typeface="Candara" pitchFamily="34" charset="0"/>
              </a:rPr>
              <a:t>Expectations</a:t>
            </a:r>
            <a:endParaRPr lang="en-US" sz="4000" dirty="0">
              <a:solidFill>
                <a:schemeClr val="accent6">
                  <a:lumMod val="75000"/>
                </a:schemeClr>
              </a:solidFill>
              <a:latin typeface="Candara" pitchFamily="34" charset="0"/>
            </a:endParaRPr>
          </a:p>
        </p:txBody>
      </p:sp>
      <p:sp>
        <p:nvSpPr>
          <p:cNvPr id="31747" name="Rectangle 3"/>
          <p:cNvSpPr>
            <a:spLocks noGrp="1" noChangeArrowheads="1"/>
          </p:cNvSpPr>
          <p:nvPr>
            <p:ph idx="1"/>
          </p:nvPr>
        </p:nvSpPr>
        <p:spPr/>
        <p:txBody>
          <a:bodyPr/>
          <a:lstStyle/>
          <a:p>
            <a:r>
              <a:rPr lang="en-US" dirty="0" smtClean="0">
                <a:ea typeface="ＭＳ Ｐゴシック" pitchFamily="34" charset="-128"/>
                <a:cs typeface="Arial" charset="0"/>
              </a:rPr>
              <a:t>The </a:t>
            </a:r>
            <a:r>
              <a:rPr lang="en-US" dirty="0" smtClean="0">
                <a:solidFill>
                  <a:schemeClr val="accent1">
                    <a:lumMod val="75000"/>
                  </a:schemeClr>
                </a:solidFill>
                <a:ea typeface="ＭＳ Ｐゴシック" pitchFamily="34" charset="-128"/>
                <a:cs typeface="Arial" charset="0"/>
              </a:rPr>
              <a:t>expectation of a higher price for a good in the future </a:t>
            </a:r>
            <a:r>
              <a:rPr lang="en-US" i="1" dirty="0" smtClean="0">
                <a:ea typeface="ＭＳ Ｐゴシック" pitchFamily="34" charset="-128"/>
                <a:cs typeface="Arial" charset="0"/>
              </a:rPr>
              <a:t>decreases current supply of the good </a:t>
            </a:r>
            <a:r>
              <a:rPr lang="en-US" dirty="0" smtClean="0">
                <a:ea typeface="ＭＳ Ｐゴシック" pitchFamily="34" charset="-128"/>
                <a:cs typeface="Arial" charset="0"/>
              </a:rPr>
              <a:t>– if they can store the good (and vice versa).</a:t>
            </a:r>
          </a:p>
          <a:p>
            <a:pPr lvl="1"/>
            <a:r>
              <a:rPr lang="en-US" sz="3000" dirty="0" smtClean="0">
                <a:ea typeface="ＭＳ Ｐゴシック" pitchFamily="34" charset="-128"/>
                <a:cs typeface="Arial" charset="0"/>
              </a:rPr>
              <a:t>Sellers will adjust their current offerings in anticipation of the </a:t>
            </a:r>
            <a:r>
              <a:rPr lang="en-US" sz="3000" i="1" dirty="0" smtClean="0">
                <a:solidFill>
                  <a:schemeClr val="accent1">
                    <a:lumMod val="75000"/>
                  </a:schemeClr>
                </a:solidFill>
                <a:ea typeface="ＭＳ Ｐゴシック" pitchFamily="34" charset="-128"/>
                <a:cs typeface="Arial" charset="0"/>
              </a:rPr>
              <a:t>direction of future prices</a:t>
            </a:r>
            <a:r>
              <a:rPr lang="en-US" sz="3000" dirty="0" smtClean="0">
                <a:solidFill>
                  <a:schemeClr val="accent1">
                    <a:lumMod val="75000"/>
                  </a:schemeClr>
                </a:solidFill>
                <a:ea typeface="ＭＳ Ｐゴシック" pitchFamily="34" charset="-128"/>
                <a:cs typeface="Arial" charset="0"/>
              </a:rPr>
              <a:t> </a:t>
            </a:r>
            <a:r>
              <a:rPr lang="en-US" sz="3000" dirty="0" smtClean="0">
                <a:ea typeface="ＭＳ Ｐゴシック" pitchFamily="34" charset="-128"/>
                <a:cs typeface="Arial" charset="0"/>
              </a:rPr>
              <a:t>in order to obtain the highest possible price.</a:t>
            </a:r>
          </a:p>
          <a:p>
            <a:pPr lvl="1"/>
            <a:endParaRPr lang="en-US" sz="3000" dirty="0" smtClean="0">
              <a:ea typeface="ＭＳ Ｐゴシック" pitchFamily="34" charset="-128"/>
              <a:cs typeface="Arial" charset="0"/>
            </a:endParaRPr>
          </a:p>
          <a:p>
            <a:pPr lvl="1"/>
            <a:r>
              <a:rPr lang="en-US" sz="3000" dirty="0" smtClean="0">
                <a:ea typeface="ＭＳ Ｐゴシック" pitchFamily="34" charset="-128"/>
                <a:cs typeface="Arial" charset="0"/>
              </a:rPr>
              <a:t>             What is the future direction of Games?</a:t>
            </a:r>
          </a:p>
        </p:txBody>
      </p:sp>
      <p:sp>
        <p:nvSpPr>
          <p:cNvPr id="6" name="Oval 5"/>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638" name="TextBox 6">
            <a:hlinkClick r:id="rId3"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3"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pic>
        <p:nvPicPr>
          <p:cNvPr id="69639"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175" y="3810000"/>
            <a:ext cx="1309688" cy="3429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3030313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fade">
                                      <p:cBhvr>
                                        <p:cTn id="7" dur="1000"/>
                                        <p:tgtEl>
                                          <p:spTgt spid="31747">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747">
                                            <p:txEl>
                                              <p:pRg st="3" end="3"/>
                                            </p:txEl>
                                          </p:spTgt>
                                        </p:tgtEl>
                                        <p:attrNameLst>
                                          <p:attrName>style.visibility</p:attrName>
                                        </p:attrNameLst>
                                      </p:cBhvr>
                                      <p:to>
                                        <p:strVal val="visible"/>
                                      </p:to>
                                    </p:set>
                                    <p:animEffect transition="in" filter="fade">
                                      <p:cBhvr>
                                        <p:cTn id="10" dur="1000"/>
                                        <p:tgtEl>
                                          <p:spTgt spid="317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wrap="square" numCol="1" anchorCtr="0" compatLnSpc="1">
            <a:prstTxWarp prst="textNoShape">
              <a:avLst/>
            </a:prstTxWarp>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Aft>
                <a:spcPts val="0"/>
              </a:spcAft>
              <a:defRPr/>
            </a:pPr>
            <a:r>
              <a:rPr lang="en-US" sz="4000" dirty="0">
                <a:solidFill>
                  <a:schemeClr val="accent6">
                    <a:lumMod val="75000"/>
                  </a:schemeClr>
                </a:solidFill>
                <a:latin typeface="Candara" pitchFamily="34" charset="0"/>
              </a:rPr>
              <a:t>Changes in </a:t>
            </a:r>
            <a:r>
              <a:rPr lang="en-US" sz="4000" dirty="0" smtClean="0">
                <a:solidFill>
                  <a:schemeClr val="accent6">
                    <a:lumMod val="75000"/>
                  </a:schemeClr>
                </a:solidFill>
                <a:latin typeface="Candara" pitchFamily="34" charset="0"/>
              </a:rPr>
              <a:t>Number </a:t>
            </a:r>
            <a:r>
              <a:rPr lang="en-US" sz="4000" dirty="0">
                <a:solidFill>
                  <a:schemeClr val="accent6">
                    <a:lumMod val="75000"/>
                  </a:schemeClr>
                </a:solidFill>
                <a:latin typeface="Candara" pitchFamily="34" charset="0"/>
              </a:rPr>
              <a:t>of Producers</a:t>
            </a:r>
          </a:p>
        </p:txBody>
      </p:sp>
      <p:sp>
        <p:nvSpPr>
          <p:cNvPr id="31747" name="Rectangle 3"/>
          <p:cNvSpPr>
            <a:spLocks noGrp="1" noChangeArrowheads="1"/>
          </p:cNvSpPr>
          <p:nvPr>
            <p:ph idx="1"/>
          </p:nvPr>
        </p:nvSpPr>
        <p:spPr>
          <a:xfrm>
            <a:off x="76200" y="914400"/>
            <a:ext cx="9067800" cy="4648200"/>
          </a:xfrm>
        </p:spPr>
        <p:txBody>
          <a:bodyPr rtlCol="0">
            <a:normAutofit/>
          </a:bodyPr>
          <a:lstStyle/>
          <a:p>
            <a:pPr fontAlgn="auto">
              <a:spcAft>
                <a:spcPts val="0"/>
              </a:spcAft>
              <a:defRPr/>
            </a:pPr>
            <a:r>
              <a:rPr lang="en-US" dirty="0" smtClean="0">
                <a:ea typeface="ＭＳ Ｐゴシック"/>
                <a:cs typeface="Arial" pitchFamily="34" charset="0"/>
              </a:rPr>
              <a:t>As producers enter and exit the market, </a:t>
            </a:r>
            <a:r>
              <a:rPr lang="en-US" dirty="0">
                <a:ea typeface="ＭＳ Ｐゴシック"/>
                <a:cs typeface="Arial" pitchFamily="34" charset="0"/>
              </a:rPr>
              <a:t>the overall supply changes</a:t>
            </a:r>
            <a:r>
              <a:rPr lang="en-US" dirty="0" smtClean="0">
                <a:ea typeface="ＭＳ Ｐゴシック"/>
                <a:cs typeface="Arial" pitchFamily="34" charset="0"/>
              </a:rPr>
              <a:t>.</a:t>
            </a:r>
          </a:p>
          <a:p>
            <a:pPr lvl="1" fontAlgn="auto">
              <a:spcAft>
                <a:spcPts val="0"/>
              </a:spcAft>
              <a:defRPr/>
            </a:pPr>
            <a:r>
              <a:rPr lang="en-US" sz="2400" i="1" dirty="0" smtClean="0">
                <a:solidFill>
                  <a:schemeClr val="accent1">
                    <a:lumMod val="75000"/>
                  </a:schemeClr>
                </a:solidFill>
                <a:ea typeface="ＭＳ Ｐゴシック"/>
                <a:cs typeface="Arial" pitchFamily="34" charset="0"/>
              </a:rPr>
              <a:t>Entry</a:t>
            </a:r>
            <a:r>
              <a:rPr lang="en-US" sz="2400" i="1" dirty="0" smtClean="0">
                <a:solidFill>
                  <a:schemeClr val="accent6">
                    <a:lumMod val="75000"/>
                  </a:schemeClr>
                </a:solidFill>
                <a:ea typeface="ＭＳ Ｐゴシック"/>
                <a:cs typeface="Arial" pitchFamily="34" charset="0"/>
              </a:rPr>
              <a:t> </a:t>
            </a:r>
            <a:r>
              <a:rPr lang="en-US" sz="2400" dirty="0" smtClean="0">
                <a:ea typeface="ＭＳ Ｐゴシック"/>
                <a:cs typeface="Arial" pitchFamily="34" charset="0"/>
              </a:rPr>
              <a:t>implies more sellers in the market, </a:t>
            </a:r>
            <a:r>
              <a:rPr lang="en-US" sz="2400" dirty="0">
                <a:solidFill>
                  <a:schemeClr val="accent1">
                    <a:lumMod val="75000"/>
                  </a:schemeClr>
                </a:solidFill>
                <a:ea typeface="ＭＳ Ｐゴシック"/>
                <a:cs typeface="Arial" pitchFamily="34" charset="0"/>
              </a:rPr>
              <a:t>increasing supply.</a:t>
            </a:r>
          </a:p>
          <a:p>
            <a:pPr lvl="1">
              <a:defRPr/>
            </a:pPr>
            <a:r>
              <a:rPr lang="en-US" sz="2400" i="1" dirty="0" smtClean="0">
                <a:solidFill>
                  <a:schemeClr val="accent1">
                    <a:lumMod val="75000"/>
                  </a:schemeClr>
                </a:solidFill>
                <a:ea typeface="ＭＳ Ｐゴシック"/>
                <a:cs typeface="Arial" pitchFamily="34" charset="0"/>
              </a:rPr>
              <a:t>Exit</a:t>
            </a:r>
            <a:r>
              <a:rPr lang="en-US" sz="2400" i="1" dirty="0" smtClean="0">
                <a:solidFill>
                  <a:srgbClr val="00B050"/>
                </a:solidFill>
                <a:ea typeface="ＭＳ Ｐゴシック"/>
                <a:cs typeface="Arial" pitchFamily="34" charset="0"/>
              </a:rPr>
              <a:t> </a:t>
            </a:r>
            <a:r>
              <a:rPr lang="en-US" sz="2400" dirty="0" smtClean="0">
                <a:ea typeface="ＭＳ Ｐゴシック"/>
                <a:cs typeface="Arial" pitchFamily="34" charset="0"/>
              </a:rPr>
              <a:t>implies fewer sellers in the market, </a:t>
            </a:r>
            <a:r>
              <a:rPr lang="en-US" sz="2400" dirty="0">
                <a:solidFill>
                  <a:schemeClr val="accent1">
                    <a:lumMod val="75000"/>
                  </a:schemeClr>
                </a:solidFill>
                <a:ea typeface="ＭＳ Ｐゴシック"/>
                <a:cs typeface="Arial" pitchFamily="34" charset="0"/>
              </a:rPr>
              <a:t>decreasing supply</a:t>
            </a:r>
            <a:r>
              <a:rPr lang="en-US" sz="2400" dirty="0" smtClean="0">
                <a:solidFill>
                  <a:schemeClr val="accent1">
                    <a:lumMod val="75000"/>
                  </a:schemeClr>
                </a:solidFill>
                <a:ea typeface="ＭＳ Ｐゴシック"/>
                <a:cs typeface="Arial" pitchFamily="34" charset="0"/>
              </a:rPr>
              <a:t>.</a:t>
            </a:r>
            <a:endParaRPr lang="en-US" sz="2400" dirty="0">
              <a:solidFill>
                <a:schemeClr val="accent1">
                  <a:lumMod val="75000"/>
                </a:schemeClr>
              </a:solidFill>
              <a:ea typeface="ＭＳ Ｐゴシック"/>
              <a:cs typeface="Arial" pitchFamily="34" charset="0"/>
            </a:endParaRPr>
          </a:p>
        </p:txBody>
      </p:sp>
      <p:sp>
        <p:nvSpPr>
          <p:cNvPr id="7" name="Oval 6"/>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1687" name="TextBox 7">
            <a:hlinkClick r:id="rId3"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3"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
        <p:nvSpPr>
          <p:cNvPr id="8" name="Content Placeholder 9"/>
          <p:cNvSpPr txBox="1">
            <a:spLocks/>
          </p:cNvSpPr>
          <p:nvPr/>
        </p:nvSpPr>
        <p:spPr>
          <a:xfrm>
            <a:off x="4648200" y="4076700"/>
            <a:ext cx="3886200" cy="1562100"/>
          </a:xfrm>
          <a:prstGeom prst="rect">
            <a:avLst/>
          </a:prstGeom>
          <a:noFill/>
          <a:effectLst/>
        </p:spPr>
        <p:txBody>
          <a:bodyPr vert="horz" lIns="91440" tIns="45720" rIns="91440" bIns="45720" rtlCol="0">
            <a:normAutofit/>
          </a:bodyPr>
          <a:lstStyle>
            <a:lvl1pPr marL="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i="1" dirty="0" smtClean="0">
                <a:solidFill>
                  <a:schemeClr val="tx1">
                    <a:lumMod val="75000"/>
                    <a:lumOff val="25000"/>
                  </a:schemeClr>
                </a:solidFill>
                <a:cs typeface="Arial" pitchFamily="34" charset="0"/>
              </a:rPr>
              <a:t>As more firms enter the solar installation market, the number of solar installations available for sale increases.</a:t>
            </a:r>
          </a:p>
          <a:p>
            <a:pPr>
              <a:defRPr/>
            </a:pPr>
            <a:endParaRPr lang="en-US" sz="2400" i="1" dirty="0" smtClean="0">
              <a:solidFill>
                <a:schemeClr val="tx1">
                  <a:lumMod val="75000"/>
                  <a:lumOff val="25000"/>
                </a:schemeClr>
              </a:solidFill>
              <a:cs typeface="Arial" pitchFamily="34" charset="0"/>
            </a:endParaRPr>
          </a:p>
        </p:txBody>
      </p:sp>
      <p:pic>
        <p:nvPicPr>
          <p:cNvPr id="9" name="Picture 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0" y="3352800"/>
            <a:ext cx="4457700" cy="3505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7466389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fade">
                                      <p:cBhvr>
                                        <p:cTn id="7" dur="1000"/>
                                        <p:tgtEl>
                                          <p:spTgt spid="31747">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747">
                                            <p:txEl>
                                              <p:pRg st="2" end="2"/>
                                            </p:txEl>
                                          </p:spTgt>
                                        </p:tgtEl>
                                        <p:attrNameLst>
                                          <p:attrName>style.visibility</p:attrName>
                                        </p:attrNameLst>
                                      </p:cBhvr>
                                      <p:to>
                                        <p:strVal val="visible"/>
                                      </p:to>
                                    </p:set>
                                    <p:animEffect transition="in" filter="fade">
                                      <p:cBhvr>
                                        <p:cTn id="10" dur="1000"/>
                                        <p:tgtEl>
                                          <p:spTgt spid="31747">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autoUpdateAnimBg="0"/>
      <p:bldP spid="8"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1745" name="Straight Connector 86"/>
          <p:cNvCxnSpPr>
            <a:cxnSpLocks noChangeShapeType="1"/>
          </p:cNvCxnSpPr>
          <p:nvPr/>
        </p:nvCxnSpPr>
        <p:spPr bwMode="auto">
          <a:xfrm>
            <a:off x="2540000" y="3908425"/>
            <a:ext cx="1914525" cy="3175"/>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cxnSp>
        <p:nvCxnSpPr>
          <p:cNvPr id="581746" name="Straight Connector 86"/>
          <p:cNvCxnSpPr>
            <a:cxnSpLocks noChangeShapeType="1"/>
          </p:cNvCxnSpPr>
          <p:nvPr/>
        </p:nvCxnSpPr>
        <p:spPr bwMode="auto">
          <a:xfrm>
            <a:off x="4465638" y="3959225"/>
            <a:ext cx="0" cy="1068388"/>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sp>
        <p:nvSpPr>
          <p:cNvPr id="548930" name="TextBox 29"/>
          <p:cNvSpPr txBox="1">
            <a:spLocks noChangeArrowheads="1"/>
          </p:cNvSpPr>
          <p:nvPr/>
        </p:nvSpPr>
        <p:spPr bwMode="auto">
          <a:xfrm>
            <a:off x="762001" y="1096963"/>
            <a:ext cx="136048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Price of </a:t>
            </a:r>
            <a:r>
              <a:rPr lang="en-US" sz="1400" dirty="0" smtClean="0">
                <a:latin typeface="Myriad Pro" pitchFamily="34" charset="0"/>
                <a:ea typeface="MS PGothic" pitchFamily="34" charset="-128"/>
              </a:rPr>
              <a:t>cotton </a:t>
            </a:r>
            <a:r>
              <a:rPr lang="en-US" sz="1400" dirty="0">
                <a:latin typeface="Myriad Pro" pitchFamily="34" charset="0"/>
                <a:ea typeface="MS PGothic" pitchFamily="34" charset="-128"/>
              </a:rPr>
              <a:t>(per pound)</a:t>
            </a:r>
          </a:p>
        </p:txBody>
      </p:sp>
      <p:sp>
        <p:nvSpPr>
          <p:cNvPr id="548931" name="TextBox 30"/>
          <p:cNvSpPr txBox="1">
            <a:spLocks noChangeArrowheads="1"/>
          </p:cNvSpPr>
          <p:nvPr/>
        </p:nvSpPr>
        <p:spPr bwMode="auto">
          <a:xfrm>
            <a:off x="5454650" y="5715000"/>
            <a:ext cx="216535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Quantity of </a:t>
            </a:r>
            <a:r>
              <a:rPr lang="en-US" sz="1400" dirty="0" smtClean="0">
                <a:latin typeface="Myriad Pro" pitchFamily="34" charset="0"/>
                <a:ea typeface="MS PGothic" pitchFamily="34" charset="-128"/>
              </a:rPr>
              <a:t>cotton (billions </a:t>
            </a:r>
            <a:r>
              <a:rPr lang="en-US" sz="1400" dirty="0">
                <a:latin typeface="Myriad Pro" pitchFamily="34" charset="0"/>
                <a:ea typeface="MS PGothic" pitchFamily="34" charset="-128"/>
              </a:rPr>
              <a:t>of pounds)</a:t>
            </a:r>
          </a:p>
        </p:txBody>
      </p:sp>
      <p:sp>
        <p:nvSpPr>
          <p:cNvPr id="581661" name="Line 29"/>
          <p:cNvSpPr>
            <a:spLocks noChangeShapeType="1"/>
          </p:cNvSpPr>
          <p:nvPr/>
        </p:nvSpPr>
        <p:spPr bwMode="auto">
          <a:xfrm flipV="1">
            <a:off x="2298700" y="1066800"/>
            <a:ext cx="0" cy="3927475"/>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62" name="Freeform 30"/>
          <p:cNvSpPr>
            <a:spLocks/>
          </p:cNvSpPr>
          <p:nvPr/>
        </p:nvSpPr>
        <p:spPr bwMode="auto">
          <a:xfrm>
            <a:off x="2298700" y="5080000"/>
            <a:ext cx="176213" cy="160338"/>
          </a:xfrm>
          <a:custGeom>
            <a:avLst/>
            <a:gdLst>
              <a:gd name="T0" fmla="*/ 102 w 102"/>
              <a:gd name="T1" fmla="*/ 101 h 101"/>
              <a:gd name="T2" fmla="*/ 0 w 102"/>
              <a:gd name="T3" fmla="*/ 101 h 101"/>
              <a:gd name="T4" fmla="*/ 0 w 102"/>
              <a:gd name="T5" fmla="*/ 0 h 101"/>
            </a:gdLst>
            <a:ahLst/>
            <a:cxnLst>
              <a:cxn ang="0">
                <a:pos x="T0" y="T1"/>
              </a:cxn>
              <a:cxn ang="0">
                <a:pos x="T2" y="T3"/>
              </a:cxn>
              <a:cxn ang="0">
                <a:pos x="T4" y="T5"/>
              </a:cxn>
            </a:cxnLst>
            <a:rect l="0" t="0" r="r" b="b"/>
            <a:pathLst>
              <a:path w="102" h="101">
                <a:moveTo>
                  <a:pt x="102" y="101"/>
                </a:moveTo>
                <a:lnTo>
                  <a:pt x="0" y="101"/>
                </a:lnTo>
                <a:lnTo>
                  <a:pt x="0" y="0"/>
                </a:lnTo>
              </a:path>
            </a:pathLst>
          </a:custGeom>
          <a:noFill/>
          <a:ln w="11113"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Myriad Pro" pitchFamily="34" charset="0"/>
            </a:endParaRPr>
          </a:p>
        </p:txBody>
      </p:sp>
      <p:sp>
        <p:nvSpPr>
          <p:cNvPr id="581663" name="Line 31"/>
          <p:cNvSpPr>
            <a:spLocks noChangeShapeType="1"/>
          </p:cNvSpPr>
          <p:nvPr/>
        </p:nvSpPr>
        <p:spPr bwMode="auto">
          <a:xfrm flipH="1">
            <a:off x="2568575" y="5240338"/>
            <a:ext cx="4940300"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64" name="Rectangle 32"/>
          <p:cNvSpPr>
            <a:spLocks noChangeArrowheads="1"/>
          </p:cNvSpPr>
          <p:nvPr/>
        </p:nvSpPr>
        <p:spPr bwMode="auto">
          <a:xfrm>
            <a:off x="3116263" y="5276850"/>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7</a:t>
            </a:r>
            <a:endParaRPr lang="en-US" sz="1400">
              <a:latin typeface="Myriad Pro" pitchFamily="34" charset="0"/>
            </a:endParaRPr>
          </a:p>
        </p:txBody>
      </p:sp>
      <p:sp>
        <p:nvSpPr>
          <p:cNvPr id="581665" name="Rectangle 33"/>
          <p:cNvSpPr>
            <a:spLocks noChangeArrowheads="1"/>
          </p:cNvSpPr>
          <p:nvPr/>
        </p:nvSpPr>
        <p:spPr bwMode="auto">
          <a:xfrm>
            <a:off x="2098675" y="5276850"/>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a:t>
            </a:r>
            <a:endParaRPr lang="en-US" sz="1400">
              <a:latin typeface="Myriad Pro" pitchFamily="34" charset="0"/>
            </a:endParaRPr>
          </a:p>
        </p:txBody>
      </p:sp>
      <p:sp>
        <p:nvSpPr>
          <p:cNvPr id="581666" name="Rectangle 34"/>
          <p:cNvSpPr>
            <a:spLocks noChangeArrowheads="1"/>
          </p:cNvSpPr>
          <p:nvPr/>
        </p:nvSpPr>
        <p:spPr bwMode="auto">
          <a:xfrm>
            <a:off x="4362450" y="5276850"/>
            <a:ext cx="18274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10</a:t>
            </a:r>
            <a:endParaRPr lang="en-US" sz="1400">
              <a:latin typeface="Myriad Pro" pitchFamily="34" charset="0"/>
            </a:endParaRPr>
          </a:p>
        </p:txBody>
      </p:sp>
      <p:sp>
        <p:nvSpPr>
          <p:cNvPr id="581667" name="Rectangle 35"/>
          <p:cNvSpPr>
            <a:spLocks noChangeArrowheads="1"/>
          </p:cNvSpPr>
          <p:nvPr/>
        </p:nvSpPr>
        <p:spPr bwMode="auto">
          <a:xfrm>
            <a:off x="6534150" y="5276850"/>
            <a:ext cx="18274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15</a:t>
            </a:r>
            <a:endParaRPr lang="en-US" sz="1400">
              <a:latin typeface="Myriad Pro" pitchFamily="34" charset="0"/>
            </a:endParaRPr>
          </a:p>
        </p:txBody>
      </p:sp>
      <p:sp>
        <p:nvSpPr>
          <p:cNvPr id="581668" name="Rectangle 36"/>
          <p:cNvSpPr>
            <a:spLocks noChangeArrowheads="1"/>
          </p:cNvSpPr>
          <p:nvPr/>
        </p:nvSpPr>
        <p:spPr bwMode="auto">
          <a:xfrm>
            <a:off x="5665788" y="5276850"/>
            <a:ext cx="18274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13</a:t>
            </a:r>
            <a:endParaRPr lang="en-US" sz="1400">
              <a:latin typeface="Myriad Pro" pitchFamily="34" charset="0"/>
            </a:endParaRPr>
          </a:p>
        </p:txBody>
      </p:sp>
      <p:sp>
        <p:nvSpPr>
          <p:cNvPr id="581669" name="Rectangle 37"/>
          <p:cNvSpPr>
            <a:spLocks noChangeArrowheads="1"/>
          </p:cNvSpPr>
          <p:nvPr/>
        </p:nvSpPr>
        <p:spPr bwMode="auto">
          <a:xfrm>
            <a:off x="7402513" y="5276850"/>
            <a:ext cx="18274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17</a:t>
            </a:r>
            <a:endParaRPr lang="en-US" sz="1400">
              <a:latin typeface="Myriad Pro" pitchFamily="34" charset="0"/>
            </a:endParaRPr>
          </a:p>
        </p:txBody>
      </p:sp>
      <p:sp>
        <p:nvSpPr>
          <p:cNvPr id="581680" name="Line 48"/>
          <p:cNvSpPr>
            <a:spLocks noChangeShapeType="1"/>
          </p:cNvSpPr>
          <p:nvPr/>
        </p:nvSpPr>
        <p:spPr bwMode="auto">
          <a:xfrm>
            <a:off x="2298700" y="2146300"/>
            <a:ext cx="141288"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81" name="Line 49"/>
          <p:cNvSpPr>
            <a:spLocks noChangeShapeType="1"/>
          </p:cNvSpPr>
          <p:nvPr/>
        </p:nvSpPr>
        <p:spPr bwMode="auto">
          <a:xfrm>
            <a:off x="2298700" y="2586038"/>
            <a:ext cx="141288"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82" name="Line 50"/>
          <p:cNvSpPr>
            <a:spLocks noChangeShapeType="1"/>
          </p:cNvSpPr>
          <p:nvPr/>
        </p:nvSpPr>
        <p:spPr bwMode="auto">
          <a:xfrm>
            <a:off x="2298700" y="3032125"/>
            <a:ext cx="141288"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83" name="Line 51"/>
          <p:cNvSpPr>
            <a:spLocks noChangeShapeType="1"/>
          </p:cNvSpPr>
          <p:nvPr/>
        </p:nvSpPr>
        <p:spPr bwMode="auto">
          <a:xfrm>
            <a:off x="2298700" y="3473450"/>
            <a:ext cx="141288"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84" name="Line 52"/>
          <p:cNvSpPr>
            <a:spLocks noChangeShapeType="1"/>
          </p:cNvSpPr>
          <p:nvPr/>
        </p:nvSpPr>
        <p:spPr bwMode="auto">
          <a:xfrm>
            <a:off x="2298700" y="3913188"/>
            <a:ext cx="141288"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85" name="Line 53"/>
          <p:cNvSpPr>
            <a:spLocks noChangeShapeType="1"/>
          </p:cNvSpPr>
          <p:nvPr/>
        </p:nvSpPr>
        <p:spPr bwMode="auto">
          <a:xfrm>
            <a:off x="2298700" y="4356100"/>
            <a:ext cx="141288"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86" name="Line 54"/>
          <p:cNvSpPr>
            <a:spLocks noChangeShapeType="1"/>
          </p:cNvSpPr>
          <p:nvPr/>
        </p:nvSpPr>
        <p:spPr bwMode="auto">
          <a:xfrm>
            <a:off x="2298700" y="4800600"/>
            <a:ext cx="141288"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87" name="Line 55"/>
          <p:cNvSpPr>
            <a:spLocks noChangeShapeType="1"/>
          </p:cNvSpPr>
          <p:nvPr/>
        </p:nvSpPr>
        <p:spPr bwMode="auto">
          <a:xfrm flipV="1">
            <a:off x="3167063" y="5111750"/>
            <a:ext cx="0" cy="128588"/>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88" name="Line 56"/>
          <p:cNvSpPr>
            <a:spLocks noChangeShapeType="1"/>
          </p:cNvSpPr>
          <p:nvPr/>
        </p:nvSpPr>
        <p:spPr bwMode="auto">
          <a:xfrm flipV="1">
            <a:off x="4468813" y="5111750"/>
            <a:ext cx="0" cy="128588"/>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89" name="Line 57"/>
          <p:cNvSpPr>
            <a:spLocks noChangeShapeType="1"/>
          </p:cNvSpPr>
          <p:nvPr/>
        </p:nvSpPr>
        <p:spPr bwMode="auto">
          <a:xfrm flipV="1">
            <a:off x="5772150" y="5111750"/>
            <a:ext cx="0" cy="128588"/>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90" name="Line 58"/>
          <p:cNvSpPr>
            <a:spLocks noChangeShapeType="1"/>
          </p:cNvSpPr>
          <p:nvPr/>
        </p:nvSpPr>
        <p:spPr bwMode="auto">
          <a:xfrm flipV="1">
            <a:off x="6638925" y="5111750"/>
            <a:ext cx="0" cy="128588"/>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91" name="Line 59"/>
          <p:cNvSpPr>
            <a:spLocks noChangeShapeType="1"/>
          </p:cNvSpPr>
          <p:nvPr/>
        </p:nvSpPr>
        <p:spPr bwMode="auto">
          <a:xfrm flipV="1">
            <a:off x="7508875" y="5111750"/>
            <a:ext cx="0" cy="128588"/>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92" name="Rectangle 60"/>
          <p:cNvSpPr>
            <a:spLocks noChangeArrowheads="1"/>
          </p:cNvSpPr>
          <p:nvPr/>
        </p:nvSpPr>
        <p:spPr bwMode="auto">
          <a:xfrm>
            <a:off x="1730375" y="2032000"/>
            <a:ext cx="402354"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$2.00</a:t>
            </a:r>
            <a:endParaRPr lang="en-US" sz="1400">
              <a:latin typeface="Myriad Pro" pitchFamily="34" charset="0"/>
            </a:endParaRPr>
          </a:p>
        </p:txBody>
      </p:sp>
      <p:sp>
        <p:nvSpPr>
          <p:cNvPr id="581693" name="Rectangle 61"/>
          <p:cNvSpPr>
            <a:spLocks noChangeArrowheads="1"/>
          </p:cNvSpPr>
          <p:nvPr/>
        </p:nvSpPr>
        <p:spPr bwMode="auto">
          <a:xfrm>
            <a:off x="1838325" y="2473325"/>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1.75</a:t>
            </a:r>
            <a:endParaRPr lang="en-US" sz="1400">
              <a:latin typeface="Myriad Pro" pitchFamily="34" charset="0"/>
            </a:endParaRPr>
          </a:p>
        </p:txBody>
      </p:sp>
      <p:sp>
        <p:nvSpPr>
          <p:cNvPr id="581694" name="Rectangle 62"/>
          <p:cNvSpPr>
            <a:spLocks noChangeArrowheads="1"/>
          </p:cNvSpPr>
          <p:nvPr/>
        </p:nvSpPr>
        <p:spPr bwMode="auto">
          <a:xfrm>
            <a:off x="1838325" y="2914650"/>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1.50</a:t>
            </a:r>
            <a:endParaRPr lang="en-US" sz="1400">
              <a:latin typeface="Myriad Pro" pitchFamily="34" charset="0"/>
            </a:endParaRPr>
          </a:p>
        </p:txBody>
      </p:sp>
      <p:sp>
        <p:nvSpPr>
          <p:cNvPr id="581695" name="Rectangle 63"/>
          <p:cNvSpPr>
            <a:spLocks noChangeArrowheads="1"/>
          </p:cNvSpPr>
          <p:nvPr/>
        </p:nvSpPr>
        <p:spPr bwMode="auto">
          <a:xfrm>
            <a:off x="1838325" y="3357563"/>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1.25</a:t>
            </a:r>
            <a:endParaRPr lang="en-US" sz="1400">
              <a:latin typeface="Myriad Pro" pitchFamily="34" charset="0"/>
            </a:endParaRPr>
          </a:p>
        </p:txBody>
      </p:sp>
      <p:sp>
        <p:nvSpPr>
          <p:cNvPr id="581696" name="Rectangle 64"/>
          <p:cNvSpPr>
            <a:spLocks noChangeArrowheads="1"/>
          </p:cNvSpPr>
          <p:nvPr/>
        </p:nvSpPr>
        <p:spPr bwMode="auto">
          <a:xfrm>
            <a:off x="1838325" y="3798888"/>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1.00</a:t>
            </a:r>
            <a:endParaRPr lang="en-US" sz="1400">
              <a:latin typeface="Myriad Pro" pitchFamily="34" charset="0"/>
            </a:endParaRPr>
          </a:p>
        </p:txBody>
      </p:sp>
      <p:sp>
        <p:nvSpPr>
          <p:cNvPr id="581697" name="Rectangle 65"/>
          <p:cNvSpPr>
            <a:spLocks noChangeArrowheads="1"/>
          </p:cNvSpPr>
          <p:nvPr/>
        </p:nvSpPr>
        <p:spPr bwMode="auto">
          <a:xfrm>
            <a:off x="1838325" y="4240213"/>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0.75</a:t>
            </a:r>
            <a:endParaRPr lang="en-US" sz="1400">
              <a:latin typeface="Myriad Pro" pitchFamily="34" charset="0"/>
            </a:endParaRPr>
          </a:p>
        </p:txBody>
      </p:sp>
      <p:sp>
        <p:nvSpPr>
          <p:cNvPr id="581698" name="Rectangle 66"/>
          <p:cNvSpPr>
            <a:spLocks noChangeArrowheads="1"/>
          </p:cNvSpPr>
          <p:nvPr/>
        </p:nvSpPr>
        <p:spPr bwMode="auto">
          <a:xfrm>
            <a:off x="1838325" y="4683125"/>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0.50</a:t>
            </a:r>
            <a:endParaRPr lang="en-US" sz="1400">
              <a:latin typeface="Myriad Pro" pitchFamily="34" charset="0"/>
            </a:endParaRPr>
          </a:p>
        </p:txBody>
      </p:sp>
      <p:sp>
        <p:nvSpPr>
          <p:cNvPr id="581709" name="Freeform 77"/>
          <p:cNvSpPr>
            <a:spLocks/>
          </p:cNvSpPr>
          <p:nvPr/>
        </p:nvSpPr>
        <p:spPr bwMode="auto">
          <a:xfrm>
            <a:off x="3602038" y="2146300"/>
            <a:ext cx="1566862" cy="2654300"/>
          </a:xfrm>
          <a:custGeom>
            <a:avLst/>
            <a:gdLst>
              <a:gd name="T0" fmla="*/ 267 w 267"/>
              <a:gd name="T1" fmla="*/ 0 h 494"/>
              <a:gd name="T2" fmla="*/ 0 w 267"/>
              <a:gd name="T3" fmla="*/ 494 h 494"/>
            </a:gdLst>
            <a:ahLst/>
            <a:cxnLst>
              <a:cxn ang="0">
                <a:pos x="T0" y="T1"/>
              </a:cxn>
              <a:cxn ang="0">
                <a:pos x="T2" y="T3"/>
              </a:cxn>
            </a:cxnLst>
            <a:rect l="0" t="0" r="r" b="b"/>
            <a:pathLst>
              <a:path w="267" h="494">
                <a:moveTo>
                  <a:pt x="267" y="0"/>
                </a:moveTo>
                <a:cubicBezTo>
                  <a:pt x="267" y="149"/>
                  <a:pt x="190" y="320"/>
                  <a:pt x="0" y="494"/>
                </a:cubicBezTo>
              </a:path>
            </a:pathLst>
          </a:custGeom>
          <a:noFill/>
          <a:ln w="42863" cap="flat">
            <a:solidFill>
              <a:srgbClr val="EE313C"/>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Myriad Pro" pitchFamily="34" charset="0"/>
            </a:endParaRPr>
          </a:p>
        </p:txBody>
      </p:sp>
      <p:sp>
        <p:nvSpPr>
          <p:cNvPr id="581710" name="Rectangle 78"/>
          <p:cNvSpPr>
            <a:spLocks noChangeArrowheads="1"/>
          </p:cNvSpPr>
          <p:nvPr/>
        </p:nvSpPr>
        <p:spPr bwMode="auto">
          <a:xfrm>
            <a:off x="4860925" y="1866900"/>
            <a:ext cx="51937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Supply</a:t>
            </a:r>
            <a:endParaRPr lang="en-US" sz="1400">
              <a:latin typeface="Myriad Pro" pitchFamily="34" charset="0"/>
            </a:endParaRPr>
          </a:p>
        </p:txBody>
      </p:sp>
      <p:sp>
        <p:nvSpPr>
          <p:cNvPr id="581711" name="Rectangle 79"/>
          <p:cNvSpPr>
            <a:spLocks noChangeArrowheads="1"/>
          </p:cNvSpPr>
          <p:nvPr/>
        </p:nvSpPr>
        <p:spPr bwMode="auto">
          <a:xfrm>
            <a:off x="6388100" y="4691063"/>
            <a:ext cx="64671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Demand</a:t>
            </a:r>
            <a:endParaRPr lang="en-US" sz="1400">
              <a:latin typeface="Myriad Pro" pitchFamily="34" charset="0"/>
            </a:endParaRPr>
          </a:p>
        </p:txBody>
      </p:sp>
      <p:sp>
        <p:nvSpPr>
          <p:cNvPr id="581713" name="Line 81"/>
          <p:cNvSpPr>
            <a:spLocks noChangeShapeType="1"/>
          </p:cNvSpPr>
          <p:nvPr/>
        </p:nvSpPr>
        <p:spPr bwMode="auto">
          <a:xfrm flipV="1">
            <a:off x="2241550" y="4962525"/>
            <a:ext cx="122238" cy="6350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714" name="Line 82"/>
          <p:cNvSpPr>
            <a:spLocks noChangeShapeType="1"/>
          </p:cNvSpPr>
          <p:nvPr/>
        </p:nvSpPr>
        <p:spPr bwMode="auto">
          <a:xfrm flipV="1">
            <a:off x="2241550" y="5048250"/>
            <a:ext cx="122238" cy="6350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715" name="Line 83"/>
          <p:cNvSpPr>
            <a:spLocks noChangeShapeType="1"/>
          </p:cNvSpPr>
          <p:nvPr/>
        </p:nvSpPr>
        <p:spPr bwMode="auto">
          <a:xfrm flipH="1">
            <a:off x="2439988" y="5181600"/>
            <a:ext cx="69850" cy="112713"/>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716" name="Line 84"/>
          <p:cNvSpPr>
            <a:spLocks noChangeShapeType="1"/>
          </p:cNvSpPr>
          <p:nvPr/>
        </p:nvSpPr>
        <p:spPr bwMode="auto">
          <a:xfrm flipH="1">
            <a:off x="2533650" y="5181600"/>
            <a:ext cx="69850" cy="112713"/>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717" name="Freeform 85"/>
          <p:cNvSpPr>
            <a:spLocks/>
          </p:cNvSpPr>
          <p:nvPr/>
        </p:nvSpPr>
        <p:spPr bwMode="auto">
          <a:xfrm>
            <a:off x="3214688" y="2146300"/>
            <a:ext cx="3079750" cy="2654300"/>
          </a:xfrm>
          <a:custGeom>
            <a:avLst/>
            <a:gdLst>
              <a:gd name="T0" fmla="*/ 0 w 525"/>
              <a:gd name="T1" fmla="*/ 0 h 494"/>
              <a:gd name="T2" fmla="*/ 525 w 525"/>
              <a:gd name="T3" fmla="*/ 494 h 494"/>
            </a:gdLst>
            <a:ahLst/>
            <a:cxnLst>
              <a:cxn ang="0">
                <a:pos x="T0" y="T1"/>
              </a:cxn>
              <a:cxn ang="0">
                <a:pos x="T2" y="T3"/>
              </a:cxn>
            </a:cxnLst>
            <a:rect l="0" t="0" r="r" b="b"/>
            <a:pathLst>
              <a:path w="525" h="494">
                <a:moveTo>
                  <a:pt x="0" y="0"/>
                </a:moveTo>
                <a:cubicBezTo>
                  <a:pt x="29" y="133"/>
                  <a:pt x="196" y="409"/>
                  <a:pt x="525" y="494"/>
                </a:cubicBezTo>
              </a:path>
            </a:pathLst>
          </a:custGeom>
          <a:noFill/>
          <a:ln w="42863" cap="flat">
            <a:solidFill>
              <a:srgbClr val="3C5DAA"/>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Myriad Pro" pitchFamily="34" charset="0"/>
            </a:endParaRPr>
          </a:p>
        </p:txBody>
      </p:sp>
      <p:sp>
        <p:nvSpPr>
          <p:cNvPr id="581718" name="Oval 86"/>
          <p:cNvSpPr>
            <a:spLocks noChangeArrowheads="1"/>
          </p:cNvSpPr>
          <p:nvPr/>
        </p:nvSpPr>
        <p:spPr bwMode="auto">
          <a:xfrm>
            <a:off x="4411663" y="3860800"/>
            <a:ext cx="115887" cy="10636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81719" name="Rectangle 87"/>
          <p:cNvSpPr>
            <a:spLocks noChangeArrowheads="1"/>
          </p:cNvSpPr>
          <p:nvPr/>
        </p:nvSpPr>
        <p:spPr bwMode="auto">
          <a:xfrm>
            <a:off x="4630738" y="3762375"/>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Pro" pitchFamily="34" charset="0"/>
              </a:rPr>
              <a:t>E</a:t>
            </a:r>
            <a:endParaRPr lang="en-US" sz="1400" i="1" dirty="0">
              <a:latin typeface="Myriad Pro" pitchFamily="34" charset="0"/>
            </a:endParaRPr>
          </a:p>
        </p:txBody>
      </p:sp>
      <p:sp>
        <p:nvSpPr>
          <p:cNvPr id="581720" name="Line 88"/>
          <p:cNvSpPr>
            <a:spLocks noChangeShapeType="1"/>
          </p:cNvSpPr>
          <p:nvPr/>
        </p:nvSpPr>
        <p:spPr bwMode="auto">
          <a:xfrm flipH="1">
            <a:off x="1531938" y="3913188"/>
            <a:ext cx="255587"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721" name="Line 89"/>
          <p:cNvSpPr>
            <a:spLocks noChangeShapeType="1"/>
          </p:cNvSpPr>
          <p:nvPr/>
        </p:nvSpPr>
        <p:spPr bwMode="auto">
          <a:xfrm flipH="1">
            <a:off x="4791075" y="3913188"/>
            <a:ext cx="258763"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722" name="Line 90"/>
          <p:cNvSpPr>
            <a:spLocks noChangeShapeType="1"/>
          </p:cNvSpPr>
          <p:nvPr/>
        </p:nvSpPr>
        <p:spPr bwMode="auto">
          <a:xfrm>
            <a:off x="4468813" y="5492750"/>
            <a:ext cx="0" cy="238125"/>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723" name="Freeform 91"/>
          <p:cNvSpPr>
            <a:spLocks/>
          </p:cNvSpPr>
          <p:nvPr/>
        </p:nvSpPr>
        <p:spPr bwMode="auto">
          <a:xfrm>
            <a:off x="5049838" y="3736975"/>
            <a:ext cx="1079500" cy="331788"/>
          </a:xfrm>
          <a:custGeom>
            <a:avLst/>
            <a:gdLst>
              <a:gd name="T0" fmla="*/ 184 w 184"/>
              <a:gd name="T1" fmla="*/ 48 h 62"/>
              <a:gd name="T2" fmla="*/ 169 w 184"/>
              <a:gd name="T3" fmla="*/ 62 h 62"/>
              <a:gd name="T4" fmla="*/ 14 w 184"/>
              <a:gd name="T5" fmla="*/ 62 h 62"/>
              <a:gd name="T6" fmla="*/ 0 w 184"/>
              <a:gd name="T7" fmla="*/ 48 h 62"/>
              <a:gd name="T8" fmla="*/ 0 w 184"/>
              <a:gd name="T9" fmla="*/ 15 h 62"/>
              <a:gd name="T10" fmla="*/ 14 w 184"/>
              <a:gd name="T11" fmla="*/ 0 h 62"/>
              <a:gd name="T12" fmla="*/ 169 w 184"/>
              <a:gd name="T13" fmla="*/ 0 h 62"/>
              <a:gd name="T14" fmla="*/ 184 w 184"/>
              <a:gd name="T15" fmla="*/ 15 h 62"/>
              <a:gd name="T16" fmla="*/ 184 w 184"/>
              <a:gd name="T17" fmla="*/ 4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62">
                <a:moveTo>
                  <a:pt x="184" y="48"/>
                </a:moveTo>
                <a:cubicBezTo>
                  <a:pt x="184" y="55"/>
                  <a:pt x="177" y="62"/>
                  <a:pt x="169" y="62"/>
                </a:cubicBezTo>
                <a:cubicBezTo>
                  <a:pt x="14" y="62"/>
                  <a:pt x="14" y="62"/>
                  <a:pt x="14" y="62"/>
                </a:cubicBezTo>
                <a:cubicBezTo>
                  <a:pt x="6" y="62"/>
                  <a:pt x="0" y="55"/>
                  <a:pt x="0" y="48"/>
                </a:cubicBezTo>
                <a:cubicBezTo>
                  <a:pt x="0" y="15"/>
                  <a:pt x="0" y="15"/>
                  <a:pt x="0" y="15"/>
                </a:cubicBezTo>
                <a:cubicBezTo>
                  <a:pt x="0" y="7"/>
                  <a:pt x="6" y="0"/>
                  <a:pt x="14" y="0"/>
                </a:cubicBezTo>
                <a:cubicBezTo>
                  <a:pt x="169" y="0"/>
                  <a:pt x="169" y="0"/>
                  <a:pt x="169" y="0"/>
                </a:cubicBezTo>
                <a:cubicBezTo>
                  <a:pt x="177" y="0"/>
                  <a:pt x="184" y="7"/>
                  <a:pt x="184" y="15"/>
                </a:cubicBezTo>
                <a:lnTo>
                  <a:pt x="184" y="48"/>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81728" name="Freeform 96"/>
          <p:cNvSpPr>
            <a:spLocks/>
          </p:cNvSpPr>
          <p:nvPr/>
        </p:nvSpPr>
        <p:spPr bwMode="auto">
          <a:xfrm>
            <a:off x="3946525" y="5730875"/>
            <a:ext cx="1074738" cy="515938"/>
          </a:xfrm>
          <a:custGeom>
            <a:avLst/>
            <a:gdLst>
              <a:gd name="T0" fmla="*/ 183 w 183"/>
              <a:gd name="T1" fmla="*/ 81 h 96"/>
              <a:gd name="T2" fmla="*/ 169 w 183"/>
              <a:gd name="T3" fmla="*/ 96 h 96"/>
              <a:gd name="T4" fmla="*/ 14 w 183"/>
              <a:gd name="T5" fmla="*/ 96 h 96"/>
              <a:gd name="T6" fmla="*/ 0 w 183"/>
              <a:gd name="T7" fmla="*/ 81 h 96"/>
              <a:gd name="T8" fmla="*/ 0 w 183"/>
              <a:gd name="T9" fmla="*/ 14 h 96"/>
              <a:gd name="T10" fmla="*/ 14 w 183"/>
              <a:gd name="T11" fmla="*/ 0 h 96"/>
              <a:gd name="T12" fmla="*/ 169 w 183"/>
              <a:gd name="T13" fmla="*/ 0 h 96"/>
              <a:gd name="T14" fmla="*/ 183 w 183"/>
              <a:gd name="T15" fmla="*/ 14 h 96"/>
              <a:gd name="T16" fmla="*/ 183 w 183"/>
              <a:gd name="T17" fmla="*/ 8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96">
                <a:moveTo>
                  <a:pt x="183" y="81"/>
                </a:moveTo>
                <a:cubicBezTo>
                  <a:pt x="183" y="89"/>
                  <a:pt x="177" y="96"/>
                  <a:pt x="169" y="96"/>
                </a:cubicBezTo>
                <a:cubicBezTo>
                  <a:pt x="14" y="96"/>
                  <a:pt x="14" y="96"/>
                  <a:pt x="14" y="96"/>
                </a:cubicBezTo>
                <a:cubicBezTo>
                  <a:pt x="6" y="96"/>
                  <a:pt x="0" y="89"/>
                  <a:pt x="0" y="81"/>
                </a:cubicBezTo>
                <a:cubicBezTo>
                  <a:pt x="0" y="14"/>
                  <a:pt x="0" y="14"/>
                  <a:pt x="0" y="14"/>
                </a:cubicBezTo>
                <a:cubicBezTo>
                  <a:pt x="0" y="7"/>
                  <a:pt x="6" y="0"/>
                  <a:pt x="14" y="0"/>
                </a:cubicBezTo>
                <a:cubicBezTo>
                  <a:pt x="169" y="0"/>
                  <a:pt x="169" y="0"/>
                  <a:pt x="169" y="0"/>
                </a:cubicBezTo>
                <a:cubicBezTo>
                  <a:pt x="177" y="0"/>
                  <a:pt x="183" y="7"/>
                  <a:pt x="183" y="14"/>
                </a:cubicBezTo>
                <a:lnTo>
                  <a:pt x="183" y="81"/>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81729" name="Freeform 97"/>
          <p:cNvSpPr>
            <a:spLocks/>
          </p:cNvSpPr>
          <p:nvPr/>
        </p:nvSpPr>
        <p:spPr bwMode="auto">
          <a:xfrm>
            <a:off x="457200" y="3678238"/>
            <a:ext cx="1074738" cy="514350"/>
          </a:xfrm>
          <a:custGeom>
            <a:avLst/>
            <a:gdLst>
              <a:gd name="T0" fmla="*/ 183 w 183"/>
              <a:gd name="T1" fmla="*/ 82 h 96"/>
              <a:gd name="T2" fmla="*/ 169 w 183"/>
              <a:gd name="T3" fmla="*/ 96 h 96"/>
              <a:gd name="T4" fmla="*/ 14 w 183"/>
              <a:gd name="T5" fmla="*/ 96 h 96"/>
              <a:gd name="T6" fmla="*/ 0 w 183"/>
              <a:gd name="T7" fmla="*/ 82 h 96"/>
              <a:gd name="T8" fmla="*/ 0 w 183"/>
              <a:gd name="T9" fmla="*/ 15 h 96"/>
              <a:gd name="T10" fmla="*/ 14 w 183"/>
              <a:gd name="T11" fmla="*/ 0 h 96"/>
              <a:gd name="T12" fmla="*/ 169 w 183"/>
              <a:gd name="T13" fmla="*/ 0 h 96"/>
              <a:gd name="T14" fmla="*/ 183 w 183"/>
              <a:gd name="T15" fmla="*/ 15 h 96"/>
              <a:gd name="T16" fmla="*/ 183 w 183"/>
              <a:gd name="T17"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96">
                <a:moveTo>
                  <a:pt x="183" y="82"/>
                </a:moveTo>
                <a:cubicBezTo>
                  <a:pt x="183" y="89"/>
                  <a:pt x="177" y="96"/>
                  <a:pt x="169" y="96"/>
                </a:cubicBezTo>
                <a:cubicBezTo>
                  <a:pt x="14" y="96"/>
                  <a:pt x="14" y="96"/>
                  <a:pt x="14" y="96"/>
                </a:cubicBezTo>
                <a:cubicBezTo>
                  <a:pt x="6" y="96"/>
                  <a:pt x="0" y="89"/>
                  <a:pt x="0" y="82"/>
                </a:cubicBezTo>
                <a:cubicBezTo>
                  <a:pt x="0" y="15"/>
                  <a:pt x="0" y="15"/>
                  <a:pt x="0" y="15"/>
                </a:cubicBezTo>
                <a:cubicBezTo>
                  <a:pt x="0" y="7"/>
                  <a:pt x="6" y="0"/>
                  <a:pt x="14" y="0"/>
                </a:cubicBezTo>
                <a:cubicBezTo>
                  <a:pt x="169" y="0"/>
                  <a:pt x="169" y="0"/>
                  <a:pt x="169" y="0"/>
                </a:cubicBezTo>
                <a:cubicBezTo>
                  <a:pt x="177" y="0"/>
                  <a:pt x="183" y="7"/>
                  <a:pt x="183" y="15"/>
                </a:cubicBezTo>
                <a:lnTo>
                  <a:pt x="183" y="82"/>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81739" name="TextBox 56"/>
          <p:cNvSpPr txBox="1">
            <a:spLocks noChangeArrowheads="1"/>
          </p:cNvSpPr>
          <p:nvPr/>
        </p:nvSpPr>
        <p:spPr bwMode="auto">
          <a:xfrm>
            <a:off x="5029200" y="3733800"/>
            <a:ext cx="116681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spcBef>
                <a:spcPct val="50000"/>
              </a:spcBef>
            </a:pPr>
            <a:r>
              <a:rPr lang="en-US" sz="1400">
                <a:latin typeface="Myriad Pro" pitchFamily="34" charset="0"/>
                <a:ea typeface="MS PGothic" pitchFamily="34" charset="-128"/>
              </a:rPr>
              <a:t>Equilibrium</a:t>
            </a:r>
          </a:p>
        </p:txBody>
      </p:sp>
      <p:sp>
        <p:nvSpPr>
          <p:cNvPr id="581740" name="TextBox 56"/>
          <p:cNvSpPr txBox="1">
            <a:spLocks noChangeArrowheads="1"/>
          </p:cNvSpPr>
          <p:nvPr/>
        </p:nvSpPr>
        <p:spPr bwMode="auto">
          <a:xfrm>
            <a:off x="433387" y="3657600"/>
            <a:ext cx="116681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spcBef>
                <a:spcPct val="50000"/>
              </a:spcBef>
            </a:pPr>
            <a:r>
              <a:rPr lang="en-US" sz="1400" dirty="0">
                <a:latin typeface="Myriad Pro" pitchFamily="34" charset="0"/>
                <a:ea typeface="MS PGothic" pitchFamily="34" charset="-128"/>
              </a:rPr>
              <a:t>Equilibrium price</a:t>
            </a:r>
          </a:p>
        </p:txBody>
      </p:sp>
      <p:sp>
        <p:nvSpPr>
          <p:cNvPr id="581741" name="TextBox 56"/>
          <p:cNvSpPr txBox="1">
            <a:spLocks noChangeArrowheads="1"/>
          </p:cNvSpPr>
          <p:nvPr/>
        </p:nvSpPr>
        <p:spPr bwMode="auto">
          <a:xfrm>
            <a:off x="3936999" y="5706530"/>
            <a:ext cx="116522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spcBef>
                <a:spcPct val="50000"/>
              </a:spcBef>
            </a:pPr>
            <a:r>
              <a:rPr lang="en-US" sz="1400" dirty="0">
                <a:latin typeface="Myriad Pro" pitchFamily="34" charset="0"/>
                <a:ea typeface="MS PGothic" pitchFamily="34" charset="-128"/>
              </a:rPr>
              <a:t>Equilibrium quantity</a:t>
            </a:r>
          </a:p>
        </p:txBody>
      </p:sp>
      <p:sp>
        <p:nvSpPr>
          <p:cNvPr id="581748" name="Rectangle 116"/>
          <p:cNvSpPr>
            <a:spLocks noGrp="1" noRot="1" noChangeArrowheads="1"/>
          </p:cNvSpPr>
          <p:nvPr>
            <p:ph type="title"/>
          </p:nvPr>
        </p:nvSpPr>
        <p:spPr/>
        <p:txBody>
          <a:bodyPr>
            <a:normAutofit fontScale="90000"/>
          </a:bodyPr>
          <a:lstStyle/>
          <a:p>
            <a:r>
              <a:rPr lang="en-US" dirty="0"/>
              <a:t>Finding the Equilibrium Price and Quantity</a:t>
            </a:r>
          </a:p>
        </p:txBody>
      </p:sp>
      <p:sp>
        <p:nvSpPr>
          <p:cNvPr id="55" name="Rectangle 54"/>
          <p:cNvSpPr/>
          <p:nvPr/>
        </p:nvSpPr>
        <p:spPr>
          <a:xfrm>
            <a:off x="6477000" y="990600"/>
            <a:ext cx="2667000" cy="2862322"/>
          </a:xfrm>
          <a:prstGeom prst="rect">
            <a:avLst/>
          </a:prstGeom>
        </p:spPr>
        <p:txBody>
          <a:bodyPr wrap="square">
            <a:spAutoFit/>
          </a:bodyPr>
          <a:lstStyle/>
          <a:p>
            <a:r>
              <a:rPr lang="en-US" dirty="0" smtClean="0"/>
              <a:t>When </a:t>
            </a:r>
            <a:r>
              <a:rPr lang="en-US" i="1" dirty="0" smtClean="0">
                <a:solidFill>
                  <a:schemeClr val="accent1">
                    <a:lumMod val="75000"/>
                  </a:schemeClr>
                </a:solidFill>
              </a:rPr>
              <a:t>Q</a:t>
            </a:r>
            <a:r>
              <a:rPr lang="en-US" baseline="-25000" dirty="0" smtClean="0">
                <a:solidFill>
                  <a:schemeClr val="accent1">
                    <a:lumMod val="75000"/>
                  </a:schemeClr>
                </a:solidFill>
              </a:rPr>
              <a:t>s</a:t>
            </a:r>
            <a:r>
              <a:rPr lang="en-US" dirty="0" smtClean="0">
                <a:solidFill>
                  <a:schemeClr val="accent1">
                    <a:lumMod val="75000"/>
                  </a:schemeClr>
                </a:solidFill>
              </a:rPr>
              <a:t> = </a:t>
            </a:r>
            <a:r>
              <a:rPr lang="en-US" i="1" dirty="0" err="1" smtClean="0">
                <a:solidFill>
                  <a:schemeClr val="accent1">
                    <a:lumMod val="75000"/>
                  </a:schemeClr>
                </a:solidFill>
              </a:rPr>
              <a:t>Q</a:t>
            </a:r>
            <a:r>
              <a:rPr lang="en-US" baseline="-25000" dirty="0" err="1" smtClean="0">
                <a:solidFill>
                  <a:schemeClr val="accent1">
                    <a:lumMod val="75000"/>
                  </a:schemeClr>
                </a:solidFill>
              </a:rPr>
              <a:t>d</a:t>
            </a:r>
            <a:r>
              <a:rPr lang="en-US" dirty="0" smtClean="0">
                <a:solidFill>
                  <a:schemeClr val="accent1">
                    <a:lumMod val="75000"/>
                  </a:schemeClr>
                </a:solidFill>
              </a:rPr>
              <a:t> </a:t>
            </a:r>
            <a:r>
              <a:rPr lang="en-US" dirty="0" smtClean="0"/>
              <a:t>at a certain price, the market is </a:t>
            </a:r>
            <a:r>
              <a:rPr lang="en-US" dirty="0" smtClean="0">
                <a:solidFill>
                  <a:schemeClr val="accent1">
                    <a:lumMod val="75000"/>
                  </a:schemeClr>
                </a:solidFill>
              </a:rPr>
              <a:t>in equilibrium. </a:t>
            </a:r>
          </a:p>
          <a:p>
            <a:endParaRPr lang="en-US" dirty="0" smtClean="0">
              <a:solidFill>
                <a:schemeClr val="accent1">
                  <a:lumMod val="75000"/>
                </a:schemeClr>
              </a:solidFill>
            </a:endParaRPr>
          </a:p>
          <a:p>
            <a:r>
              <a:rPr lang="en-US" dirty="0" smtClean="0"/>
              <a:t>That is, the amount consumers would purchase at this price </a:t>
            </a:r>
            <a:r>
              <a:rPr lang="en-US" dirty="0" smtClean="0">
                <a:solidFill>
                  <a:schemeClr val="accent1">
                    <a:lumMod val="75000"/>
                  </a:schemeClr>
                </a:solidFill>
              </a:rPr>
              <a:t>is matched exactly </a:t>
            </a:r>
            <a:r>
              <a:rPr lang="en-US" dirty="0" smtClean="0"/>
              <a:t>by the amount producers wish to sell.</a:t>
            </a:r>
          </a:p>
        </p:txBody>
      </p:sp>
    </p:spTree>
    <p:extLst>
      <p:ext uri="{BB962C8B-B14F-4D97-AF65-F5344CB8AC3E}">
        <p14:creationId xmlns="" xmlns:p14="http://schemas.microsoft.com/office/powerpoint/2010/main" val="16399475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817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81739"/>
                                        </p:tgtEl>
                                        <p:attrNameLst>
                                          <p:attrName>style.visibility</p:attrName>
                                        </p:attrNameLst>
                                      </p:cBhvr>
                                      <p:to>
                                        <p:strVal val="visible"/>
                                      </p:to>
                                    </p:set>
                                    <p:animEffect transition="in" filter="fade">
                                      <p:cBhvr>
                                        <p:cTn id="11" dur="500"/>
                                        <p:tgtEl>
                                          <p:spTgt spid="581739"/>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58172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8174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8172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8172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81740"/>
                                        </p:tgtEl>
                                        <p:attrNameLst>
                                          <p:attrName>style.visibility</p:attrName>
                                        </p:attrNameLst>
                                      </p:cBhvr>
                                      <p:to>
                                        <p:strVal val="visible"/>
                                      </p:to>
                                    </p:set>
                                  </p:childTnLst>
                                </p:cTn>
                              </p:par>
                              <p:par>
                                <p:cTn id="22" presetID="10" presetClass="entr" presetSubtype="0" fill="hold" grpId="0" nodeType="withEffect">
                                  <p:stCondLst>
                                    <p:cond delay="0"/>
                                  </p:stCondLst>
                                  <p:childTnLst>
                                    <p:set>
                                      <p:cBhvr>
                                        <p:cTn id="23" dur="1" fill="hold">
                                          <p:stCondLst>
                                            <p:cond delay="0"/>
                                          </p:stCondLst>
                                        </p:cTn>
                                        <p:tgtEl>
                                          <p:spTgt spid="581723"/>
                                        </p:tgtEl>
                                        <p:attrNameLst>
                                          <p:attrName>style.visibility</p:attrName>
                                        </p:attrNameLst>
                                      </p:cBhvr>
                                      <p:to>
                                        <p:strVal val="visible"/>
                                      </p:to>
                                    </p:set>
                                    <p:animEffect transition="in" filter="fade">
                                      <p:cBhvr>
                                        <p:cTn id="24" dur="500"/>
                                        <p:tgtEl>
                                          <p:spTgt spid="581723"/>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5817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1729"/>
                                        </p:tgtEl>
                                        <p:attrNameLst>
                                          <p:attrName>style.visibility</p:attrName>
                                        </p:attrNameLst>
                                      </p:cBhvr>
                                      <p:to>
                                        <p:strVal val="visible"/>
                                      </p:to>
                                    </p:set>
                                  </p:childTnLst>
                                </p:cTn>
                              </p:par>
                              <p:par>
                                <p:cTn id="29" presetID="10" presetClass="entr" presetSubtype="0" fill="hold" nodeType="withEffect">
                                  <p:stCondLst>
                                    <p:cond delay="0"/>
                                  </p:stCondLst>
                                  <p:childTnLst>
                                    <p:set>
                                      <p:cBhvr>
                                        <p:cTn id="30" dur="1" fill="hold">
                                          <p:stCondLst>
                                            <p:cond delay="0"/>
                                          </p:stCondLst>
                                        </p:cTn>
                                        <p:tgtEl>
                                          <p:spTgt spid="581745"/>
                                        </p:tgtEl>
                                        <p:attrNameLst>
                                          <p:attrName>style.visibility</p:attrName>
                                        </p:attrNameLst>
                                      </p:cBhvr>
                                      <p:to>
                                        <p:strVal val="visible"/>
                                      </p:to>
                                    </p:set>
                                    <p:animEffect transition="in" filter="fade">
                                      <p:cBhvr>
                                        <p:cTn id="31" dur="500"/>
                                        <p:tgtEl>
                                          <p:spTgt spid="581745"/>
                                        </p:tgtEl>
                                      </p:cBhvr>
                                    </p:animEffect>
                                  </p:childTnLst>
                                </p:cTn>
                              </p:par>
                              <p:par>
                                <p:cTn id="32" presetID="10" presetClass="entr" presetSubtype="0" fill="hold" nodeType="withEffect">
                                  <p:stCondLst>
                                    <p:cond delay="0"/>
                                  </p:stCondLst>
                                  <p:childTnLst>
                                    <p:set>
                                      <p:cBhvr>
                                        <p:cTn id="33" dur="1" fill="hold">
                                          <p:stCondLst>
                                            <p:cond delay="0"/>
                                          </p:stCondLst>
                                        </p:cTn>
                                        <p:tgtEl>
                                          <p:spTgt spid="581746"/>
                                        </p:tgtEl>
                                        <p:attrNameLst>
                                          <p:attrName>style.visibility</p:attrName>
                                        </p:attrNameLst>
                                      </p:cBhvr>
                                      <p:to>
                                        <p:strVal val="visible"/>
                                      </p:to>
                                    </p:set>
                                    <p:animEffect transition="in" filter="fade">
                                      <p:cBhvr>
                                        <p:cTn id="34" dur="500"/>
                                        <p:tgtEl>
                                          <p:spTgt spid="5817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1718"/>
                                        </p:tgtEl>
                                        <p:attrNameLst>
                                          <p:attrName>style.visibility</p:attrName>
                                        </p:attrNameLst>
                                      </p:cBhvr>
                                      <p:to>
                                        <p:strVal val="visible"/>
                                      </p:to>
                                    </p:set>
                                    <p:animEffect transition="in" filter="fade">
                                      <p:cBhvr>
                                        <p:cTn id="37" dur="500"/>
                                        <p:tgtEl>
                                          <p:spTgt spid="581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718" grpId="0" animBg="1"/>
      <p:bldP spid="581719" grpId="0"/>
      <p:bldP spid="581720" grpId="0" animBg="1"/>
      <p:bldP spid="581721" grpId="0" animBg="1"/>
      <p:bldP spid="581722" grpId="0" animBg="1"/>
      <p:bldP spid="581723" grpId="0" animBg="1"/>
      <p:bldP spid="581728" grpId="0" animBg="1"/>
      <p:bldP spid="581729" grpId="0" animBg="1"/>
      <p:bldP spid="581739" grpId="0"/>
      <p:bldP spid="581740" grpId="0"/>
      <p:bldP spid="58174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3" name="Text Box 3"/>
          <p:cNvSpPr txBox="1">
            <a:spLocks noChangeArrowheads="1"/>
          </p:cNvSpPr>
          <p:nvPr/>
        </p:nvSpPr>
        <p:spPr bwMode="auto">
          <a:xfrm>
            <a:off x="457200" y="152400"/>
            <a:ext cx="82296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lgn="ctr">
                <a:solidFill>
                  <a:schemeClr val="tx1"/>
                </a:solidFill>
                <a:miter lim="800000"/>
                <a:headEnd/>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1588" indent="-1588">
              <a:spcBef>
                <a:spcPct val="0"/>
              </a:spcBef>
              <a:defRPr>
                <a:solidFill>
                  <a:schemeClr val="tx1"/>
                </a:solidFill>
                <a:latin typeface="Arial" pitchFamily="34" charset="0"/>
              </a:defRPr>
            </a:lvl1pPr>
            <a:lvl2pPr>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a:spcBef>
                <a:spcPct val="50000"/>
              </a:spcBef>
            </a:pPr>
            <a:endParaRPr lang="en-US" sz="3600" b="1">
              <a:solidFill>
                <a:srgbClr val="993366"/>
              </a:solidFill>
              <a:latin typeface="Myriad Pro" pitchFamily="34" charset="0"/>
            </a:endParaRPr>
          </a:p>
        </p:txBody>
      </p:sp>
      <p:sp>
        <p:nvSpPr>
          <p:cNvPr id="583694" name="Text Box 14"/>
          <p:cNvSpPr txBox="1">
            <a:spLocks noChangeArrowheads="1"/>
          </p:cNvSpPr>
          <p:nvPr/>
        </p:nvSpPr>
        <p:spPr bwMode="auto">
          <a:xfrm>
            <a:off x="4984750" y="990600"/>
            <a:ext cx="4083050" cy="461665"/>
          </a:xfrm>
          <a:prstGeom prst="rect">
            <a:avLst/>
          </a:prstGeom>
          <a:noFill/>
          <a:ln>
            <a:noFill/>
          </a:ln>
          <a:effectLst/>
          <a:extLst/>
        </p:spPr>
        <p:txBody>
          <a:bodyPr wrap="square">
            <a:spAutoFit/>
          </a:bodyPr>
          <a:lstStyle>
            <a:lvl1pPr marL="1588" indent="-1588">
              <a:spcBef>
                <a:spcPct val="0"/>
              </a:spcBef>
              <a:defRPr>
                <a:solidFill>
                  <a:schemeClr val="tx1"/>
                </a:solidFill>
                <a:latin typeface="Arial" pitchFamily="34" charset="0"/>
              </a:defRPr>
            </a:lvl1pPr>
            <a:lvl2pPr>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a:lnSpc>
                <a:spcPct val="100000"/>
              </a:lnSpc>
              <a:spcBef>
                <a:spcPct val="20000"/>
              </a:spcBef>
            </a:pPr>
            <a:r>
              <a:rPr lang="en-US" sz="2400" i="1" dirty="0" smtClean="0">
                <a:solidFill>
                  <a:schemeClr val="tx1">
                    <a:lumMod val="75000"/>
                    <a:lumOff val="25000"/>
                  </a:schemeClr>
                </a:solidFill>
                <a:latin typeface="Myriad Pro" pitchFamily="34" charset="0"/>
              </a:rPr>
              <a:t>Surplus =    Qs   &gt;   </a:t>
            </a:r>
            <a:r>
              <a:rPr lang="en-US" sz="2400" i="1" dirty="0" err="1" smtClean="0">
                <a:solidFill>
                  <a:schemeClr val="tx1">
                    <a:lumMod val="75000"/>
                    <a:lumOff val="25000"/>
                  </a:schemeClr>
                </a:solidFill>
                <a:latin typeface="Myriad Pro" pitchFamily="34" charset="0"/>
              </a:rPr>
              <a:t>Qd</a:t>
            </a:r>
            <a:endParaRPr lang="en-US" sz="2400" i="1" dirty="0">
              <a:solidFill>
                <a:schemeClr val="tx1">
                  <a:lumMod val="75000"/>
                  <a:lumOff val="25000"/>
                </a:schemeClr>
              </a:solidFill>
              <a:latin typeface="Myriad Pro" pitchFamily="34" charset="0"/>
            </a:endParaRPr>
          </a:p>
        </p:txBody>
      </p:sp>
      <p:cxnSp>
        <p:nvCxnSpPr>
          <p:cNvPr id="583804" name="Straight Connector 86"/>
          <p:cNvCxnSpPr>
            <a:cxnSpLocks noChangeShapeType="1"/>
          </p:cNvCxnSpPr>
          <p:nvPr/>
        </p:nvCxnSpPr>
        <p:spPr bwMode="auto">
          <a:xfrm>
            <a:off x="3286125" y="2979738"/>
            <a:ext cx="0" cy="2043112"/>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cxnSp>
        <p:nvCxnSpPr>
          <p:cNvPr id="583803" name="Straight Connector 86"/>
          <p:cNvCxnSpPr>
            <a:cxnSpLocks noChangeShapeType="1"/>
          </p:cNvCxnSpPr>
          <p:nvPr/>
        </p:nvCxnSpPr>
        <p:spPr bwMode="auto">
          <a:xfrm>
            <a:off x="4576763" y="2979738"/>
            <a:ext cx="0" cy="2043112"/>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cxnSp>
        <p:nvCxnSpPr>
          <p:cNvPr id="583802" name="Straight Connector 86"/>
          <p:cNvCxnSpPr>
            <a:cxnSpLocks noChangeShapeType="1"/>
          </p:cNvCxnSpPr>
          <p:nvPr/>
        </p:nvCxnSpPr>
        <p:spPr bwMode="auto">
          <a:xfrm>
            <a:off x="2133600" y="2967038"/>
            <a:ext cx="1188720" cy="3175"/>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cxnSp>
        <p:nvCxnSpPr>
          <p:cNvPr id="583800" name="Straight Connector 86"/>
          <p:cNvCxnSpPr>
            <a:cxnSpLocks noChangeShapeType="1"/>
          </p:cNvCxnSpPr>
          <p:nvPr/>
        </p:nvCxnSpPr>
        <p:spPr bwMode="auto">
          <a:xfrm>
            <a:off x="2259013" y="3878263"/>
            <a:ext cx="1820862" cy="3175"/>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sp>
        <p:nvSpPr>
          <p:cNvPr id="583709" name="Line 29"/>
          <p:cNvSpPr>
            <a:spLocks noChangeShapeType="1"/>
          </p:cNvSpPr>
          <p:nvPr/>
        </p:nvSpPr>
        <p:spPr bwMode="auto">
          <a:xfrm flipV="1">
            <a:off x="2032000" y="957263"/>
            <a:ext cx="0" cy="4003675"/>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3710" name="Freeform 30"/>
          <p:cNvSpPr>
            <a:spLocks/>
          </p:cNvSpPr>
          <p:nvPr/>
        </p:nvSpPr>
        <p:spPr bwMode="auto">
          <a:xfrm>
            <a:off x="2032000" y="5048250"/>
            <a:ext cx="268288" cy="165100"/>
          </a:xfrm>
          <a:custGeom>
            <a:avLst/>
            <a:gdLst>
              <a:gd name="T0" fmla="*/ 155 w 155"/>
              <a:gd name="T1" fmla="*/ 97 h 97"/>
              <a:gd name="T2" fmla="*/ 0 w 155"/>
              <a:gd name="T3" fmla="*/ 97 h 97"/>
              <a:gd name="T4" fmla="*/ 0 w 155"/>
              <a:gd name="T5" fmla="*/ 0 h 97"/>
            </a:gdLst>
            <a:ahLst/>
            <a:cxnLst>
              <a:cxn ang="0">
                <a:pos x="T0" y="T1"/>
              </a:cxn>
              <a:cxn ang="0">
                <a:pos x="T2" y="T3"/>
              </a:cxn>
              <a:cxn ang="0">
                <a:pos x="T4" y="T5"/>
              </a:cxn>
            </a:cxnLst>
            <a:rect l="0" t="0" r="r" b="b"/>
            <a:pathLst>
              <a:path w="155" h="97">
                <a:moveTo>
                  <a:pt x="155" y="97"/>
                </a:moveTo>
                <a:lnTo>
                  <a:pt x="0" y="97"/>
                </a:lnTo>
                <a:lnTo>
                  <a:pt x="0" y="0"/>
                </a:lnTo>
              </a:path>
            </a:pathLst>
          </a:custGeom>
          <a:noFill/>
          <a:ln w="9525"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Myriad Pro" pitchFamily="34" charset="0"/>
            </a:endParaRPr>
          </a:p>
        </p:txBody>
      </p:sp>
      <p:sp>
        <p:nvSpPr>
          <p:cNvPr id="583711" name="Line 31"/>
          <p:cNvSpPr>
            <a:spLocks noChangeShapeType="1"/>
          </p:cNvSpPr>
          <p:nvPr/>
        </p:nvSpPr>
        <p:spPr bwMode="auto">
          <a:xfrm flipH="1">
            <a:off x="2476500" y="5213350"/>
            <a:ext cx="4483100" cy="0"/>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3712" name="Rectangle 32"/>
          <p:cNvSpPr>
            <a:spLocks noChangeArrowheads="1"/>
          </p:cNvSpPr>
          <p:nvPr/>
        </p:nvSpPr>
        <p:spPr bwMode="auto">
          <a:xfrm>
            <a:off x="2801938" y="5256213"/>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7</a:t>
            </a:r>
            <a:endParaRPr lang="en-US" sz="1400">
              <a:latin typeface="Myriad Pro" pitchFamily="34" charset="0"/>
            </a:endParaRPr>
          </a:p>
        </p:txBody>
      </p:sp>
      <p:sp>
        <p:nvSpPr>
          <p:cNvPr id="583713" name="Rectangle 33"/>
          <p:cNvSpPr>
            <a:spLocks noChangeArrowheads="1"/>
          </p:cNvSpPr>
          <p:nvPr/>
        </p:nvSpPr>
        <p:spPr bwMode="auto">
          <a:xfrm>
            <a:off x="1839913" y="5256213"/>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a:t>
            </a:r>
            <a:endParaRPr lang="en-US" sz="1400">
              <a:latin typeface="Myriad Pro" pitchFamily="34" charset="0"/>
            </a:endParaRPr>
          </a:p>
        </p:txBody>
      </p:sp>
      <p:sp>
        <p:nvSpPr>
          <p:cNvPr id="583714" name="Rectangle 34"/>
          <p:cNvSpPr>
            <a:spLocks noChangeArrowheads="1"/>
          </p:cNvSpPr>
          <p:nvPr/>
        </p:nvSpPr>
        <p:spPr bwMode="auto">
          <a:xfrm>
            <a:off x="3981450" y="5256213"/>
            <a:ext cx="18274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10</a:t>
            </a:r>
            <a:endParaRPr lang="en-US" sz="1400">
              <a:latin typeface="Myriad Pro" pitchFamily="34" charset="0"/>
            </a:endParaRPr>
          </a:p>
        </p:txBody>
      </p:sp>
      <p:sp>
        <p:nvSpPr>
          <p:cNvPr id="583715" name="Rectangle 35"/>
          <p:cNvSpPr>
            <a:spLocks noChangeArrowheads="1"/>
          </p:cNvSpPr>
          <p:nvPr/>
        </p:nvSpPr>
        <p:spPr bwMode="auto">
          <a:xfrm>
            <a:off x="6034088" y="5256213"/>
            <a:ext cx="18274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15</a:t>
            </a:r>
            <a:endParaRPr lang="en-US" sz="1400">
              <a:latin typeface="Myriad Pro" pitchFamily="34" charset="0"/>
            </a:endParaRPr>
          </a:p>
        </p:txBody>
      </p:sp>
      <p:sp>
        <p:nvSpPr>
          <p:cNvPr id="583716" name="Rectangle 36"/>
          <p:cNvSpPr>
            <a:spLocks noChangeArrowheads="1"/>
          </p:cNvSpPr>
          <p:nvPr/>
        </p:nvSpPr>
        <p:spPr bwMode="auto">
          <a:xfrm>
            <a:off x="5213350" y="5256213"/>
            <a:ext cx="18274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13</a:t>
            </a:r>
            <a:endParaRPr lang="en-US" sz="1400">
              <a:latin typeface="Myriad Pro" pitchFamily="34" charset="0"/>
            </a:endParaRPr>
          </a:p>
        </p:txBody>
      </p:sp>
      <p:sp>
        <p:nvSpPr>
          <p:cNvPr id="583717" name="Rectangle 37"/>
          <p:cNvSpPr>
            <a:spLocks noChangeArrowheads="1"/>
          </p:cNvSpPr>
          <p:nvPr/>
        </p:nvSpPr>
        <p:spPr bwMode="auto">
          <a:xfrm>
            <a:off x="6856413" y="5256213"/>
            <a:ext cx="18274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17</a:t>
            </a:r>
            <a:endParaRPr lang="en-US" sz="1400">
              <a:latin typeface="Myriad Pro" pitchFamily="34" charset="0"/>
            </a:endParaRPr>
          </a:p>
        </p:txBody>
      </p:sp>
      <p:sp>
        <p:nvSpPr>
          <p:cNvPr id="583728" name="Line 48"/>
          <p:cNvSpPr>
            <a:spLocks noChangeShapeType="1"/>
          </p:cNvSpPr>
          <p:nvPr/>
        </p:nvSpPr>
        <p:spPr bwMode="auto">
          <a:xfrm>
            <a:off x="2032000" y="2058988"/>
            <a:ext cx="133350" cy="0"/>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3729" name="Line 49"/>
          <p:cNvSpPr>
            <a:spLocks noChangeShapeType="1"/>
          </p:cNvSpPr>
          <p:nvPr/>
        </p:nvSpPr>
        <p:spPr bwMode="auto">
          <a:xfrm>
            <a:off x="2032000" y="2508250"/>
            <a:ext cx="133350" cy="0"/>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3730" name="Line 50"/>
          <p:cNvSpPr>
            <a:spLocks noChangeShapeType="1"/>
          </p:cNvSpPr>
          <p:nvPr/>
        </p:nvSpPr>
        <p:spPr bwMode="auto">
          <a:xfrm>
            <a:off x="2032000" y="2955925"/>
            <a:ext cx="133350" cy="0"/>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3731" name="Line 51"/>
          <p:cNvSpPr>
            <a:spLocks noChangeShapeType="1"/>
          </p:cNvSpPr>
          <p:nvPr/>
        </p:nvSpPr>
        <p:spPr bwMode="auto">
          <a:xfrm>
            <a:off x="2032000" y="3409950"/>
            <a:ext cx="133350" cy="0"/>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3732" name="Line 52"/>
          <p:cNvSpPr>
            <a:spLocks noChangeShapeType="1"/>
          </p:cNvSpPr>
          <p:nvPr/>
        </p:nvSpPr>
        <p:spPr bwMode="auto">
          <a:xfrm>
            <a:off x="2032000" y="4308475"/>
            <a:ext cx="133350" cy="0"/>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3733" name="Line 53"/>
          <p:cNvSpPr>
            <a:spLocks noChangeShapeType="1"/>
          </p:cNvSpPr>
          <p:nvPr/>
        </p:nvSpPr>
        <p:spPr bwMode="auto">
          <a:xfrm>
            <a:off x="2032000" y="3859213"/>
            <a:ext cx="133350" cy="0"/>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3734" name="Line 54"/>
          <p:cNvSpPr>
            <a:spLocks noChangeShapeType="1"/>
          </p:cNvSpPr>
          <p:nvPr/>
        </p:nvSpPr>
        <p:spPr bwMode="auto">
          <a:xfrm>
            <a:off x="2032000" y="4757738"/>
            <a:ext cx="133350" cy="0"/>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3735" name="Line 55"/>
          <p:cNvSpPr>
            <a:spLocks noChangeShapeType="1"/>
          </p:cNvSpPr>
          <p:nvPr/>
        </p:nvSpPr>
        <p:spPr bwMode="auto">
          <a:xfrm flipV="1">
            <a:off x="2854325" y="5081588"/>
            <a:ext cx="0" cy="131762"/>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3736" name="Line 56"/>
          <p:cNvSpPr>
            <a:spLocks noChangeShapeType="1"/>
          </p:cNvSpPr>
          <p:nvPr/>
        </p:nvSpPr>
        <p:spPr bwMode="auto">
          <a:xfrm flipV="1">
            <a:off x="3303588" y="5081588"/>
            <a:ext cx="0" cy="131762"/>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3737" name="Line 57"/>
          <p:cNvSpPr>
            <a:spLocks noChangeShapeType="1"/>
          </p:cNvSpPr>
          <p:nvPr/>
        </p:nvSpPr>
        <p:spPr bwMode="auto">
          <a:xfrm flipV="1">
            <a:off x="4084638" y="5081588"/>
            <a:ext cx="0" cy="131762"/>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3738" name="Line 58"/>
          <p:cNvSpPr>
            <a:spLocks noChangeShapeType="1"/>
          </p:cNvSpPr>
          <p:nvPr/>
        </p:nvSpPr>
        <p:spPr bwMode="auto">
          <a:xfrm flipV="1">
            <a:off x="4575175" y="5081588"/>
            <a:ext cx="0" cy="131762"/>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3739" name="Line 59"/>
          <p:cNvSpPr>
            <a:spLocks noChangeShapeType="1"/>
          </p:cNvSpPr>
          <p:nvPr/>
        </p:nvSpPr>
        <p:spPr bwMode="auto">
          <a:xfrm flipV="1">
            <a:off x="5318125" y="5081588"/>
            <a:ext cx="0" cy="131762"/>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3740" name="Line 60"/>
          <p:cNvSpPr>
            <a:spLocks noChangeShapeType="1"/>
          </p:cNvSpPr>
          <p:nvPr/>
        </p:nvSpPr>
        <p:spPr bwMode="auto">
          <a:xfrm flipV="1">
            <a:off x="6138863" y="5081588"/>
            <a:ext cx="0" cy="131762"/>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3741" name="Line 61"/>
          <p:cNvSpPr>
            <a:spLocks noChangeShapeType="1"/>
          </p:cNvSpPr>
          <p:nvPr/>
        </p:nvSpPr>
        <p:spPr bwMode="auto">
          <a:xfrm flipV="1">
            <a:off x="6959600" y="5081588"/>
            <a:ext cx="0" cy="131762"/>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3742" name="Rectangle 62"/>
          <p:cNvSpPr>
            <a:spLocks noChangeArrowheads="1"/>
          </p:cNvSpPr>
          <p:nvPr/>
        </p:nvSpPr>
        <p:spPr bwMode="auto">
          <a:xfrm>
            <a:off x="1490663" y="1947863"/>
            <a:ext cx="402354"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$2.00</a:t>
            </a:r>
            <a:endParaRPr lang="en-US" sz="1400">
              <a:latin typeface="Myriad Pro" pitchFamily="34" charset="0"/>
            </a:endParaRPr>
          </a:p>
        </p:txBody>
      </p:sp>
      <p:sp>
        <p:nvSpPr>
          <p:cNvPr id="583743" name="Rectangle 63"/>
          <p:cNvSpPr>
            <a:spLocks noChangeArrowheads="1"/>
          </p:cNvSpPr>
          <p:nvPr/>
        </p:nvSpPr>
        <p:spPr bwMode="auto">
          <a:xfrm>
            <a:off x="1592263" y="2397125"/>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1.75</a:t>
            </a:r>
            <a:endParaRPr lang="en-US" sz="1400">
              <a:latin typeface="Myriad Pro" pitchFamily="34" charset="0"/>
            </a:endParaRPr>
          </a:p>
        </p:txBody>
      </p:sp>
      <p:sp>
        <p:nvSpPr>
          <p:cNvPr id="583744" name="Rectangle 64"/>
          <p:cNvSpPr>
            <a:spLocks noChangeArrowheads="1"/>
          </p:cNvSpPr>
          <p:nvPr/>
        </p:nvSpPr>
        <p:spPr bwMode="auto">
          <a:xfrm>
            <a:off x="1592263" y="2847975"/>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1.50</a:t>
            </a:r>
            <a:endParaRPr lang="en-US" sz="1400">
              <a:latin typeface="Myriad Pro" pitchFamily="34" charset="0"/>
            </a:endParaRPr>
          </a:p>
        </p:txBody>
      </p:sp>
      <p:sp>
        <p:nvSpPr>
          <p:cNvPr id="583745" name="Rectangle 65"/>
          <p:cNvSpPr>
            <a:spLocks noChangeArrowheads="1"/>
          </p:cNvSpPr>
          <p:nvPr/>
        </p:nvSpPr>
        <p:spPr bwMode="auto">
          <a:xfrm>
            <a:off x="1592263" y="3297238"/>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1.25</a:t>
            </a:r>
            <a:endParaRPr lang="en-US" sz="1400">
              <a:latin typeface="Myriad Pro" pitchFamily="34" charset="0"/>
            </a:endParaRPr>
          </a:p>
        </p:txBody>
      </p:sp>
      <p:sp>
        <p:nvSpPr>
          <p:cNvPr id="583746" name="Rectangle 66"/>
          <p:cNvSpPr>
            <a:spLocks noChangeArrowheads="1"/>
          </p:cNvSpPr>
          <p:nvPr/>
        </p:nvSpPr>
        <p:spPr bwMode="auto">
          <a:xfrm>
            <a:off x="1592263" y="3749675"/>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1.00</a:t>
            </a:r>
            <a:endParaRPr lang="en-US" sz="1400">
              <a:latin typeface="Myriad Pro" pitchFamily="34" charset="0"/>
            </a:endParaRPr>
          </a:p>
        </p:txBody>
      </p:sp>
      <p:sp>
        <p:nvSpPr>
          <p:cNvPr id="583747" name="Rectangle 67"/>
          <p:cNvSpPr>
            <a:spLocks noChangeArrowheads="1"/>
          </p:cNvSpPr>
          <p:nvPr/>
        </p:nvSpPr>
        <p:spPr bwMode="auto">
          <a:xfrm>
            <a:off x="1592263" y="4202113"/>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0.75</a:t>
            </a:r>
            <a:endParaRPr lang="en-US" sz="1400">
              <a:latin typeface="Myriad Pro" pitchFamily="34" charset="0"/>
            </a:endParaRPr>
          </a:p>
        </p:txBody>
      </p:sp>
      <p:sp>
        <p:nvSpPr>
          <p:cNvPr id="583748" name="Rectangle 68"/>
          <p:cNvSpPr>
            <a:spLocks noChangeArrowheads="1"/>
          </p:cNvSpPr>
          <p:nvPr/>
        </p:nvSpPr>
        <p:spPr bwMode="auto">
          <a:xfrm>
            <a:off x="1592263" y="4649788"/>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0.50</a:t>
            </a:r>
            <a:endParaRPr lang="en-US" sz="1400">
              <a:latin typeface="Myriad Pro" pitchFamily="34" charset="0"/>
            </a:endParaRPr>
          </a:p>
        </p:txBody>
      </p:sp>
      <p:sp>
        <p:nvSpPr>
          <p:cNvPr id="583759" name="Freeform 79"/>
          <p:cNvSpPr>
            <a:spLocks/>
          </p:cNvSpPr>
          <p:nvPr/>
        </p:nvSpPr>
        <p:spPr bwMode="auto">
          <a:xfrm>
            <a:off x="3263900" y="2058988"/>
            <a:ext cx="1476375" cy="2705100"/>
          </a:xfrm>
          <a:custGeom>
            <a:avLst/>
            <a:gdLst>
              <a:gd name="T0" fmla="*/ 266 w 266"/>
              <a:gd name="T1" fmla="*/ 0 h 494"/>
              <a:gd name="T2" fmla="*/ 0 w 266"/>
              <a:gd name="T3" fmla="*/ 494 h 494"/>
            </a:gdLst>
            <a:ahLst/>
            <a:cxnLst>
              <a:cxn ang="0">
                <a:pos x="T0" y="T1"/>
              </a:cxn>
              <a:cxn ang="0">
                <a:pos x="T2" y="T3"/>
              </a:cxn>
            </a:cxnLst>
            <a:rect l="0" t="0" r="r" b="b"/>
            <a:pathLst>
              <a:path w="266" h="494">
                <a:moveTo>
                  <a:pt x="266" y="0"/>
                </a:moveTo>
                <a:cubicBezTo>
                  <a:pt x="266" y="149"/>
                  <a:pt x="190" y="320"/>
                  <a:pt x="0" y="494"/>
                </a:cubicBezTo>
              </a:path>
            </a:pathLst>
          </a:custGeom>
          <a:noFill/>
          <a:ln w="39688" cap="flat">
            <a:solidFill>
              <a:srgbClr val="EE313C"/>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Myriad Pro" pitchFamily="34" charset="0"/>
            </a:endParaRPr>
          </a:p>
        </p:txBody>
      </p:sp>
      <p:sp>
        <p:nvSpPr>
          <p:cNvPr id="583760" name="Rectangle 80"/>
          <p:cNvSpPr>
            <a:spLocks noChangeArrowheads="1"/>
          </p:cNvSpPr>
          <p:nvPr/>
        </p:nvSpPr>
        <p:spPr bwMode="auto">
          <a:xfrm>
            <a:off x="4452938" y="1782763"/>
            <a:ext cx="51937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Supply</a:t>
            </a:r>
            <a:endParaRPr lang="en-US" sz="1400">
              <a:latin typeface="Myriad Pro" pitchFamily="34" charset="0"/>
            </a:endParaRPr>
          </a:p>
        </p:txBody>
      </p:sp>
      <p:sp>
        <p:nvSpPr>
          <p:cNvPr id="583761" name="Rectangle 81"/>
          <p:cNvSpPr>
            <a:spLocks noChangeArrowheads="1"/>
          </p:cNvSpPr>
          <p:nvPr/>
        </p:nvSpPr>
        <p:spPr bwMode="auto">
          <a:xfrm>
            <a:off x="5870575" y="4668838"/>
            <a:ext cx="64671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Demand</a:t>
            </a:r>
            <a:endParaRPr lang="en-US" sz="1400">
              <a:latin typeface="Myriad Pro" pitchFamily="34" charset="0"/>
            </a:endParaRPr>
          </a:p>
        </p:txBody>
      </p:sp>
      <p:sp>
        <p:nvSpPr>
          <p:cNvPr id="583763" name="Line 83"/>
          <p:cNvSpPr>
            <a:spLocks noChangeShapeType="1"/>
          </p:cNvSpPr>
          <p:nvPr/>
        </p:nvSpPr>
        <p:spPr bwMode="auto">
          <a:xfrm flipV="1">
            <a:off x="1971675" y="4929188"/>
            <a:ext cx="115888" cy="63500"/>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3764" name="Line 84"/>
          <p:cNvSpPr>
            <a:spLocks noChangeShapeType="1"/>
          </p:cNvSpPr>
          <p:nvPr/>
        </p:nvSpPr>
        <p:spPr bwMode="auto">
          <a:xfrm flipV="1">
            <a:off x="1971675" y="5014913"/>
            <a:ext cx="115888" cy="66675"/>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3765" name="Line 85"/>
          <p:cNvSpPr>
            <a:spLocks noChangeShapeType="1"/>
          </p:cNvSpPr>
          <p:nvPr/>
        </p:nvSpPr>
        <p:spPr bwMode="auto">
          <a:xfrm flipH="1">
            <a:off x="2265363" y="5151438"/>
            <a:ext cx="68262" cy="115887"/>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3766" name="Line 86"/>
          <p:cNvSpPr>
            <a:spLocks noChangeShapeType="1"/>
          </p:cNvSpPr>
          <p:nvPr/>
        </p:nvSpPr>
        <p:spPr bwMode="auto">
          <a:xfrm flipH="1">
            <a:off x="2355850" y="5151438"/>
            <a:ext cx="65088" cy="115887"/>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3767" name="Freeform 87"/>
          <p:cNvSpPr>
            <a:spLocks/>
          </p:cNvSpPr>
          <p:nvPr/>
        </p:nvSpPr>
        <p:spPr bwMode="auto">
          <a:xfrm>
            <a:off x="2894013" y="2058988"/>
            <a:ext cx="2913062" cy="2705100"/>
          </a:xfrm>
          <a:custGeom>
            <a:avLst/>
            <a:gdLst>
              <a:gd name="T0" fmla="*/ 0 w 525"/>
              <a:gd name="T1" fmla="*/ 0 h 494"/>
              <a:gd name="T2" fmla="*/ 525 w 525"/>
              <a:gd name="T3" fmla="*/ 494 h 494"/>
            </a:gdLst>
            <a:ahLst/>
            <a:cxnLst>
              <a:cxn ang="0">
                <a:pos x="T0" y="T1"/>
              </a:cxn>
              <a:cxn ang="0">
                <a:pos x="T2" y="T3"/>
              </a:cxn>
            </a:cxnLst>
            <a:rect l="0" t="0" r="r" b="b"/>
            <a:pathLst>
              <a:path w="525" h="494">
                <a:moveTo>
                  <a:pt x="0" y="0"/>
                </a:moveTo>
                <a:cubicBezTo>
                  <a:pt x="30" y="133"/>
                  <a:pt x="196" y="409"/>
                  <a:pt x="525" y="494"/>
                </a:cubicBezTo>
              </a:path>
            </a:pathLst>
          </a:custGeom>
          <a:noFill/>
          <a:ln w="39688" cap="flat">
            <a:solidFill>
              <a:srgbClr val="3C5DAA"/>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Myriad Pro" pitchFamily="34" charset="0"/>
            </a:endParaRPr>
          </a:p>
        </p:txBody>
      </p:sp>
      <p:sp>
        <p:nvSpPr>
          <p:cNvPr id="583768" name="Oval 88"/>
          <p:cNvSpPr>
            <a:spLocks noChangeArrowheads="1"/>
          </p:cNvSpPr>
          <p:nvPr/>
        </p:nvSpPr>
        <p:spPr bwMode="auto">
          <a:xfrm>
            <a:off x="4030663" y="3805238"/>
            <a:ext cx="111125" cy="109537"/>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83769" name="Rectangle 89"/>
          <p:cNvSpPr>
            <a:spLocks noChangeArrowheads="1"/>
          </p:cNvSpPr>
          <p:nvPr/>
        </p:nvSpPr>
        <p:spPr bwMode="auto">
          <a:xfrm>
            <a:off x="3181350" y="5256213"/>
            <a:ext cx="21961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8.1</a:t>
            </a:r>
            <a:endParaRPr lang="en-US" sz="1400">
              <a:latin typeface="Myriad Pro" pitchFamily="34" charset="0"/>
            </a:endParaRPr>
          </a:p>
        </p:txBody>
      </p:sp>
      <p:sp>
        <p:nvSpPr>
          <p:cNvPr id="583770" name="Rectangle 90"/>
          <p:cNvSpPr>
            <a:spLocks noChangeArrowheads="1"/>
          </p:cNvSpPr>
          <p:nvPr/>
        </p:nvSpPr>
        <p:spPr bwMode="auto">
          <a:xfrm>
            <a:off x="4430713" y="5256213"/>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11.2</a:t>
            </a:r>
            <a:endParaRPr lang="en-US" sz="1400">
              <a:latin typeface="Myriad Pro" pitchFamily="34" charset="0"/>
            </a:endParaRPr>
          </a:p>
        </p:txBody>
      </p:sp>
      <p:sp>
        <p:nvSpPr>
          <p:cNvPr id="583771" name="Rectangle 91"/>
          <p:cNvSpPr>
            <a:spLocks noChangeArrowheads="1"/>
          </p:cNvSpPr>
          <p:nvPr/>
        </p:nvSpPr>
        <p:spPr bwMode="auto">
          <a:xfrm>
            <a:off x="4221163" y="3690938"/>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Pro" pitchFamily="34" charset="0"/>
              </a:rPr>
              <a:t>E</a:t>
            </a:r>
            <a:endParaRPr lang="en-US" sz="1400" i="1" dirty="0">
              <a:latin typeface="Myriad Pro" pitchFamily="34" charset="0"/>
            </a:endParaRPr>
          </a:p>
        </p:txBody>
      </p:sp>
      <p:sp>
        <p:nvSpPr>
          <p:cNvPr id="583772" name="Line 92"/>
          <p:cNvSpPr>
            <a:spLocks noChangeShapeType="1"/>
          </p:cNvSpPr>
          <p:nvPr/>
        </p:nvSpPr>
        <p:spPr bwMode="auto">
          <a:xfrm>
            <a:off x="4575175" y="5470525"/>
            <a:ext cx="0" cy="328613"/>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3773" name="Line 93"/>
          <p:cNvSpPr>
            <a:spLocks noChangeShapeType="1"/>
          </p:cNvSpPr>
          <p:nvPr/>
        </p:nvSpPr>
        <p:spPr bwMode="auto">
          <a:xfrm>
            <a:off x="3303588" y="5470525"/>
            <a:ext cx="0" cy="328613"/>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3774" name="Freeform 94"/>
          <p:cNvSpPr>
            <a:spLocks/>
          </p:cNvSpPr>
          <p:nvPr/>
        </p:nvSpPr>
        <p:spPr bwMode="auto">
          <a:xfrm>
            <a:off x="3616325" y="2425700"/>
            <a:ext cx="727075" cy="317500"/>
          </a:xfrm>
          <a:custGeom>
            <a:avLst/>
            <a:gdLst>
              <a:gd name="T0" fmla="*/ 131 w 131"/>
              <a:gd name="T1" fmla="*/ 43 h 58"/>
              <a:gd name="T2" fmla="*/ 117 w 131"/>
              <a:gd name="T3" fmla="*/ 58 h 58"/>
              <a:gd name="T4" fmla="*/ 14 w 131"/>
              <a:gd name="T5" fmla="*/ 58 h 58"/>
              <a:gd name="T6" fmla="*/ 0 w 131"/>
              <a:gd name="T7" fmla="*/ 43 h 58"/>
              <a:gd name="T8" fmla="*/ 0 w 131"/>
              <a:gd name="T9" fmla="*/ 15 h 58"/>
              <a:gd name="T10" fmla="*/ 14 w 131"/>
              <a:gd name="T11" fmla="*/ 0 h 58"/>
              <a:gd name="T12" fmla="*/ 117 w 131"/>
              <a:gd name="T13" fmla="*/ 0 h 58"/>
              <a:gd name="T14" fmla="*/ 131 w 131"/>
              <a:gd name="T15" fmla="*/ 15 h 58"/>
              <a:gd name="T16" fmla="*/ 131 w 131"/>
              <a:gd name="T1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58">
                <a:moveTo>
                  <a:pt x="131" y="43"/>
                </a:moveTo>
                <a:cubicBezTo>
                  <a:pt x="131" y="51"/>
                  <a:pt x="125" y="58"/>
                  <a:pt x="117" y="58"/>
                </a:cubicBezTo>
                <a:cubicBezTo>
                  <a:pt x="14" y="58"/>
                  <a:pt x="14" y="58"/>
                  <a:pt x="14" y="58"/>
                </a:cubicBezTo>
                <a:cubicBezTo>
                  <a:pt x="7" y="58"/>
                  <a:pt x="0" y="51"/>
                  <a:pt x="0" y="43"/>
                </a:cubicBezTo>
                <a:cubicBezTo>
                  <a:pt x="0" y="15"/>
                  <a:pt x="0" y="15"/>
                  <a:pt x="0" y="15"/>
                </a:cubicBezTo>
                <a:cubicBezTo>
                  <a:pt x="0" y="7"/>
                  <a:pt x="7" y="0"/>
                  <a:pt x="14" y="0"/>
                </a:cubicBezTo>
                <a:cubicBezTo>
                  <a:pt x="117" y="0"/>
                  <a:pt x="117" y="0"/>
                  <a:pt x="117" y="0"/>
                </a:cubicBezTo>
                <a:cubicBezTo>
                  <a:pt x="125" y="0"/>
                  <a:pt x="131" y="7"/>
                  <a:pt x="131" y="15"/>
                </a:cubicBezTo>
                <a:lnTo>
                  <a:pt x="131" y="43"/>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83778" name="Freeform 98"/>
          <p:cNvSpPr>
            <a:spLocks/>
          </p:cNvSpPr>
          <p:nvPr/>
        </p:nvSpPr>
        <p:spPr bwMode="auto">
          <a:xfrm>
            <a:off x="4184650" y="5799138"/>
            <a:ext cx="800100" cy="525462"/>
          </a:xfrm>
          <a:custGeom>
            <a:avLst/>
            <a:gdLst>
              <a:gd name="T0" fmla="*/ 144 w 144"/>
              <a:gd name="T1" fmla="*/ 81 h 96"/>
              <a:gd name="T2" fmla="*/ 130 w 144"/>
              <a:gd name="T3" fmla="*/ 96 h 96"/>
              <a:gd name="T4" fmla="*/ 14 w 144"/>
              <a:gd name="T5" fmla="*/ 96 h 96"/>
              <a:gd name="T6" fmla="*/ 0 w 144"/>
              <a:gd name="T7" fmla="*/ 81 h 96"/>
              <a:gd name="T8" fmla="*/ 0 w 144"/>
              <a:gd name="T9" fmla="*/ 14 h 96"/>
              <a:gd name="T10" fmla="*/ 14 w 144"/>
              <a:gd name="T11" fmla="*/ 0 h 96"/>
              <a:gd name="T12" fmla="*/ 130 w 144"/>
              <a:gd name="T13" fmla="*/ 0 h 96"/>
              <a:gd name="T14" fmla="*/ 144 w 144"/>
              <a:gd name="T15" fmla="*/ 14 h 96"/>
              <a:gd name="T16" fmla="*/ 144 w 144"/>
              <a:gd name="T17" fmla="*/ 8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144" y="81"/>
                </a:moveTo>
                <a:cubicBezTo>
                  <a:pt x="144" y="89"/>
                  <a:pt x="138" y="96"/>
                  <a:pt x="130" y="96"/>
                </a:cubicBezTo>
                <a:cubicBezTo>
                  <a:pt x="14" y="96"/>
                  <a:pt x="14" y="96"/>
                  <a:pt x="14" y="96"/>
                </a:cubicBezTo>
                <a:cubicBezTo>
                  <a:pt x="6" y="96"/>
                  <a:pt x="0" y="89"/>
                  <a:pt x="0" y="81"/>
                </a:cubicBezTo>
                <a:cubicBezTo>
                  <a:pt x="0" y="14"/>
                  <a:pt x="0" y="14"/>
                  <a:pt x="0" y="14"/>
                </a:cubicBezTo>
                <a:cubicBezTo>
                  <a:pt x="0" y="7"/>
                  <a:pt x="6" y="0"/>
                  <a:pt x="14" y="0"/>
                </a:cubicBezTo>
                <a:cubicBezTo>
                  <a:pt x="130" y="0"/>
                  <a:pt x="130" y="0"/>
                  <a:pt x="130" y="0"/>
                </a:cubicBezTo>
                <a:cubicBezTo>
                  <a:pt x="138" y="0"/>
                  <a:pt x="144" y="7"/>
                  <a:pt x="144" y="14"/>
                </a:cubicBezTo>
                <a:lnTo>
                  <a:pt x="144" y="81"/>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83785" name="Freeform 105"/>
          <p:cNvSpPr>
            <a:spLocks/>
          </p:cNvSpPr>
          <p:nvPr/>
        </p:nvSpPr>
        <p:spPr bwMode="auto">
          <a:xfrm>
            <a:off x="2838450" y="5799138"/>
            <a:ext cx="920750" cy="525462"/>
          </a:xfrm>
          <a:custGeom>
            <a:avLst/>
            <a:gdLst>
              <a:gd name="T0" fmla="*/ 166 w 166"/>
              <a:gd name="T1" fmla="*/ 81 h 96"/>
              <a:gd name="T2" fmla="*/ 151 w 166"/>
              <a:gd name="T3" fmla="*/ 96 h 96"/>
              <a:gd name="T4" fmla="*/ 14 w 166"/>
              <a:gd name="T5" fmla="*/ 96 h 96"/>
              <a:gd name="T6" fmla="*/ 0 w 166"/>
              <a:gd name="T7" fmla="*/ 81 h 96"/>
              <a:gd name="T8" fmla="*/ 0 w 166"/>
              <a:gd name="T9" fmla="*/ 14 h 96"/>
              <a:gd name="T10" fmla="*/ 14 w 166"/>
              <a:gd name="T11" fmla="*/ 0 h 96"/>
              <a:gd name="T12" fmla="*/ 151 w 166"/>
              <a:gd name="T13" fmla="*/ 0 h 96"/>
              <a:gd name="T14" fmla="*/ 166 w 166"/>
              <a:gd name="T15" fmla="*/ 14 h 96"/>
              <a:gd name="T16" fmla="*/ 166 w 166"/>
              <a:gd name="T17" fmla="*/ 8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96">
                <a:moveTo>
                  <a:pt x="166" y="81"/>
                </a:moveTo>
                <a:cubicBezTo>
                  <a:pt x="166" y="89"/>
                  <a:pt x="159" y="96"/>
                  <a:pt x="151" y="96"/>
                </a:cubicBezTo>
                <a:cubicBezTo>
                  <a:pt x="14" y="96"/>
                  <a:pt x="14" y="96"/>
                  <a:pt x="14" y="96"/>
                </a:cubicBezTo>
                <a:cubicBezTo>
                  <a:pt x="6" y="96"/>
                  <a:pt x="0" y="89"/>
                  <a:pt x="0" y="81"/>
                </a:cubicBezTo>
                <a:cubicBezTo>
                  <a:pt x="0" y="14"/>
                  <a:pt x="0" y="14"/>
                  <a:pt x="0" y="14"/>
                </a:cubicBezTo>
                <a:cubicBezTo>
                  <a:pt x="0" y="7"/>
                  <a:pt x="6" y="0"/>
                  <a:pt x="14" y="0"/>
                </a:cubicBezTo>
                <a:cubicBezTo>
                  <a:pt x="151" y="0"/>
                  <a:pt x="151" y="0"/>
                  <a:pt x="151" y="0"/>
                </a:cubicBezTo>
                <a:cubicBezTo>
                  <a:pt x="159" y="0"/>
                  <a:pt x="166" y="7"/>
                  <a:pt x="166" y="14"/>
                </a:cubicBezTo>
                <a:lnTo>
                  <a:pt x="166" y="81"/>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83792" name="Freeform 112"/>
          <p:cNvSpPr>
            <a:spLocks/>
          </p:cNvSpPr>
          <p:nvPr/>
        </p:nvSpPr>
        <p:spPr bwMode="auto">
          <a:xfrm>
            <a:off x="3303588" y="2765425"/>
            <a:ext cx="1271587" cy="134938"/>
          </a:xfrm>
          <a:custGeom>
            <a:avLst/>
            <a:gdLst>
              <a:gd name="T0" fmla="*/ 0 w 229"/>
              <a:gd name="T1" fmla="*/ 25 h 25"/>
              <a:gd name="T2" fmla="*/ 16 w 229"/>
              <a:gd name="T3" fmla="*/ 10 h 25"/>
              <a:gd name="T4" fmla="*/ 108 w 229"/>
              <a:gd name="T5" fmla="*/ 10 h 25"/>
              <a:gd name="T6" fmla="*/ 119 w 229"/>
              <a:gd name="T7" fmla="*/ 0 h 25"/>
              <a:gd name="T8" fmla="*/ 129 w 229"/>
              <a:gd name="T9" fmla="*/ 10 h 25"/>
              <a:gd name="T10" fmla="*/ 213 w 229"/>
              <a:gd name="T11" fmla="*/ 10 h 25"/>
              <a:gd name="T12" fmla="*/ 229 w 229"/>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229" h="25">
                <a:moveTo>
                  <a:pt x="0" y="25"/>
                </a:moveTo>
                <a:cubicBezTo>
                  <a:pt x="0" y="15"/>
                  <a:pt x="3" y="10"/>
                  <a:pt x="16" y="10"/>
                </a:cubicBezTo>
                <a:cubicBezTo>
                  <a:pt x="19" y="10"/>
                  <a:pt x="106" y="10"/>
                  <a:pt x="108" y="10"/>
                </a:cubicBezTo>
                <a:cubicBezTo>
                  <a:pt x="112" y="10"/>
                  <a:pt x="119" y="8"/>
                  <a:pt x="119" y="0"/>
                </a:cubicBezTo>
                <a:cubicBezTo>
                  <a:pt x="119" y="8"/>
                  <a:pt x="126" y="10"/>
                  <a:pt x="129" y="10"/>
                </a:cubicBezTo>
                <a:cubicBezTo>
                  <a:pt x="132" y="10"/>
                  <a:pt x="211" y="10"/>
                  <a:pt x="213" y="10"/>
                </a:cubicBezTo>
                <a:cubicBezTo>
                  <a:pt x="227" y="10"/>
                  <a:pt x="229" y="15"/>
                  <a:pt x="229" y="25"/>
                </a:cubicBezTo>
              </a:path>
            </a:pathLst>
          </a:custGeom>
          <a:noFill/>
          <a:ln w="30163" cap="flat">
            <a:solidFill>
              <a:srgbClr val="6D6F71"/>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Myriad Pro" pitchFamily="34" charset="0"/>
            </a:endParaRPr>
          </a:p>
        </p:txBody>
      </p:sp>
      <p:sp>
        <p:nvSpPr>
          <p:cNvPr id="583793" name="Oval 113"/>
          <p:cNvSpPr>
            <a:spLocks noChangeArrowheads="1"/>
          </p:cNvSpPr>
          <p:nvPr/>
        </p:nvSpPr>
        <p:spPr bwMode="auto">
          <a:xfrm>
            <a:off x="3248025" y="2900363"/>
            <a:ext cx="111125" cy="11112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83794" name="Oval 114"/>
          <p:cNvSpPr>
            <a:spLocks noChangeArrowheads="1"/>
          </p:cNvSpPr>
          <p:nvPr/>
        </p:nvSpPr>
        <p:spPr bwMode="auto">
          <a:xfrm>
            <a:off x="4518025" y="2900363"/>
            <a:ext cx="112713" cy="11112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83795" name="Rectangle 115"/>
          <p:cNvSpPr>
            <a:spLocks noChangeArrowheads="1"/>
          </p:cNvSpPr>
          <p:nvPr/>
        </p:nvSpPr>
        <p:spPr bwMode="auto">
          <a:xfrm>
            <a:off x="3657600" y="2514600"/>
            <a:ext cx="561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dirty="0">
                <a:solidFill>
                  <a:srgbClr val="000000"/>
                </a:solidFill>
                <a:latin typeface="Myriad Pro" pitchFamily="34" charset="0"/>
              </a:rPr>
              <a:t>Surplus</a:t>
            </a:r>
            <a:endParaRPr lang="en-US" sz="1400" dirty="0">
              <a:latin typeface="Myriad Pro" pitchFamily="34" charset="0"/>
            </a:endParaRPr>
          </a:p>
        </p:txBody>
      </p:sp>
      <p:sp>
        <p:nvSpPr>
          <p:cNvPr id="583796" name="Rectangle 116"/>
          <p:cNvSpPr>
            <a:spLocks noChangeArrowheads="1"/>
          </p:cNvSpPr>
          <p:nvPr/>
        </p:nvSpPr>
        <p:spPr bwMode="auto">
          <a:xfrm>
            <a:off x="2877080" y="5833006"/>
            <a:ext cx="993775"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marL="1588" indent="-1588"/>
            <a:r>
              <a:rPr lang="en-US" sz="1400" dirty="0">
                <a:solidFill>
                  <a:srgbClr val="000000"/>
                </a:solidFill>
                <a:latin typeface="Myriad Pro" pitchFamily="34" charset="0"/>
              </a:rPr>
              <a:t>Quantity demanded</a:t>
            </a:r>
            <a:endParaRPr lang="en-US" sz="1400" dirty="0">
              <a:latin typeface="Myriad Pro" pitchFamily="34" charset="0"/>
            </a:endParaRPr>
          </a:p>
        </p:txBody>
      </p:sp>
      <p:sp>
        <p:nvSpPr>
          <p:cNvPr id="583797" name="Rectangle 117"/>
          <p:cNvSpPr>
            <a:spLocks noChangeArrowheads="1"/>
          </p:cNvSpPr>
          <p:nvPr/>
        </p:nvSpPr>
        <p:spPr bwMode="auto">
          <a:xfrm>
            <a:off x="4244975" y="5870573"/>
            <a:ext cx="746125"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marL="1588" indent="-1588"/>
            <a:r>
              <a:rPr lang="en-US" sz="1400" dirty="0">
                <a:solidFill>
                  <a:srgbClr val="000000"/>
                </a:solidFill>
                <a:latin typeface="Myriad Pro" pitchFamily="34" charset="0"/>
              </a:rPr>
              <a:t>Quantity supplied</a:t>
            </a:r>
            <a:endParaRPr lang="en-US" sz="1400" dirty="0">
              <a:latin typeface="Myriad Pro" pitchFamily="34" charset="0"/>
            </a:endParaRPr>
          </a:p>
        </p:txBody>
      </p:sp>
      <p:cxnSp>
        <p:nvCxnSpPr>
          <p:cNvPr id="583801" name="Straight Connector 86"/>
          <p:cNvCxnSpPr>
            <a:cxnSpLocks noChangeShapeType="1"/>
          </p:cNvCxnSpPr>
          <p:nvPr/>
        </p:nvCxnSpPr>
        <p:spPr bwMode="auto">
          <a:xfrm>
            <a:off x="4090988" y="3959225"/>
            <a:ext cx="0" cy="1063625"/>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sp>
        <p:nvSpPr>
          <p:cNvPr id="583807" name="Rectangle 127"/>
          <p:cNvSpPr>
            <a:spLocks noGrp="1" noRot="1" noChangeArrowheads="1"/>
          </p:cNvSpPr>
          <p:nvPr>
            <p:ph type="title"/>
          </p:nvPr>
        </p:nvSpPr>
        <p:spPr/>
        <p:txBody>
          <a:bodyPr>
            <a:noAutofit/>
          </a:bodyPr>
          <a:lstStyle/>
          <a:p>
            <a:r>
              <a:rPr lang="en-US" sz="3200" dirty="0"/>
              <a:t>Why Does the Market Price </a:t>
            </a:r>
            <a:r>
              <a:rPr lang="en-US" sz="3200" dirty="0" smtClean="0"/>
              <a:t>tends to Fall </a:t>
            </a:r>
            <a:br>
              <a:rPr lang="en-US" sz="3200" dirty="0" smtClean="0"/>
            </a:br>
            <a:r>
              <a:rPr lang="en-US" sz="3200" dirty="0" smtClean="0"/>
              <a:t>if </a:t>
            </a:r>
            <a:r>
              <a:rPr lang="en-US" sz="3200" dirty="0"/>
              <a:t>It Is Above </a:t>
            </a:r>
            <a:r>
              <a:rPr lang="en-US" sz="3200" dirty="0" smtClean="0"/>
              <a:t>the Equilibrium </a:t>
            </a:r>
            <a:r>
              <a:rPr lang="en-US" sz="3200" dirty="0"/>
              <a:t>Price?</a:t>
            </a:r>
          </a:p>
        </p:txBody>
      </p:sp>
      <p:sp>
        <p:nvSpPr>
          <p:cNvPr id="66" name="TextBox 29"/>
          <p:cNvSpPr txBox="1">
            <a:spLocks noChangeArrowheads="1"/>
          </p:cNvSpPr>
          <p:nvPr/>
        </p:nvSpPr>
        <p:spPr bwMode="auto">
          <a:xfrm>
            <a:off x="762001" y="1096963"/>
            <a:ext cx="136048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Price of </a:t>
            </a:r>
            <a:r>
              <a:rPr lang="en-US" sz="1400" dirty="0" smtClean="0">
                <a:latin typeface="Myriad Pro" pitchFamily="34" charset="0"/>
                <a:ea typeface="MS PGothic" pitchFamily="34" charset="-128"/>
              </a:rPr>
              <a:t>cotton </a:t>
            </a:r>
            <a:r>
              <a:rPr lang="en-US" sz="1400" dirty="0">
                <a:latin typeface="Myriad Pro" pitchFamily="34" charset="0"/>
                <a:ea typeface="MS PGothic" pitchFamily="34" charset="-128"/>
              </a:rPr>
              <a:t>(per pound)</a:t>
            </a:r>
          </a:p>
        </p:txBody>
      </p:sp>
      <p:sp>
        <p:nvSpPr>
          <p:cNvPr id="67" name="TextBox 30"/>
          <p:cNvSpPr txBox="1">
            <a:spLocks noChangeArrowheads="1"/>
          </p:cNvSpPr>
          <p:nvPr/>
        </p:nvSpPr>
        <p:spPr bwMode="auto">
          <a:xfrm>
            <a:off x="5454650" y="5715000"/>
            <a:ext cx="216535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Quantity of </a:t>
            </a:r>
            <a:r>
              <a:rPr lang="en-US" sz="1400" dirty="0" smtClean="0">
                <a:latin typeface="Myriad Pro" pitchFamily="34" charset="0"/>
                <a:ea typeface="MS PGothic" pitchFamily="34" charset="-128"/>
              </a:rPr>
              <a:t>cotton (billions </a:t>
            </a:r>
            <a:r>
              <a:rPr lang="en-US" sz="1400" dirty="0">
                <a:latin typeface="Myriad Pro" pitchFamily="34" charset="0"/>
                <a:ea typeface="MS PGothic" pitchFamily="34" charset="-128"/>
              </a:rPr>
              <a:t>of pounds)</a:t>
            </a:r>
          </a:p>
        </p:txBody>
      </p:sp>
      <p:cxnSp>
        <p:nvCxnSpPr>
          <p:cNvPr id="68" name="Straight Connector 86"/>
          <p:cNvCxnSpPr>
            <a:cxnSpLocks noChangeShapeType="1"/>
          </p:cNvCxnSpPr>
          <p:nvPr/>
        </p:nvCxnSpPr>
        <p:spPr bwMode="auto">
          <a:xfrm>
            <a:off x="3352800" y="2971800"/>
            <a:ext cx="1188720" cy="3175"/>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sp>
        <p:nvSpPr>
          <p:cNvPr id="69" name="Text Box 14"/>
          <p:cNvSpPr txBox="1">
            <a:spLocks noChangeArrowheads="1"/>
          </p:cNvSpPr>
          <p:nvPr/>
        </p:nvSpPr>
        <p:spPr bwMode="auto">
          <a:xfrm>
            <a:off x="5029200" y="1981200"/>
            <a:ext cx="3810000" cy="830997"/>
          </a:xfrm>
          <a:prstGeom prst="rect">
            <a:avLst/>
          </a:prstGeom>
          <a:noFill/>
          <a:ln>
            <a:noFill/>
          </a:ln>
          <a:effectLst/>
          <a:extLst/>
        </p:spPr>
        <p:txBody>
          <a:bodyPr wrap="square">
            <a:spAutoFit/>
          </a:bodyPr>
          <a:lstStyle>
            <a:lvl1pPr marL="1588" indent="-1588">
              <a:spcBef>
                <a:spcPct val="0"/>
              </a:spcBef>
              <a:defRPr>
                <a:solidFill>
                  <a:schemeClr val="tx1"/>
                </a:solidFill>
                <a:latin typeface="Arial" pitchFamily="34" charset="0"/>
              </a:defRPr>
            </a:lvl1pPr>
            <a:lvl2pPr>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a:lnSpc>
                <a:spcPct val="100000"/>
              </a:lnSpc>
              <a:spcBef>
                <a:spcPct val="20000"/>
              </a:spcBef>
            </a:pPr>
            <a:r>
              <a:rPr lang="en-US" sz="2400" b="1" i="1" dirty="0" smtClean="0">
                <a:solidFill>
                  <a:srgbClr val="990033"/>
                </a:solidFill>
                <a:latin typeface="Myriad Pro" pitchFamily="34" charset="0"/>
              </a:rPr>
              <a:t>Surpluses</a:t>
            </a:r>
            <a:r>
              <a:rPr lang="en-US" sz="2400" i="1" dirty="0" smtClean="0">
                <a:solidFill>
                  <a:schemeClr val="tx1">
                    <a:lumMod val="75000"/>
                    <a:lumOff val="25000"/>
                  </a:schemeClr>
                </a:solidFill>
                <a:latin typeface="Myriad Pro" pitchFamily="34" charset="0"/>
              </a:rPr>
              <a:t> do not last long:  why?</a:t>
            </a:r>
            <a:endParaRPr lang="en-US" sz="2400" i="1" dirty="0">
              <a:solidFill>
                <a:schemeClr val="tx1">
                  <a:lumMod val="75000"/>
                  <a:lumOff val="25000"/>
                </a:schemeClr>
              </a:solidFill>
              <a:latin typeface="Myriad Pro" pitchFamily="34" charset="0"/>
            </a:endParaRPr>
          </a:p>
        </p:txBody>
      </p:sp>
    </p:spTree>
    <p:extLst>
      <p:ext uri="{BB962C8B-B14F-4D97-AF65-F5344CB8AC3E}">
        <p14:creationId xmlns="" xmlns:p14="http://schemas.microsoft.com/office/powerpoint/2010/main" val="8606981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3802"/>
                                        </p:tgtEl>
                                        <p:attrNameLst>
                                          <p:attrName>style.visibility</p:attrName>
                                        </p:attrNameLst>
                                      </p:cBhvr>
                                      <p:to>
                                        <p:strVal val="visible"/>
                                      </p:to>
                                    </p:set>
                                    <p:animEffect transition="in" filter="fade">
                                      <p:cBhvr>
                                        <p:cTn id="7" dur="500"/>
                                        <p:tgtEl>
                                          <p:spTgt spid="5838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3793"/>
                                        </p:tgtEl>
                                        <p:attrNameLst>
                                          <p:attrName>style.visibility</p:attrName>
                                        </p:attrNameLst>
                                      </p:cBhvr>
                                      <p:to>
                                        <p:strVal val="visible"/>
                                      </p:to>
                                    </p:set>
                                    <p:animEffect transition="in" filter="fade">
                                      <p:cBhvr>
                                        <p:cTn id="10" dur="500"/>
                                        <p:tgtEl>
                                          <p:spTgt spid="583793"/>
                                        </p:tgtEl>
                                      </p:cBhvr>
                                    </p:animEffect>
                                  </p:childTnLst>
                                </p:cTn>
                              </p:par>
                              <p:par>
                                <p:cTn id="11" presetID="10" presetClass="entr" presetSubtype="0" fill="hold" nodeType="withEffect">
                                  <p:stCondLst>
                                    <p:cond delay="0"/>
                                  </p:stCondLst>
                                  <p:childTnLst>
                                    <p:set>
                                      <p:cBhvr>
                                        <p:cTn id="12" dur="1" fill="hold">
                                          <p:stCondLst>
                                            <p:cond delay="0"/>
                                          </p:stCondLst>
                                        </p:cTn>
                                        <p:tgtEl>
                                          <p:spTgt spid="583804"/>
                                        </p:tgtEl>
                                        <p:attrNameLst>
                                          <p:attrName>style.visibility</p:attrName>
                                        </p:attrNameLst>
                                      </p:cBhvr>
                                      <p:to>
                                        <p:strVal val="visible"/>
                                      </p:to>
                                    </p:set>
                                    <p:animEffect transition="in" filter="fade">
                                      <p:cBhvr>
                                        <p:cTn id="13" dur="500"/>
                                        <p:tgtEl>
                                          <p:spTgt spid="58380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3773"/>
                                        </p:tgtEl>
                                        <p:attrNameLst>
                                          <p:attrName>style.visibility</p:attrName>
                                        </p:attrNameLst>
                                      </p:cBhvr>
                                      <p:to>
                                        <p:strVal val="visible"/>
                                      </p:to>
                                    </p:set>
                                    <p:animEffect transition="in" filter="fade">
                                      <p:cBhvr>
                                        <p:cTn id="16" dur="500"/>
                                        <p:tgtEl>
                                          <p:spTgt spid="58377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3796"/>
                                        </p:tgtEl>
                                        <p:attrNameLst>
                                          <p:attrName>style.visibility</p:attrName>
                                        </p:attrNameLst>
                                      </p:cBhvr>
                                      <p:to>
                                        <p:strVal val="visible"/>
                                      </p:to>
                                    </p:set>
                                    <p:animEffect transition="in" filter="fade">
                                      <p:cBhvr>
                                        <p:cTn id="19" dur="500"/>
                                        <p:tgtEl>
                                          <p:spTgt spid="58379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83785"/>
                                        </p:tgtEl>
                                        <p:attrNameLst>
                                          <p:attrName>style.visibility</p:attrName>
                                        </p:attrNameLst>
                                      </p:cBhvr>
                                      <p:to>
                                        <p:strVal val="visible"/>
                                      </p:to>
                                    </p:set>
                                    <p:animEffect transition="in" filter="fade">
                                      <p:cBhvr>
                                        <p:cTn id="22" dur="500"/>
                                        <p:tgtEl>
                                          <p:spTgt spid="58378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par>
                                <p:cTn id="28" presetID="10" presetClass="entr" presetSubtype="0" fill="hold" nodeType="withEffect">
                                  <p:stCondLst>
                                    <p:cond delay="0"/>
                                  </p:stCondLst>
                                  <p:childTnLst>
                                    <p:set>
                                      <p:cBhvr>
                                        <p:cTn id="29" dur="1" fill="hold">
                                          <p:stCondLst>
                                            <p:cond delay="0"/>
                                          </p:stCondLst>
                                        </p:cTn>
                                        <p:tgtEl>
                                          <p:spTgt spid="583803"/>
                                        </p:tgtEl>
                                        <p:attrNameLst>
                                          <p:attrName>style.visibility</p:attrName>
                                        </p:attrNameLst>
                                      </p:cBhvr>
                                      <p:to>
                                        <p:strVal val="visible"/>
                                      </p:to>
                                    </p:set>
                                    <p:animEffect transition="in" filter="fade">
                                      <p:cBhvr>
                                        <p:cTn id="30" dur="500"/>
                                        <p:tgtEl>
                                          <p:spTgt spid="58380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83794"/>
                                        </p:tgtEl>
                                        <p:attrNameLst>
                                          <p:attrName>style.visibility</p:attrName>
                                        </p:attrNameLst>
                                      </p:cBhvr>
                                      <p:to>
                                        <p:strVal val="visible"/>
                                      </p:to>
                                    </p:set>
                                    <p:animEffect transition="in" filter="fade">
                                      <p:cBhvr>
                                        <p:cTn id="33" dur="500"/>
                                        <p:tgtEl>
                                          <p:spTgt spid="58379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3772"/>
                                        </p:tgtEl>
                                        <p:attrNameLst>
                                          <p:attrName>style.visibility</p:attrName>
                                        </p:attrNameLst>
                                      </p:cBhvr>
                                      <p:to>
                                        <p:strVal val="visible"/>
                                      </p:to>
                                    </p:set>
                                    <p:animEffect transition="in" filter="fade">
                                      <p:cBhvr>
                                        <p:cTn id="36" dur="500"/>
                                        <p:tgtEl>
                                          <p:spTgt spid="58377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83797"/>
                                        </p:tgtEl>
                                        <p:attrNameLst>
                                          <p:attrName>style.visibility</p:attrName>
                                        </p:attrNameLst>
                                      </p:cBhvr>
                                      <p:to>
                                        <p:strVal val="visible"/>
                                      </p:to>
                                    </p:set>
                                    <p:animEffect transition="in" filter="fade">
                                      <p:cBhvr>
                                        <p:cTn id="39" dur="500"/>
                                        <p:tgtEl>
                                          <p:spTgt spid="58379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83778"/>
                                        </p:tgtEl>
                                        <p:attrNameLst>
                                          <p:attrName>style.visibility</p:attrName>
                                        </p:attrNameLst>
                                      </p:cBhvr>
                                      <p:to>
                                        <p:strVal val="visible"/>
                                      </p:to>
                                    </p:set>
                                    <p:animEffect transition="in" filter="fade">
                                      <p:cBhvr>
                                        <p:cTn id="42" dur="500"/>
                                        <p:tgtEl>
                                          <p:spTgt spid="58377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83792"/>
                                        </p:tgtEl>
                                        <p:attrNameLst>
                                          <p:attrName>style.visibility</p:attrName>
                                        </p:attrNameLst>
                                      </p:cBhvr>
                                      <p:to>
                                        <p:strVal val="visible"/>
                                      </p:to>
                                    </p:set>
                                    <p:animEffect transition="in" filter="fade">
                                      <p:cBhvr>
                                        <p:cTn id="47" dur="500"/>
                                        <p:tgtEl>
                                          <p:spTgt spid="583792"/>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583774"/>
                                        </p:tgtEl>
                                        <p:attrNameLst>
                                          <p:attrName>style.visibility</p:attrName>
                                        </p:attrNameLst>
                                      </p:cBhvr>
                                      <p:to>
                                        <p:strVal val="visible"/>
                                      </p:to>
                                    </p:set>
                                    <p:animEffect transition="in" filter="fade">
                                      <p:cBhvr>
                                        <p:cTn id="51" dur="500"/>
                                        <p:tgtEl>
                                          <p:spTgt spid="58377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83795"/>
                                        </p:tgtEl>
                                        <p:attrNameLst>
                                          <p:attrName>style.visibility</p:attrName>
                                        </p:attrNameLst>
                                      </p:cBhvr>
                                      <p:to>
                                        <p:strVal val="visible"/>
                                      </p:to>
                                    </p:set>
                                    <p:animEffect transition="in" filter="fade">
                                      <p:cBhvr>
                                        <p:cTn id="54" dur="500"/>
                                        <p:tgtEl>
                                          <p:spTgt spid="583795"/>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583694"/>
                                        </p:tgtEl>
                                        <p:attrNameLst>
                                          <p:attrName>style.visibility</p:attrName>
                                        </p:attrNameLst>
                                      </p:cBhvr>
                                      <p:to>
                                        <p:strVal val="visible"/>
                                      </p:to>
                                    </p:set>
                                    <p:animEffect transition="in" filter="fade">
                                      <p:cBhvr>
                                        <p:cTn id="58" dur="500"/>
                                        <p:tgtEl>
                                          <p:spTgt spid="58369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500"/>
                                        <p:tgtEl>
                                          <p:spTgt spid="69"/>
                                        </p:tgtEl>
                                      </p:cBhvr>
                                    </p:animEffect>
                                  </p:childTnLst>
                                </p:cTn>
                              </p:par>
                              <p:par>
                                <p:cTn id="64" presetID="10" presetClass="exit" presetSubtype="0" fill="hold" grpId="1" nodeType="withEffect">
                                  <p:stCondLst>
                                    <p:cond delay="0"/>
                                  </p:stCondLst>
                                  <p:childTnLst>
                                    <p:animEffect transition="out" filter="fade">
                                      <p:cBhvr>
                                        <p:cTn id="65" dur="500"/>
                                        <p:tgtEl>
                                          <p:spTgt spid="583694"/>
                                        </p:tgtEl>
                                      </p:cBhvr>
                                    </p:animEffect>
                                    <p:set>
                                      <p:cBhvr>
                                        <p:cTn id="66" dur="1" fill="hold">
                                          <p:stCondLst>
                                            <p:cond delay="499"/>
                                          </p:stCondLst>
                                        </p:cTn>
                                        <p:tgtEl>
                                          <p:spTgt spid="58369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nodeType="clickEffect">
                                  <p:stCondLst>
                                    <p:cond delay="0"/>
                                  </p:stCondLst>
                                  <p:childTnLst>
                                    <p:animMotion origin="layout" path="M -3.88889E-6 -3.7037E-7 L 0.00174 0.1338 " pathEditMode="relative" rAng="0" ptsTypes="AA">
                                      <p:cBhvr>
                                        <p:cTn id="70" dur="2000" fill="hold"/>
                                        <p:tgtEl>
                                          <p:spTgt spid="583802"/>
                                        </p:tgtEl>
                                        <p:attrNameLst>
                                          <p:attrName>ppt_x</p:attrName>
                                          <p:attrName>ppt_y</p:attrName>
                                        </p:attrNameLst>
                                      </p:cBhvr>
                                      <p:rCtr x="87" y="6690"/>
                                    </p:animMotion>
                                  </p:childTnLst>
                                </p:cTn>
                              </p:par>
                              <p:par>
                                <p:cTn id="71" presetID="42" presetClass="path" presetSubtype="0" accel="50000" decel="50000" fill="hold" nodeType="withEffect">
                                  <p:stCondLst>
                                    <p:cond delay="0"/>
                                  </p:stCondLst>
                                  <p:childTnLst>
                                    <p:animMotion origin="layout" path="M 2.77778E-6 -4.81481E-6 L 0.00173 0.13311 " pathEditMode="relative" rAng="0" ptsTypes="AA">
                                      <p:cBhvr>
                                        <p:cTn id="72" dur="2000" fill="hold"/>
                                        <p:tgtEl>
                                          <p:spTgt spid="68"/>
                                        </p:tgtEl>
                                        <p:attrNameLst>
                                          <p:attrName>ppt_x</p:attrName>
                                          <p:attrName>ppt_y</p:attrName>
                                        </p:attrNameLst>
                                      </p:cBhvr>
                                      <p:rCtr x="87" y="6644"/>
                                    </p:animMotion>
                                  </p:childTnLst>
                                </p:cTn>
                              </p:par>
                              <p:par>
                                <p:cTn id="73" presetID="10" presetClass="exit" presetSubtype="0" fill="hold" nodeType="withEffect">
                                  <p:stCondLst>
                                    <p:cond delay="0"/>
                                  </p:stCondLst>
                                  <p:childTnLst>
                                    <p:animEffect transition="out" filter="fade">
                                      <p:cBhvr>
                                        <p:cTn id="74" dur="3000"/>
                                        <p:tgtEl>
                                          <p:spTgt spid="68"/>
                                        </p:tgtEl>
                                      </p:cBhvr>
                                    </p:animEffect>
                                    <p:set>
                                      <p:cBhvr>
                                        <p:cTn id="75" dur="1" fill="hold">
                                          <p:stCondLst>
                                            <p:cond delay="2999"/>
                                          </p:stCondLst>
                                        </p:cTn>
                                        <p:tgtEl>
                                          <p:spTgt spid="68"/>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3000"/>
                                        <p:tgtEl>
                                          <p:spTgt spid="583802"/>
                                        </p:tgtEl>
                                      </p:cBhvr>
                                    </p:animEffect>
                                    <p:set>
                                      <p:cBhvr>
                                        <p:cTn id="78" dur="1" fill="hold">
                                          <p:stCondLst>
                                            <p:cond delay="2999"/>
                                          </p:stCondLst>
                                        </p:cTn>
                                        <p:tgtEl>
                                          <p:spTgt spid="583802"/>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3804"/>
                                        </p:tgtEl>
                                      </p:cBhvr>
                                    </p:animEffect>
                                    <p:set>
                                      <p:cBhvr>
                                        <p:cTn id="81" dur="1" fill="hold">
                                          <p:stCondLst>
                                            <p:cond delay="499"/>
                                          </p:stCondLst>
                                        </p:cTn>
                                        <p:tgtEl>
                                          <p:spTgt spid="583804"/>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583773"/>
                                        </p:tgtEl>
                                      </p:cBhvr>
                                    </p:animEffect>
                                    <p:set>
                                      <p:cBhvr>
                                        <p:cTn id="84" dur="1" fill="hold">
                                          <p:stCondLst>
                                            <p:cond delay="499"/>
                                          </p:stCondLst>
                                        </p:cTn>
                                        <p:tgtEl>
                                          <p:spTgt spid="58377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583796"/>
                                        </p:tgtEl>
                                      </p:cBhvr>
                                    </p:animEffect>
                                    <p:set>
                                      <p:cBhvr>
                                        <p:cTn id="87" dur="1" fill="hold">
                                          <p:stCondLst>
                                            <p:cond delay="499"/>
                                          </p:stCondLst>
                                        </p:cTn>
                                        <p:tgtEl>
                                          <p:spTgt spid="583796"/>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583785"/>
                                        </p:tgtEl>
                                      </p:cBhvr>
                                    </p:animEffect>
                                    <p:set>
                                      <p:cBhvr>
                                        <p:cTn id="90" dur="1" fill="hold">
                                          <p:stCondLst>
                                            <p:cond delay="499"/>
                                          </p:stCondLst>
                                        </p:cTn>
                                        <p:tgtEl>
                                          <p:spTgt spid="583785"/>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583803"/>
                                        </p:tgtEl>
                                      </p:cBhvr>
                                    </p:animEffect>
                                    <p:set>
                                      <p:cBhvr>
                                        <p:cTn id="93" dur="1" fill="hold">
                                          <p:stCondLst>
                                            <p:cond delay="499"/>
                                          </p:stCondLst>
                                        </p:cTn>
                                        <p:tgtEl>
                                          <p:spTgt spid="58380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583772"/>
                                        </p:tgtEl>
                                      </p:cBhvr>
                                    </p:animEffect>
                                    <p:set>
                                      <p:cBhvr>
                                        <p:cTn id="96" dur="1" fill="hold">
                                          <p:stCondLst>
                                            <p:cond delay="499"/>
                                          </p:stCondLst>
                                        </p:cTn>
                                        <p:tgtEl>
                                          <p:spTgt spid="583772"/>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583797"/>
                                        </p:tgtEl>
                                      </p:cBhvr>
                                    </p:animEffect>
                                    <p:set>
                                      <p:cBhvr>
                                        <p:cTn id="99" dur="1" fill="hold">
                                          <p:stCondLst>
                                            <p:cond delay="499"/>
                                          </p:stCondLst>
                                        </p:cTn>
                                        <p:tgtEl>
                                          <p:spTgt spid="583797"/>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583778"/>
                                        </p:tgtEl>
                                      </p:cBhvr>
                                    </p:animEffect>
                                    <p:set>
                                      <p:cBhvr>
                                        <p:cTn id="102" dur="1" fill="hold">
                                          <p:stCondLst>
                                            <p:cond delay="499"/>
                                          </p:stCondLst>
                                        </p:cTn>
                                        <p:tgtEl>
                                          <p:spTgt spid="583778"/>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583792"/>
                                        </p:tgtEl>
                                      </p:cBhvr>
                                    </p:animEffect>
                                    <p:set>
                                      <p:cBhvr>
                                        <p:cTn id="105" dur="1" fill="hold">
                                          <p:stCondLst>
                                            <p:cond delay="499"/>
                                          </p:stCondLst>
                                        </p:cTn>
                                        <p:tgtEl>
                                          <p:spTgt spid="583792"/>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583774"/>
                                        </p:tgtEl>
                                      </p:cBhvr>
                                    </p:animEffect>
                                    <p:set>
                                      <p:cBhvr>
                                        <p:cTn id="108" dur="1" fill="hold">
                                          <p:stCondLst>
                                            <p:cond delay="499"/>
                                          </p:stCondLst>
                                        </p:cTn>
                                        <p:tgtEl>
                                          <p:spTgt spid="583774"/>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583793"/>
                                        </p:tgtEl>
                                      </p:cBhvr>
                                    </p:animEffect>
                                    <p:set>
                                      <p:cBhvr>
                                        <p:cTn id="111" dur="1" fill="hold">
                                          <p:stCondLst>
                                            <p:cond delay="499"/>
                                          </p:stCondLst>
                                        </p:cTn>
                                        <p:tgtEl>
                                          <p:spTgt spid="583793"/>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583794"/>
                                        </p:tgtEl>
                                      </p:cBhvr>
                                    </p:animEffect>
                                    <p:set>
                                      <p:cBhvr>
                                        <p:cTn id="114" dur="1" fill="hold">
                                          <p:stCondLst>
                                            <p:cond delay="499"/>
                                          </p:stCondLst>
                                        </p:cTn>
                                        <p:tgtEl>
                                          <p:spTgt spid="583794"/>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583795"/>
                                        </p:tgtEl>
                                      </p:cBhvr>
                                    </p:animEffect>
                                    <p:set>
                                      <p:cBhvr>
                                        <p:cTn id="117" dur="1" fill="hold">
                                          <p:stCondLst>
                                            <p:cond delay="499"/>
                                          </p:stCondLst>
                                        </p:cTn>
                                        <p:tgtEl>
                                          <p:spTgt spid="5837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694" grpId="0"/>
      <p:bldP spid="583694" grpId="1"/>
      <p:bldP spid="583772" grpId="0" animBg="1"/>
      <p:bldP spid="583772" grpId="1" animBg="1"/>
      <p:bldP spid="583773" grpId="0" animBg="1"/>
      <p:bldP spid="583773" grpId="1" animBg="1"/>
      <p:bldP spid="583774" grpId="0" animBg="1"/>
      <p:bldP spid="583774" grpId="1" animBg="1"/>
      <p:bldP spid="583778" grpId="0" animBg="1"/>
      <p:bldP spid="583778" grpId="1" animBg="1"/>
      <p:bldP spid="583785" grpId="0" animBg="1"/>
      <p:bldP spid="583785" grpId="1" animBg="1"/>
      <p:bldP spid="583792" grpId="0" animBg="1"/>
      <p:bldP spid="583792" grpId="1" animBg="1"/>
      <p:bldP spid="583793" grpId="0" animBg="1"/>
      <p:bldP spid="583793" grpId="1" animBg="1"/>
      <p:bldP spid="583794" grpId="0" animBg="1"/>
      <p:bldP spid="583794" grpId="1" animBg="1"/>
      <p:bldP spid="583795" grpId="0"/>
      <p:bldP spid="583795" grpId="1"/>
      <p:bldP spid="583796" grpId="0"/>
      <p:bldP spid="583796" grpId="1"/>
      <p:bldP spid="583797" grpId="0"/>
      <p:bldP spid="583797" grpId="1"/>
      <p:bldP spid="6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55" name="Text Box 23"/>
          <p:cNvSpPr txBox="1">
            <a:spLocks noChangeArrowheads="1"/>
          </p:cNvSpPr>
          <p:nvPr/>
        </p:nvSpPr>
        <p:spPr bwMode="auto">
          <a:xfrm>
            <a:off x="5638800" y="1219200"/>
            <a:ext cx="3276600" cy="1569660"/>
          </a:xfrm>
          <a:prstGeom prst="rect">
            <a:avLst/>
          </a:prstGeom>
          <a:noFill/>
          <a:ln>
            <a:noFill/>
          </a:ln>
          <a:effectLst/>
        </p:spPr>
        <p:txBody>
          <a:bodyPr>
            <a:spAutoFit/>
          </a:bodyPr>
          <a:lstStyle>
            <a:lvl1pPr marL="1588" indent="-1588">
              <a:spcBef>
                <a:spcPct val="0"/>
              </a:spcBef>
              <a:defRPr>
                <a:solidFill>
                  <a:schemeClr val="tx1"/>
                </a:solidFill>
                <a:latin typeface="Arial" pitchFamily="34" charset="0"/>
              </a:defRPr>
            </a:lvl1pPr>
            <a:lvl2pPr>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a:lnSpc>
                <a:spcPct val="100000"/>
              </a:lnSpc>
              <a:spcBef>
                <a:spcPct val="20000"/>
              </a:spcBef>
            </a:pPr>
            <a:r>
              <a:rPr lang="en-US" sz="2400" i="1" dirty="0">
                <a:solidFill>
                  <a:schemeClr val="tx1">
                    <a:lumMod val="75000"/>
                    <a:lumOff val="25000"/>
                  </a:schemeClr>
                </a:solidFill>
                <a:latin typeface="Myriad Pro" pitchFamily="34" charset="0"/>
              </a:rPr>
              <a:t>Market equilibrium occurs at point E, where the supply curve and the demand curve intersect.  </a:t>
            </a:r>
          </a:p>
        </p:txBody>
      </p:sp>
      <p:cxnSp>
        <p:nvCxnSpPr>
          <p:cNvPr id="581745" name="Straight Connector 86"/>
          <p:cNvCxnSpPr>
            <a:cxnSpLocks noChangeShapeType="1"/>
          </p:cNvCxnSpPr>
          <p:nvPr/>
        </p:nvCxnSpPr>
        <p:spPr bwMode="auto">
          <a:xfrm>
            <a:off x="2540000" y="3908425"/>
            <a:ext cx="1914525" cy="3175"/>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cxnSp>
        <p:nvCxnSpPr>
          <p:cNvPr id="581746" name="Straight Connector 86"/>
          <p:cNvCxnSpPr>
            <a:cxnSpLocks noChangeShapeType="1"/>
          </p:cNvCxnSpPr>
          <p:nvPr/>
        </p:nvCxnSpPr>
        <p:spPr bwMode="auto">
          <a:xfrm>
            <a:off x="4465638" y="3959225"/>
            <a:ext cx="0" cy="1068388"/>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sp>
        <p:nvSpPr>
          <p:cNvPr id="548930" name="TextBox 29"/>
          <p:cNvSpPr txBox="1">
            <a:spLocks noChangeArrowheads="1"/>
          </p:cNvSpPr>
          <p:nvPr/>
        </p:nvSpPr>
        <p:spPr bwMode="auto">
          <a:xfrm>
            <a:off x="762001" y="1096963"/>
            <a:ext cx="136048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Price of </a:t>
            </a:r>
            <a:r>
              <a:rPr lang="en-US" sz="1400" dirty="0" smtClean="0">
                <a:latin typeface="Myriad Pro" pitchFamily="34" charset="0"/>
                <a:ea typeface="MS PGothic" pitchFamily="34" charset="-128"/>
              </a:rPr>
              <a:t>cotton </a:t>
            </a:r>
            <a:r>
              <a:rPr lang="en-US" sz="1400" dirty="0">
                <a:latin typeface="Myriad Pro" pitchFamily="34" charset="0"/>
                <a:ea typeface="MS PGothic" pitchFamily="34" charset="-128"/>
              </a:rPr>
              <a:t>(per pound)</a:t>
            </a:r>
          </a:p>
        </p:txBody>
      </p:sp>
      <p:sp>
        <p:nvSpPr>
          <p:cNvPr id="548931" name="TextBox 30"/>
          <p:cNvSpPr txBox="1">
            <a:spLocks noChangeArrowheads="1"/>
          </p:cNvSpPr>
          <p:nvPr/>
        </p:nvSpPr>
        <p:spPr bwMode="auto">
          <a:xfrm>
            <a:off x="5454650" y="5715000"/>
            <a:ext cx="216535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Quantity of </a:t>
            </a:r>
            <a:r>
              <a:rPr lang="en-US" sz="1400" dirty="0" smtClean="0">
                <a:latin typeface="Myriad Pro" pitchFamily="34" charset="0"/>
                <a:ea typeface="MS PGothic" pitchFamily="34" charset="-128"/>
              </a:rPr>
              <a:t>cotton (billions </a:t>
            </a:r>
            <a:r>
              <a:rPr lang="en-US" sz="1400" dirty="0">
                <a:latin typeface="Myriad Pro" pitchFamily="34" charset="0"/>
                <a:ea typeface="MS PGothic" pitchFamily="34" charset="-128"/>
              </a:rPr>
              <a:t>of pounds)</a:t>
            </a:r>
          </a:p>
        </p:txBody>
      </p:sp>
      <p:sp>
        <p:nvSpPr>
          <p:cNvPr id="581661" name="Line 29"/>
          <p:cNvSpPr>
            <a:spLocks noChangeShapeType="1"/>
          </p:cNvSpPr>
          <p:nvPr/>
        </p:nvSpPr>
        <p:spPr bwMode="auto">
          <a:xfrm flipV="1">
            <a:off x="2298700" y="1066800"/>
            <a:ext cx="0" cy="3927475"/>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62" name="Freeform 30"/>
          <p:cNvSpPr>
            <a:spLocks/>
          </p:cNvSpPr>
          <p:nvPr/>
        </p:nvSpPr>
        <p:spPr bwMode="auto">
          <a:xfrm>
            <a:off x="2298700" y="5080000"/>
            <a:ext cx="176213" cy="160338"/>
          </a:xfrm>
          <a:custGeom>
            <a:avLst/>
            <a:gdLst>
              <a:gd name="T0" fmla="*/ 102 w 102"/>
              <a:gd name="T1" fmla="*/ 101 h 101"/>
              <a:gd name="T2" fmla="*/ 0 w 102"/>
              <a:gd name="T3" fmla="*/ 101 h 101"/>
              <a:gd name="T4" fmla="*/ 0 w 102"/>
              <a:gd name="T5" fmla="*/ 0 h 101"/>
            </a:gdLst>
            <a:ahLst/>
            <a:cxnLst>
              <a:cxn ang="0">
                <a:pos x="T0" y="T1"/>
              </a:cxn>
              <a:cxn ang="0">
                <a:pos x="T2" y="T3"/>
              </a:cxn>
              <a:cxn ang="0">
                <a:pos x="T4" y="T5"/>
              </a:cxn>
            </a:cxnLst>
            <a:rect l="0" t="0" r="r" b="b"/>
            <a:pathLst>
              <a:path w="102" h="101">
                <a:moveTo>
                  <a:pt x="102" y="101"/>
                </a:moveTo>
                <a:lnTo>
                  <a:pt x="0" y="101"/>
                </a:lnTo>
                <a:lnTo>
                  <a:pt x="0" y="0"/>
                </a:lnTo>
              </a:path>
            </a:pathLst>
          </a:custGeom>
          <a:noFill/>
          <a:ln w="11113"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Myriad Pro" pitchFamily="34" charset="0"/>
            </a:endParaRPr>
          </a:p>
        </p:txBody>
      </p:sp>
      <p:sp>
        <p:nvSpPr>
          <p:cNvPr id="581663" name="Line 31"/>
          <p:cNvSpPr>
            <a:spLocks noChangeShapeType="1"/>
          </p:cNvSpPr>
          <p:nvPr/>
        </p:nvSpPr>
        <p:spPr bwMode="auto">
          <a:xfrm flipH="1">
            <a:off x="2568575" y="5240338"/>
            <a:ext cx="4940300"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64" name="Rectangle 32"/>
          <p:cNvSpPr>
            <a:spLocks noChangeArrowheads="1"/>
          </p:cNvSpPr>
          <p:nvPr/>
        </p:nvSpPr>
        <p:spPr bwMode="auto">
          <a:xfrm>
            <a:off x="3116263" y="5276850"/>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7</a:t>
            </a:r>
            <a:endParaRPr lang="en-US" sz="1400">
              <a:latin typeface="Myriad Pro" pitchFamily="34" charset="0"/>
            </a:endParaRPr>
          </a:p>
        </p:txBody>
      </p:sp>
      <p:sp>
        <p:nvSpPr>
          <p:cNvPr id="581665" name="Rectangle 33"/>
          <p:cNvSpPr>
            <a:spLocks noChangeArrowheads="1"/>
          </p:cNvSpPr>
          <p:nvPr/>
        </p:nvSpPr>
        <p:spPr bwMode="auto">
          <a:xfrm>
            <a:off x="2098675" y="5276850"/>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a:t>
            </a:r>
            <a:endParaRPr lang="en-US" sz="1400">
              <a:latin typeface="Myriad Pro" pitchFamily="34" charset="0"/>
            </a:endParaRPr>
          </a:p>
        </p:txBody>
      </p:sp>
      <p:sp>
        <p:nvSpPr>
          <p:cNvPr id="581666" name="Rectangle 34"/>
          <p:cNvSpPr>
            <a:spLocks noChangeArrowheads="1"/>
          </p:cNvSpPr>
          <p:nvPr/>
        </p:nvSpPr>
        <p:spPr bwMode="auto">
          <a:xfrm>
            <a:off x="4362450" y="5276850"/>
            <a:ext cx="18274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10</a:t>
            </a:r>
            <a:endParaRPr lang="en-US" sz="1400">
              <a:latin typeface="Myriad Pro" pitchFamily="34" charset="0"/>
            </a:endParaRPr>
          </a:p>
        </p:txBody>
      </p:sp>
      <p:sp>
        <p:nvSpPr>
          <p:cNvPr id="581667" name="Rectangle 35"/>
          <p:cNvSpPr>
            <a:spLocks noChangeArrowheads="1"/>
          </p:cNvSpPr>
          <p:nvPr/>
        </p:nvSpPr>
        <p:spPr bwMode="auto">
          <a:xfrm>
            <a:off x="6534150" y="5276850"/>
            <a:ext cx="18274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15</a:t>
            </a:r>
            <a:endParaRPr lang="en-US" sz="1400">
              <a:latin typeface="Myriad Pro" pitchFamily="34" charset="0"/>
            </a:endParaRPr>
          </a:p>
        </p:txBody>
      </p:sp>
      <p:sp>
        <p:nvSpPr>
          <p:cNvPr id="581668" name="Rectangle 36"/>
          <p:cNvSpPr>
            <a:spLocks noChangeArrowheads="1"/>
          </p:cNvSpPr>
          <p:nvPr/>
        </p:nvSpPr>
        <p:spPr bwMode="auto">
          <a:xfrm>
            <a:off x="5665788" y="5276850"/>
            <a:ext cx="18274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13</a:t>
            </a:r>
            <a:endParaRPr lang="en-US" sz="1400">
              <a:latin typeface="Myriad Pro" pitchFamily="34" charset="0"/>
            </a:endParaRPr>
          </a:p>
        </p:txBody>
      </p:sp>
      <p:sp>
        <p:nvSpPr>
          <p:cNvPr id="581669" name="Rectangle 37"/>
          <p:cNvSpPr>
            <a:spLocks noChangeArrowheads="1"/>
          </p:cNvSpPr>
          <p:nvPr/>
        </p:nvSpPr>
        <p:spPr bwMode="auto">
          <a:xfrm>
            <a:off x="7402513" y="5276850"/>
            <a:ext cx="18274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17</a:t>
            </a:r>
            <a:endParaRPr lang="en-US" sz="1400">
              <a:latin typeface="Myriad Pro" pitchFamily="34" charset="0"/>
            </a:endParaRPr>
          </a:p>
        </p:txBody>
      </p:sp>
      <p:sp>
        <p:nvSpPr>
          <p:cNvPr id="581680" name="Line 48"/>
          <p:cNvSpPr>
            <a:spLocks noChangeShapeType="1"/>
          </p:cNvSpPr>
          <p:nvPr/>
        </p:nvSpPr>
        <p:spPr bwMode="auto">
          <a:xfrm>
            <a:off x="2298700" y="2146300"/>
            <a:ext cx="141288"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81" name="Line 49"/>
          <p:cNvSpPr>
            <a:spLocks noChangeShapeType="1"/>
          </p:cNvSpPr>
          <p:nvPr/>
        </p:nvSpPr>
        <p:spPr bwMode="auto">
          <a:xfrm>
            <a:off x="2298700" y="2586038"/>
            <a:ext cx="141288"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82" name="Line 50"/>
          <p:cNvSpPr>
            <a:spLocks noChangeShapeType="1"/>
          </p:cNvSpPr>
          <p:nvPr/>
        </p:nvSpPr>
        <p:spPr bwMode="auto">
          <a:xfrm>
            <a:off x="2298700" y="3032125"/>
            <a:ext cx="141288"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83" name="Line 51"/>
          <p:cNvSpPr>
            <a:spLocks noChangeShapeType="1"/>
          </p:cNvSpPr>
          <p:nvPr/>
        </p:nvSpPr>
        <p:spPr bwMode="auto">
          <a:xfrm>
            <a:off x="2298700" y="3473450"/>
            <a:ext cx="141288"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84" name="Line 52"/>
          <p:cNvSpPr>
            <a:spLocks noChangeShapeType="1"/>
          </p:cNvSpPr>
          <p:nvPr/>
        </p:nvSpPr>
        <p:spPr bwMode="auto">
          <a:xfrm>
            <a:off x="2298700" y="3913188"/>
            <a:ext cx="141288"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85" name="Line 53"/>
          <p:cNvSpPr>
            <a:spLocks noChangeShapeType="1"/>
          </p:cNvSpPr>
          <p:nvPr/>
        </p:nvSpPr>
        <p:spPr bwMode="auto">
          <a:xfrm>
            <a:off x="2298700" y="4356100"/>
            <a:ext cx="141288"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86" name="Line 54"/>
          <p:cNvSpPr>
            <a:spLocks noChangeShapeType="1"/>
          </p:cNvSpPr>
          <p:nvPr/>
        </p:nvSpPr>
        <p:spPr bwMode="auto">
          <a:xfrm>
            <a:off x="2298700" y="4800600"/>
            <a:ext cx="141288"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87" name="Line 55"/>
          <p:cNvSpPr>
            <a:spLocks noChangeShapeType="1"/>
          </p:cNvSpPr>
          <p:nvPr/>
        </p:nvSpPr>
        <p:spPr bwMode="auto">
          <a:xfrm flipV="1">
            <a:off x="3167063" y="5111750"/>
            <a:ext cx="0" cy="128588"/>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88" name="Line 56"/>
          <p:cNvSpPr>
            <a:spLocks noChangeShapeType="1"/>
          </p:cNvSpPr>
          <p:nvPr/>
        </p:nvSpPr>
        <p:spPr bwMode="auto">
          <a:xfrm flipV="1">
            <a:off x="4468813" y="5111750"/>
            <a:ext cx="0" cy="128588"/>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89" name="Line 57"/>
          <p:cNvSpPr>
            <a:spLocks noChangeShapeType="1"/>
          </p:cNvSpPr>
          <p:nvPr/>
        </p:nvSpPr>
        <p:spPr bwMode="auto">
          <a:xfrm flipV="1">
            <a:off x="5772150" y="5111750"/>
            <a:ext cx="0" cy="128588"/>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90" name="Line 58"/>
          <p:cNvSpPr>
            <a:spLocks noChangeShapeType="1"/>
          </p:cNvSpPr>
          <p:nvPr/>
        </p:nvSpPr>
        <p:spPr bwMode="auto">
          <a:xfrm flipV="1">
            <a:off x="6638925" y="5111750"/>
            <a:ext cx="0" cy="128588"/>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91" name="Line 59"/>
          <p:cNvSpPr>
            <a:spLocks noChangeShapeType="1"/>
          </p:cNvSpPr>
          <p:nvPr/>
        </p:nvSpPr>
        <p:spPr bwMode="auto">
          <a:xfrm flipV="1">
            <a:off x="7508875" y="5111750"/>
            <a:ext cx="0" cy="128588"/>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692" name="Rectangle 60"/>
          <p:cNvSpPr>
            <a:spLocks noChangeArrowheads="1"/>
          </p:cNvSpPr>
          <p:nvPr/>
        </p:nvSpPr>
        <p:spPr bwMode="auto">
          <a:xfrm>
            <a:off x="1730375" y="2032000"/>
            <a:ext cx="402354"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$2.00</a:t>
            </a:r>
            <a:endParaRPr lang="en-US" sz="1400">
              <a:latin typeface="Myriad Pro" pitchFamily="34" charset="0"/>
            </a:endParaRPr>
          </a:p>
        </p:txBody>
      </p:sp>
      <p:sp>
        <p:nvSpPr>
          <p:cNvPr id="581693" name="Rectangle 61"/>
          <p:cNvSpPr>
            <a:spLocks noChangeArrowheads="1"/>
          </p:cNvSpPr>
          <p:nvPr/>
        </p:nvSpPr>
        <p:spPr bwMode="auto">
          <a:xfrm>
            <a:off x="1838325" y="2473325"/>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1.75</a:t>
            </a:r>
            <a:endParaRPr lang="en-US" sz="1400">
              <a:latin typeface="Myriad Pro" pitchFamily="34" charset="0"/>
            </a:endParaRPr>
          </a:p>
        </p:txBody>
      </p:sp>
      <p:sp>
        <p:nvSpPr>
          <p:cNvPr id="581694" name="Rectangle 62"/>
          <p:cNvSpPr>
            <a:spLocks noChangeArrowheads="1"/>
          </p:cNvSpPr>
          <p:nvPr/>
        </p:nvSpPr>
        <p:spPr bwMode="auto">
          <a:xfrm>
            <a:off x="1838325" y="2914650"/>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1.50</a:t>
            </a:r>
            <a:endParaRPr lang="en-US" sz="1400">
              <a:latin typeface="Myriad Pro" pitchFamily="34" charset="0"/>
            </a:endParaRPr>
          </a:p>
        </p:txBody>
      </p:sp>
      <p:sp>
        <p:nvSpPr>
          <p:cNvPr id="581695" name="Rectangle 63"/>
          <p:cNvSpPr>
            <a:spLocks noChangeArrowheads="1"/>
          </p:cNvSpPr>
          <p:nvPr/>
        </p:nvSpPr>
        <p:spPr bwMode="auto">
          <a:xfrm>
            <a:off x="1838325" y="3357563"/>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1.25</a:t>
            </a:r>
            <a:endParaRPr lang="en-US" sz="1400">
              <a:latin typeface="Myriad Pro" pitchFamily="34" charset="0"/>
            </a:endParaRPr>
          </a:p>
        </p:txBody>
      </p:sp>
      <p:sp>
        <p:nvSpPr>
          <p:cNvPr id="581696" name="Rectangle 64"/>
          <p:cNvSpPr>
            <a:spLocks noChangeArrowheads="1"/>
          </p:cNvSpPr>
          <p:nvPr/>
        </p:nvSpPr>
        <p:spPr bwMode="auto">
          <a:xfrm>
            <a:off x="1838325" y="3798888"/>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1.00</a:t>
            </a:r>
            <a:endParaRPr lang="en-US" sz="1400">
              <a:latin typeface="Myriad Pro" pitchFamily="34" charset="0"/>
            </a:endParaRPr>
          </a:p>
        </p:txBody>
      </p:sp>
      <p:sp>
        <p:nvSpPr>
          <p:cNvPr id="581697" name="Rectangle 65"/>
          <p:cNvSpPr>
            <a:spLocks noChangeArrowheads="1"/>
          </p:cNvSpPr>
          <p:nvPr/>
        </p:nvSpPr>
        <p:spPr bwMode="auto">
          <a:xfrm>
            <a:off x="1838325" y="4240213"/>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0.75</a:t>
            </a:r>
            <a:endParaRPr lang="en-US" sz="1400">
              <a:latin typeface="Myriad Pro" pitchFamily="34" charset="0"/>
            </a:endParaRPr>
          </a:p>
        </p:txBody>
      </p:sp>
      <p:sp>
        <p:nvSpPr>
          <p:cNvPr id="581698" name="Rectangle 66"/>
          <p:cNvSpPr>
            <a:spLocks noChangeArrowheads="1"/>
          </p:cNvSpPr>
          <p:nvPr/>
        </p:nvSpPr>
        <p:spPr bwMode="auto">
          <a:xfrm>
            <a:off x="1838325" y="4683125"/>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0.50</a:t>
            </a:r>
            <a:endParaRPr lang="en-US" sz="1400">
              <a:latin typeface="Myriad Pro" pitchFamily="34" charset="0"/>
            </a:endParaRPr>
          </a:p>
        </p:txBody>
      </p:sp>
      <p:sp>
        <p:nvSpPr>
          <p:cNvPr id="581709" name="Freeform 77"/>
          <p:cNvSpPr>
            <a:spLocks/>
          </p:cNvSpPr>
          <p:nvPr/>
        </p:nvSpPr>
        <p:spPr bwMode="auto">
          <a:xfrm>
            <a:off x="3602038" y="2146300"/>
            <a:ext cx="1566862" cy="2654300"/>
          </a:xfrm>
          <a:custGeom>
            <a:avLst/>
            <a:gdLst>
              <a:gd name="T0" fmla="*/ 267 w 267"/>
              <a:gd name="T1" fmla="*/ 0 h 494"/>
              <a:gd name="T2" fmla="*/ 0 w 267"/>
              <a:gd name="T3" fmla="*/ 494 h 494"/>
            </a:gdLst>
            <a:ahLst/>
            <a:cxnLst>
              <a:cxn ang="0">
                <a:pos x="T0" y="T1"/>
              </a:cxn>
              <a:cxn ang="0">
                <a:pos x="T2" y="T3"/>
              </a:cxn>
            </a:cxnLst>
            <a:rect l="0" t="0" r="r" b="b"/>
            <a:pathLst>
              <a:path w="267" h="494">
                <a:moveTo>
                  <a:pt x="267" y="0"/>
                </a:moveTo>
                <a:cubicBezTo>
                  <a:pt x="267" y="149"/>
                  <a:pt x="190" y="320"/>
                  <a:pt x="0" y="494"/>
                </a:cubicBezTo>
              </a:path>
            </a:pathLst>
          </a:custGeom>
          <a:noFill/>
          <a:ln w="42863" cap="flat">
            <a:solidFill>
              <a:srgbClr val="EE313C"/>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Myriad Pro" pitchFamily="34" charset="0"/>
            </a:endParaRPr>
          </a:p>
        </p:txBody>
      </p:sp>
      <p:sp>
        <p:nvSpPr>
          <p:cNvPr id="581710" name="Rectangle 78"/>
          <p:cNvSpPr>
            <a:spLocks noChangeArrowheads="1"/>
          </p:cNvSpPr>
          <p:nvPr/>
        </p:nvSpPr>
        <p:spPr bwMode="auto">
          <a:xfrm>
            <a:off x="4860925" y="1866900"/>
            <a:ext cx="51937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Supply</a:t>
            </a:r>
            <a:endParaRPr lang="en-US" sz="1400">
              <a:latin typeface="Myriad Pro" pitchFamily="34" charset="0"/>
            </a:endParaRPr>
          </a:p>
        </p:txBody>
      </p:sp>
      <p:sp>
        <p:nvSpPr>
          <p:cNvPr id="581711" name="Rectangle 79"/>
          <p:cNvSpPr>
            <a:spLocks noChangeArrowheads="1"/>
          </p:cNvSpPr>
          <p:nvPr/>
        </p:nvSpPr>
        <p:spPr bwMode="auto">
          <a:xfrm>
            <a:off x="6388100" y="4691063"/>
            <a:ext cx="64671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Demand</a:t>
            </a:r>
            <a:endParaRPr lang="en-US" sz="1400">
              <a:latin typeface="Myriad Pro" pitchFamily="34" charset="0"/>
            </a:endParaRPr>
          </a:p>
        </p:txBody>
      </p:sp>
      <p:sp>
        <p:nvSpPr>
          <p:cNvPr id="581713" name="Line 81"/>
          <p:cNvSpPr>
            <a:spLocks noChangeShapeType="1"/>
          </p:cNvSpPr>
          <p:nvPr/>
        </p:nvSpPr>
        <p:spPr bwMode="auto">
          <a:xfrm flipV="1">
            <a:off x="2241550" y="4962525"/>
            <a:ext cx="122238" cy="6350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714" name="Line 82"/>
          <p:cNvSpPr>
            <a:spLocks noChangeShapeType="1"/>
          </p:cNvSpPr>
          <p:nvPr/>
        </p:nvSpPr>
        <p:spPr bwMode="auto">
          <a:xfrm flipV="1">
            <a:off x="2241550" y="5048250"/>
            <a:ext cx="122238" cy="6350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715" name="Line 83"/>
          <p:cNvSpPr>
            <a:spLocks noChangeShapeType="1"/>
          </p:cNvSpPr>
          <p:nvPr/>
        </p:nvSpPr>
        <p:spPr bwMode="auto">
          <a:xfrm flipH="1">
            <a:off x="2439988" y="5181600"/>
            <a:ext cx="69850" cy="112713"/>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716" name="Line 84"/>
          <p:cNvSpPr>
            <a:spLocks noChangeShapeType="1"/>
          </p:cNvSpPr>
          <p:nvPr/>
        </p:nvSpPr>
        <p:spPr bwMode="auto">
          <a:xfrm flipH="1">
            <a:off x="2533650" y="5181600"/>
            <a:ext cx="69850" cy="112713"/>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717" name="Freeform 85"/>
          <p:cNvSpPr>
            <a:spLocks/>
          </p:cNvSpPr>
          <p:nvPr/>
        </p:nvSpPr>
        <p:spPr bwMode="auto">
          <a:xfrm>
            <a:off x="3214688" y="2146300"/>
            <a:ext cx="3079750" cy="2654300"/>
          </a:xfrm>
          <a:custGeom>
            <a:avLst/>
            <a:gdLst>
              <a:gd name="T0" fmla="*/ 0 w 525"/>
              <a:gd name="T1" fmla="*/ 0 h 494"/>
              <a:gd name="T2" fmla="*/ 525 w 525"/>
              <a:gd name="T3" fmla="*/ 494 h 494"/>
            </a:gdLst>
            <a:ahLst/>
            <a:cxnLst>
              <a:cxn ang="0">
                <a:pos x="T0" y="T1"/>
              </a:cxn>
              <a:cxn ang="0">
                <a:pos x="T2" y="T3"/>
              </a:cxn>
            </a:cxnLst>
            <a:rect l="0" t="0" r="r" b="b"/>
            <a:pathLst>
              <a:path w="525" h="494">
                <a:moveTo>
                  <a:pt x="0" y="0"/>
                </a:moveTo>
                <a:cubicBezTo>
                  <a:pt x="29" y="133"/>
                  <a:pt x="196" y="409"/>
                  <a:pt x="525" y="494"/>
                </a:cubicBezTo>
              </a:path>
            </a:pathLst>
          </a:custGeom>
          <a:noFill/>
          <a:ln w="42863" cap="flat">
            <a:solidFill>
              <a:srgbClr val="3C5DAA"/>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Myriad Pro" pitchFamily="34" charset="0"/>
            </a:endParaRPr>
          </a:p>
        </p:txBody>
      </p:sp>
      <p:sp>
        <p:nvSpPr>
          <p:cNvPr id="581718" name="Oval 86"/>
          <p:cNvSpPr>
            <a:spLocks noChangeArrowheads="1"/>
          </p:cNvSpPr>
          <p:nvPr/>
        </p:nvSpPr>
        <p:spPr bwMode="auto">
          <a:xfrm>
            <a:off x="4411663" y="3860800"/>
            <a:ext cx="115887" cy="10636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81719" name="Rectangle 87"/>
          <p:cNvSpPr>
            <a:spLocks noChangeArrowheads="1"/>
          </p:cNvSpPr>
          <p:nvPr/>
        </p:nvSpPr>
        <p:spPr bwMode="auto">
          <a:xfrm>
            <a:off x="4630738" y="3762375"/>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Pro" pitchFamily="34" charset="0"/>
              </a:rPr>
              <a:t>E</a:t>
            </a:r>
            <a:endParaRPr lang="en-US" sz="1400" i="1" dirty="0">
              <a:latin typeface="Myriad Pro" pitchFamily="34" charset="0"/>
            </a:endParaRPr>
          </a:p>
        </p:txBody>
      </p:sp>
      <p:sp>
        <p:nvSpPr>
          <p:cNvPr id="581720" name="Line 88"/>
          <p:cNvSpPr>
            <a:spLocks noChangeShapeType="1"/>
          </p:cNvSpPr>
          <p:nvPr/>
        </p:nvSpPr>
        <p:spPr bwMode="auto">
          <a:xfrm flipH="1">
            <a:off x="1531938" y="3913188"/>
            <a:ext cx="255587"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721" name="Line 89"/>
          <p:cNvSpPr>
            <a:spLocks noChangeShapeType="1"/>
          </p:cNvSpPr>
          <p:nvPr/>
        </p:nvSpPr>
        <p:spPr bwMode="auto">
          <a:xfrm flipH="1">
            <a:off x="4791075" y="3913188"/>
            <a:ext cx="258763"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722" name="Line 90"/>
          <p:cNvSpPr>
            <a:spLocks noChangeShapeType="1"/>
          </p:cNvSpPr>
          <p:nvPr/>
        </p:nvSpPr>
        <p:spPr bwMode="auto">
          <a:xfrm>
            <a:off x="4468813" y="5492750"/>
            <a:ext cx="0" cy="238125"/>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1723" name="Freeform 91"/>
          <p:cNvSpPr>
            <a:spLocks/>
          </p:cNvSpPr>
          <p:nvPr/>
        </p:nvSpPr>
        <p:spPr bwMode="auto">
          <a:xfrm>
            <a:off x="5049838" y="3736975"/>
            <a:ext cx="1079500" cy="331788"/>
          </a:xfrm>
          <a:custGeom>
            <a:avLst/>
            <a:gdLst>
              <a:gd name="T0" fmla="*/ 184 w 184"/>
              <a:gd name="T1" fmla="*/ 48 h 62"/>
              <a:gd name="T2" fmla="*/ 169 w 184"/>
              <a:gd name="T3" fmla="*/ 62 h 62"/>
              <a:gd name="T4" fmla="*/ 14 w 184"/>
              <a:gd name="T5" fmla="*/ 62 h 62"/>
              <a:gd name="T6" fmla="*/ 0 w 184"/>
              <a:gd name="T7" fmla="*/ 48 h 62"/>
              <a:gd name="T8" fmla="*/ 0 w 184"/>
              <a:gd name="T9" fmla="*/ 15 h 62"/>
              <a:gd name="T10" fmla="*/ 14 w 184"/>
              <a:gd name="T11" fmla="*/ 0 h 62"/>
              <a:gd name="T12" fmla="*/ 169 w 184"/>
              <a:gd name="T13" fmla="*/ 0 h 62"/>
              <a:gd name="T14" fmla="*/ 184 w 184"/>
              <a:gd name="T15" fmla="*/ 15 h 62"/>
              <a:gd name="T16" fmla="*/ 184 w 184"/>
              <a:gd name="T17" fmla="*/ 4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62">
                <a:moveTo>
                  <a:pt x="184" y="48"/>
                </a:moveTo>
                <a:cubicBezTo>
                  <a:pt x="184" y="55"/>
                  <a:pt x="177" y="62"/>
                  <a:pt x="169" y="62"/>
                </a:cubicBezTo>
                <a:cubicBezTo>
                  <a:pt x="14" y="62"/>
                  <a:pt x="14" y="62"/>
                  <a:pt x="14" y="62"/>
                </a:cubicBezTo>
                <a:cubicBezTo>
                  <a:pt x="6" y="62"/>
                  <a:pt x="0" y="55"/>
                  <a:pt x="0" y="48"/>
                </a:cubicBezTo>
                <a:cubicBezTo>
                  <a:pt x="0" y="15"/>
                  <a:pt x="0" y="15"/>
                  <a:pt x="0" y="15"/>
                </a:cubicBezTo>
                <a:cubicBezTo>
                  <a:pt x="0" y="7"/>
                  <a:pt x="6" y="0"/>
                  <a:pt x="14" y="0"/>
                </a:cubicBezTo>
                <a:cubicBezTo>
                  <a:pt x="169" y="0"/>
                  <a:pt x="169" y="0"/>
                  <a:pt x="169" y="0"/>
                </a:cubicBezTo>
                <a:cubicBezTo>
                  <a:pt x="177" y="0"/>
                  <a:pt x="184" y="7"/>
                  <a:pt x="184" y="15"/>
                </a:cubicBezTo>
                <a:lnTo>
                  <a:pt x="184" y="48"/>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81728" name="Freeform 96"/>
          <p:cNvSpPr>
            <a:spLocks/>
          </p:cNvSpPr>
          <p:nvPr/>
        </p:nvSpPr>
        <p:spPr bwMode="auto">
          <a:xfrm>
            <a:off x="3946525" y="5730875"/>
            <a:ext cx="1074738" cy="515938"/>
          </a:xfrm>
          <a:custGeom>
            <a:avLst/>
            <a:gdLst>
              <a:gd name="T0" fmla="*/ 183 w 183"/>
              <a:gd name="T1" fmla="*/ 81 h 96"/>
              <a:gd name="T2" fmla="*/ 169 w 183"/>
              <a:gd name="T3" fmla="*/ 96 h 96"/>
              <a:gd name="T4" fmla="*/ 14 w 183"/>
              <a:gd name="T5" fmla="*/ 96 h 96"/>
              <a:gd name="T6" fmla="*/ 0 w 183"/>
              <a:gd name="T7" fmla="*/ 81 h 96"/>
              <a:gd name="T8" fmla="*/ 0 w 183"/>
              <a:gd name="T9" fmla="*/ 14 h 96"/>
              <a:gd name="T10" fmla="*/ 14 w 183"/>
              <a:gd name="T11" fmla="*/ 0 h 96"/>
              <a:gd name="T12" fmla="*/ 169 w 183"/>
              <a:gd name="T13" fmla="*/ 0 h 96"/>
              <a:gd name="T14" fmla="*/ 183 w 183"/>
              <a:gd name="T15" fmla="*/ 14 h 96"/>
              <a:gd name="T16" fmla="*/ 183 w 183"/>
              <a:gd name="T17" fmla="*/ 8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96">
                <a:moveTo>
                  <a:pt x="183" y="81"/>
                </a:moveTo>
                <a:cubicBezTo>
                  <a:pt x="183" y="89"/>
                  <a:pt x="177" y="96"/>
                  <a:pt x="169" y="96"/>
                </a:cubicBezTo>
                <a:cubicBezTo>
                  <a:pt x="14" y="96"/>
                  <a:pt x="14" y="96"/>
                  <a:pt x="14" y="96"/>
                </a:cubicBezTo>
                <a:cubicBezTo>
                  <a:pt x="6" y="96"/>
                  <a:pt x="0" y="89"/>
                  <a:pt x="0" y="81"/>
                </a:cubicBezTo>
                <a:cubicBezTo>
                  <a:pt x="0" y="14"/>
                  <a:pt x="0" y="14"/>
                  <a:pt x="0" y="14"/>
                </a:cubicBezTo>
                <a:cubicBezTo>
                  <a:pt x="0" y="7"/>
                  <a:pt x="6" y="0"/>
                  <a:pt x="14" y="0"/>
                </a:cubicBezTo>
                <a:cubicBezTo>
                  <a:pt x="169" y="0"/>
                  <a:pt x="169" y="0"/>
                  <a:pt x="169" y="0"/>
                </a:cubicBezTo>
                <a:cubicBezTo>
                  <a:pt x="177" y="0"/>
                  <a:pt x="183" y="7"/>
                  <a:pt x="183" y="14"/>
                </a:cubicBezTo>
                <a:lnTo>
                  <a:pt x="183" y="81"/>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81729" name="Freeform 97"/>
          <p:cNvSpPr>
            <a:spLocks/>
          </p:cNvSpPr>
          <p:nvPr/>
        </p:nvSpPr>
        <p:spPr bwMode="auto">
          <a:xfrm>
            <a:off x="457200" y="3678238"/>
            <a:ext cx="1074738" cy="514350"/>
          </a:xfrm>
          <a:custGeom>
            <a:avLst/>
            <a:gdLst>
              <a:gd name="T0" fmla="*/ 183 w 183"/>
              <a:gd name="T1" fmla="*/ 82 h 96"/>
              <a:gd name="T2" fmla="*/ 169 w 183"/>
              <a:gd name="T3" fmla="*/ 96 h 96"/>
              <a:gd name="T4" fmla="*/ 14 w 183"/>
              <a:gd name="T5" fmla="*/ 96 h 96"/>
              <a:gd name="T6" fmla="*/ 0 w 183"/>
              <a:gd name="T7" fmla="*/ 82 h 96"/>
              <a:gd name="T8" fmla="*/ 0 w 183"/>
              <a:gd name="T9" fmla="*/ 15 h 96"/>
              <a:gd name="T10" fmla="*/ 14 w 183"/>
              <a:gd name="T11" fmla="*/ 0 h 96"/>
              <a:gd name="T12" fmla="*/ 169 w 183"/>
              <a:gd name="T13" fmla="*/ 0 h 96"/>
              <a:gd name="T14" fmla="*/ 183 w 183"/>
              <a:gd name="T15" fmla="*/ 15 h 96"/>
              <a:gd name="T16" fmla="*/ 183 w 183"/>
              <a:gd name="T17"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96">
                <a:moveTo>
                  <a:pt x="183" y="82"/>
                </a:moveTo>
                <a:cubicBezTo>
                  <a:pt x="183" y="89"/>
                  <a:pt x="177" y="96"/>
                  <a:pt x="169" y="96"/>
                </a:cubicBezTo>
                <a:cubicBezTo>
                  <a:pt x="14" y="96"/>
                  <a:pt x="14" y="96"/>
                  <a:pt x="14" y="96"/>
                </a:cubicBezTo>
                <a:cubicBezTo>
                  <a:pt x="6" y="96"/>
                  <a:pt x="0" y="89"/>
                  <a:pt x="0" y="82"/>
                </a:cubicBezTo>
                <a:cubicBezTo>
                  <a:pt x="0" y="15"/>
                  <a:pt x="0" y="15"/>
                  <a:pt x="0" y="15"/>
                </a:cubicBezTo>
                <a:cubicBezTo>
                  <a:pt x="0" y="7"/>
                  <a:pt x="6" y="0"/>
                  <a:pt x="14" y="0"/>
                </a:cubicBezTo>
                <a:cubicBezTo>
                  <a:pt x="169" y="0"/>
                  <a:pt x="169" y="0"/>
                  <a:pt x="169" y="0"/>
                </a:cubicBezTo>
                <a:cubicBezTo>
                  <a:pt x="177" y="0"/>
                  <a:pt x="183" y="7"/>
                  <a:pt x="183" y="15"/>
                </a:cubicBezTo>
                <a:lnTo>
                  <a:pt x="183" y="82"/>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81739" name="TextBox 56"/>
          <p:cNvSpPr txBox="1">
            <a:spLocks noChangeArrowheads="1"/>
          </p:cNvSpPr>
          <p:nvPr/>
        </p:nvSpPr>
        <p:spPr bwMode="auto">
          <a:xfrm>
            <a:off x="5029200" y="3733800"/>
            <a:ext cx="116681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spcBef>
                <a:spcPct val="50000"/>
              </a:spcBef>
            </a:pPr>
            <a:r>
              <a:rPr lang="en-US" sz="1400">
                <a:latin typeface="Myriad Pro" pitchFamily="34" charset="0"/>
                <a:ea typeface="MS PGothic" pitchFamily="34" charset="-128"/>
              </a:rPr>
              <a:t>Equilibrium</a:t>
            </a:r>
          </a:p>
        </p:txBody>
      </p:sp>
      <p:sp>
        <p:nvSpPr>
          <p:cNvPr id="581740" name="TextBox 56"/>
          <p:cNvSpPr txBox="1">
            <a:spLocks noChangeArrowheads="1"/>
          </p:cNvSpPr>
          <p:nvPr/>
        </p:nvSpPr>
        <p:spPr bwMode="auto">
          <a:xfrm>
            <a:off x="433387" y="3657600"/>
            <a:ext cx="116681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spcBef>
                <a:spcPct val="50000"/>
              </a:spcBef>
            </a:pPr>
            <a:r>
              <a:rPr lang="en-US" sz="1400" dirty="0">
                <a:latin typeface="Myriad Pro" pitchFamily="34" charset="0"/>
                <a:ea typeface="MS PGothic" pitchFamily="34" charset="-128"/>
              </a:rPr>
              <a:t>Equilibrium price</a:t>
            </a:r>
          </a:p>
        </p:txBody>
      </p:sp>
      <p:sp>
        <p:nvSpPr>
          <p:cNvPr id="581741" name="TextBox 56"/>
          <p:cNvSpPr txBox="1">
            <a:spLocks noChangeArrowheads="1"/>
          </p:cNvSpPr>
          <p:nvPr/>
        </p:nvSpPr>
        <p:spPr bwMode="auto">
          <a:xfrm>
            <a:off x="3936999" y="5706530"/>
            <a:ext cx="116522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spcBef>
                <a:spcPct val="50000"/>
              </a:spcBef>
            </a:pPr>
            <a:r>
              <a:rPr lang="en-US" sz="1400" dirty="0">
                <a:latin typeface="Myriad Pro" pitchFamily="34" charset="0"/>
                <a:ea typeface="MS PGothic" pitchFamily="34" charset="-128"/>
              </a:rPr>
              <a:t>Equilibrium quantity</a:t>
            </a:r>
          </a:p>
        </p:txBody>
      </p:sp>
      <p:sp>
        <p:nvSpPr>
          <p:cNvPr id="581748" name="Rectangle 116"/>
          <p:cNvSpPr>
            <a:spLocks noGrp="1" noRot="1" noChangeArrowheads="1"/>
          </p:cNvSpPr>
          <p:nvPr>
            <p:ph type="title"/>
          </p:nvPr>
        </p:nvSpPr>
        <p:spPr>
          <a:solidFill>
            <a:schemeClr val="accent1">
              <a:lumMod val="20000"/>
              <a:lumOff val="80000"/>
            </a:schemeClr>
          </a:solidFill>
        </p:spPr>
        <p:txBody>
          <a:bodyPr>
            <a:noAutofit/>
          </a:bodyPr>
          <a:lstStyle/>
          <a:p>
            <a:r>
              <a:rPr lang="en-US" sz="3200" dirty="0">
                <a:solidFill>
                  <a:schemeClr val="accent6">
                    <a:lumMod val="75000"/>
                  </a:schemeClr>
                </a:solidFill>
              </a:rPr>
              <a:t>Finding the Equilibrium Price and Quantity</a:t>
            </a:r>
          </a:p>
        </p:txBody>
      </p:sp>
    </p:spTree>
    <p:extLst>
      <p:ext uri="{BB962C8B-B14F-4D97-AF65-F5344CB8AC3E}">
        <p14:creationId xmlns="" xmlns:p14="http://schemas.microsoft.com/office/powerpoint/2010/main" val="16399475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1655"/>
                                        </p:tgtEl>
                                        <p:attrNameLst>
                                          <p:attrName>style.visibility</p:attrName>
                                        </p:attrNameLst>
                                      </p:cBhvr>
                                      <p:to>
                                        <p:strVal val="visible"/>
                                      </p:to>
                                    </p:set>
                                    <p:animEffect transition="in" filter="fade">
                                      <p:cBhvr>
                                        <p:cTn id="7" dur="500"/>
                                        <p:tgtEl>
                                          <p:spTgt spid="58165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8171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81739"/>
                                        </p:tgtEl>
                                        <p:attrNameLst>
                                          <p:attrName>style.visibility</p:attrName>
                                        </p:attrNameLst>
                                      </p:cBhvr>
                                      <p:to>
                                        <p:strVal val="visible"/>
                                      </p:to>
                                    </p:set>
                                    <p:animEffect transition="in" filter="fade">
                                      <p:cBhvr>
                                        <p:cTn id="14" dur="500"/>
                                        <p:tgtEl>
                                          <p:spTgt spid="581739"/>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5817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17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17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17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1740"/>
                                        </p:tgtEl>
                                        <p:attrNameLst>
                                          <p:attrName>style.visibility</p:attrName>
                                        </p:attrNameLst>
                                      </p:cBhvr>
                                      <p:to>
                                        <p:strVal val="visible"/>
                                      </p:to>
                                    </p:set>
                                  </p:childTnLst>
                                </p:cTn>
                              </p:par>
                              <p:par>
                                <p:cTn id="25" presetID="10" presetClass="entr" presetSubtype="0" fill="hold" grpId="0" nodeType="withEffect">
                                  <p:stCondLst>
                                    <p:cond delay="0"/>
                                  </p:stCondLst>
                                  <p:childTnLst>
                                    <p:set>
                                      <p:cBhvr>
                                        <p:cTn id="26" dur="1" fill="hold">
                                          <p:stCondLst>
                                            <p:cond delay="0"/>
                                          </p:stCondLst>
                                        </p:cTn>
                                        <p:tgtEl>
                                          <p:spTgt spid="581723"/>
                                        </p:tgtEl>
                                        <p:attrNameLst>
                                          <p:attrName>style.visibility</p:attrName>
                                        </p:attrNameLst>
                                      </p:cBhvr>
                                      <p:to>
                                        <p:strVal val="visible"/>
                                      </p:to>
                                    </p:set>
                                    <p:animEffect transition="in" filter="fade">
                                      <p:cBhvr>
                                        <p:cTn id="27" dur="500"/>
                                        <p:tgtEl>
                                          <p:spTgt spid="581723"/>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58172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81729"/>
                                        </p:tgtEl>
                                        <p:attrNameLst>
                                          <p:attrName>style.visibility</p:attrName>
                                        </p:attrNameLst>
                                      </p:cBhvr>
                                      <p:to>
                                        <p:strVal val="visible"/>
                                      </p:to>
                                    </p:set>
                                  </p:childTnLst>
                                </p:cTn>
                              </p:par>
                              <p:par>
                                <p:cTn id="32" presetID="10" presetClass="entr" presetSubtype="0" fill="hold" nodeType="withEffect">
                                  <p:stCondLst>
                                    <p:cond delay="0"/>
                                  </p:stCondLst>
                                  <p:childTnLst>
                                    <p:set>
                                      <p:cBhvr>
                                        <p:cTn id="33" dur="1" fill="hold">
                                          <p:stCondLst>
                                            <p:cond delay="0"/>
                                          </p:stCondLst>
                                        </p:cTn>
                                        <p:tgtEl>
                                          <p:spTgt spid="581745"/>
                                        </p:tgtEl>
                                        <p:attrNameLst>
                                          <p:attrName>style.visibility</p:attrName>
                                        </p:attrNameLst>
                                      </p:cBhvr>
                                      <p:to>
                                        <p:strVal val="visible"/>
                                      </p:to>
                                    </p:set>
                                    <p:animEffect transition="in" filter="fade">
                                      <p:cBhvr>
                                        <p:cTn id="34" dur="500"/>
                                        <p:tgtEl>
                                          <p:spTgt spid="581745"/>
                                        </p:tgtEl>
                                      </p:cBhvr>
                                    </p:animEffect>
                                  </p:childTnLst>
                                </p:cTn>
                              </p:par>
                              <p:par>
                                <p:cTn id="35" presetID="10" presetClass="entr" presetSubtype="0" fill="hold" nodeType="withEffect">
                                  <p:stCondLst>
                                    <p:cond delay="0"/>
                                  </p:stCondLst>
                                  <p:childTnLst>
                                    <p:set>
                                      <p:cBhvr>
                                        <p:cTn id="36" dur="1" fill="hold">
                                          <p:stCondLst>
                                            <p:cond delay="0"/>
                                          </p:stCondLst>
                                        </p:cTn>
                                        <p:tgtEl>
                                          <p:spTgt spid="581746"/>
                                        </p:tgtEl>
                                        <p:attrNameLst>
                                          <p:attrName>style.visibility</p:attrName>
                                        </p:attrNameLst>
                                      </p:cBhvr>
                                      <p:to>
                                        <p:strVal val="visible"/>
                                      </p:to>
                                    </p:set>
                                    <p:animEffect transition="in" filter="fade">
                                      <p:cBhvr>
                                        <p:cTn id="37" dur="500"/>
                                        <p:tgtEl>
                                          <p:spTgt spid="5817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81718"/>
                                        </p:tgtEl>
                                        <p:attrNameLst>
                                          <p:attrName>style.visibility</p:attrName>
                                        </p:attrNameLst>
                                      </p:cBhvr>
                                      <p:to>
                                        <p:strVal val="visible"/>
                                      </p:to>
                                    </p:set>
                                    <p:animEffect transition="in" filter="fade">
                                      <p:cBhvr>
                                        <p:cTn id="40" dur="500"/>
                                        <p:tgtEl>
                                          <p:spTgt spid="581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55" grpId="0"/>
      <p:bldP spid="581718" grpId="0" animBg="1"/>
      <p:bldP spid="581719" grpId="0"/>
      <p:bldP spid="581720" grpId="0" animBg="1"/>
      <p:bldP spid="581721" grpId="0" animBg="1"/>
      <p:bldP spid="581722" grpId="0" animBg="1"/>
      <p:bldP spid="581723" grpId="0" animBg="1"/>
      <p:bldP spid="581728" grpId="0" animBg="1"/>
      <p:bldP spid="581729" grpId="0" animBg="1"/>
      <p:bldP spid="581739" grpId="0"/>
      <p:bldP spid="581740" grpId="0"/>
      <p:bldP spid="5817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835" name="Freeform 107"/>
          <p:cNvSpPr>
            <a:spLocks/>
          </p:cNvSpPr>
          <p:nvPr/>
        </p:nvSpPr>
        <p:spPr bwMode="auto">
          <a:xfrm>
            <a:off x="3703638" y="4387850"/>
            <a:ext cx="1033462" cy="133350"/>
          </a:xfrm>
          <a:custGeom>
            <a:avLst/>
            <a:gdLst>
              <a:gd name="T0" fmla="*/ 0 w 178"/>
              <a:gd name="T1" fmla="*/ 0 h 25"/>
              <a:gd name="T2" fmla="*/ 16 w 178"/>
              <a:gd name="T3" fmla="*/ 15 h 25"/>
              <a:gd name="T4" fmla="*/ 81 w 178"/>
              <a:gd name="T5" fmla="*/ 15 h 25"/>
              <a:gd name="T6" fmla="*/ 91 w 178"/>
              <a:gd name="T7" fmla="*/ 25 h 25"/>
              <a:gd name="T8" fmla="*/ 102 w 178"/>
              <a:gd name="T9" fmla="*/ 15 h 25"/>
              <a:gd name="T10" fmla="*/ 162 w 178"/>
              <a:gd name="T11" fmla="*/ 15 h 25"/>
              <a:gd name="T12" fmla="*/ 178 w 17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78" h="25">
                <a:moveTo>
                  <a:pt x="0" y="0"/>
                </a:moveTo>
                <a:cubicBezTo>
                  <a:pt x="0" y="10"/>
                  <a:pt x="3" y="15"/>
                  <a:pt x="16" y="15"/>
                </a:cubicBezTo>
                <a:cubicBezTo>
                  <a:pt x="19" y="15"/>
                  <a:pt x="78" y="15"/>
                  <a:pt x="81" y="15"/>
                </a:cubicBezTo>
                <a:cubicBezTo>
                  <a:pt x="84" y="15"/>
                  <a:pt x="91" y="17"/>
                  <a:pt x="91" y="25"/>
                </a:cubicBezTo>
                <a:cubicBezTo>
                  <a:pt x="91" y="17"/>
                  <a:pt x="98" y="15"/>
                  <a:pt x="102" y="15"/>
                </a:cubicBezTo>
                <a:cubicBezTo>
                  <a:pt x="104" y="15"/>
                  <a:pt x="159" y="15"/>
                  <a:pt x="162" y="15"/>
                </a:cubicBezTo>
                <a:cubicBezTo>
                  <a:pt x="175" y="15"/>
                  <a:pt x="178" y="10"/>
                  <a:pt x="178" y="0"/>
                </a:cubicBezTo>
              </a:path>
            </a:pathLst>
          </a:custGeom>
          <a:noFill/>
          <a:ln w="30163" cap="flat">
            <a:solidFill>
              <a:srgbClr val="6D6F71"/>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Myriad Pro" pitchFamily="34" charset="0"/>
            </a:endParaRPr>
          </a:p>
        </p:txBody>
      </p:sp>
      <p:cxnSp>
        <p:nvCxnSpPr>
          <p:cNvPr id="69" name="Straight Connector 86"/>
          <p:cNvCxnSpPr>
            <a:cxnSpLocks noChangeShapeType="1"/>
          </p:cNvCxnSpPr>
          <p:nvPr/>
        </p:nvCxnSpPr>
        <p:spPr bwMode="auto">
          <a:xfrm flipV="1">
            <a:off x="3711573" y="4341015"/>
            <a:ext cx="1062038" cy="7676"/>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sp>
        <p:nvSpPr>
          <p:cNvPr id="585731" name="Text Box 3"/>
          <p:cNvSpPr txBox="1">
            <a:spLocks noChangeArrowheads="1"/>
          </p:cNvSpPr>
          <p:nvPr/>
        </p:nvSpPr>
        <p:spPr bwMode="auto">
          <a:xfrm>
            <a:off x="457200" y="152400"/>
            <a:ext cx="82296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lgn="ctr">
                <a:solidFill>
                  <a:schemeClr val="tx1"/>
                </a:solidFill>
                <a:miter lim="800000"/>
                <a:headEnd/>
                <a:tailEnd type="none" w="med" len="lg"/>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1588" indent="-1588">
              <a:spcBef>
                <a:spcPct val="0"/>
              </a:spcBef>
              <a:defRPr>
                <a:solidFill>
                  <a:schemeClr val="tx1"/>
                </a:solidFill>
                <a:latin typeface="Arial" pitchFamily="34" charset="0"/>
              </a:defRPr>
            </a:lvl1pPr>
            <a:lvl2pPr>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a:spcBef>
                <a:spcPct val="50000"/>
              </a:spcBef>
            </a:pPr>
            <a:endParaRPr lang="en-US" sz="3600" b="1">
              <a:solidFill>
                <a:srgbClr val="993366"/>
              </a:solidFill>
              <a:latin typeface="Myriad Pro" pitchFamily="34" charset="0"/>
            </a:endParaRPr>
          </a:p>
        </p:txBody>
      </p:sp>
      <p:cxnSp>
        <p:nvCxnSpPr>
          <p:cNvPr id="585847" name="Straight Connector 86"/>
          <p:cNvCxnSpPr>
            <a:cxnSpLocks noChangeShapeType="1"/>
            <a:stCxn id="585775" idx="0"/>
          </p:cNvCxnSpPr>
          <p:nvPr/>
        </p:nvCxnSpPr>
        <p:spPr bwMode="auto">
          <a:xfrm flipV="1">
            <a:off x="1947863" y="4344194"/>
            <a:ext cx="1737360" cy="5556"/>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cxnSp>
        <p:nvCxnSpPr>
          <p:cNvPr id="585845" name="Straight Connector 86"/>
          <p:cNvCxnSpPr>
            <a:cxnSpLocks noChangeShapeType="1"/>
          </p:cNvCxnSpPr>
          <p:nvPr/>
        </p:nvCxnSpPr>
        <p:spPr bwMode="auto">
          <a:xfrm>
            <a:off x="2151063" y="3911600"/>
            <a:ext cx="1882775" cy="7938"/>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cxnSp>
        <p:nvCxnSpPr>
          <p:cNvPr id="585846" name="Straight Connector 86"/>
          <p:cNvCxnSpPr>
            <a:cxnSpLocks noChangeShapeType="1"/>
          </p:cNvCxnSpPr>
          <p:nvPr/>
        </p:nvCxnSpPr>
        <p:spPr bwMode="auto">
          <a:xfrm>
            <a:off x="4100513" y="3919538"/>
            <a:ext cx="0" cy="1109662"/>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sp>
        <p:nvSpPr>
          <p:cNvPr id="585752" name="Line 24"/>
          <p:cNvSpPr>
            <a:spLocks noChangeShapeType="1"/>
          </p:cNvSpPr>
          <p:nvPr/>
        </p:nvSpPr>
        <p:spPr bwMode="auto">
          <a:xfrm flipV="1">
            <a:off x="1947863" y="1066800"/>
            <a:ext cx="0" cy="3922713"/>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5753" name="Freeform 25"/>
          <p:cNvSpPr>
            <a:spLocks/>
          </p:cNvSpPr>
          <p:nvPr/>
        </p:nvSpPr>
        <p:spPr bwMode="auto">
          <a:xfrm>
            <a:off x="1947863" y="5075238"/>
            <a:ext cx="168275" cy="160337"/>
          </a:xfrm>
          <a:custGeom>
            <a:avLst/>
            <a:gdLst>
              <a:gd name="T0" fmla="*/ 95 w 95"/>
              <a:gd name="T1" fmla="*/ 97 h 97"/>
              <a:gd name="T2" fmla="*/ 0 w 95"/>
              <a:gd name="T3" fmla="*/ 97 h 97"/>
              <a:gd name="T4" fmla="*/ 0 w 95"/>
              <a:gd name="T5" fmla="*/ 0 h 97"/>
            </a:gdLst>
            <a:ahLst/>
            <a:cxnLst>
              <a:cxn ang="0">
                <a:pos x="T0" y="T1"/>
              </a:cxn>
              <a:cxn ang="0">
                <a:pos x="T2" y="T3"/>
              </a:cxn>
              <a:cxn ang="0">
                <a:pos x="T4" y="T5"/>
              </a:cxn>
            </a:cxnLst>
            <a:rect l="0" t="0" r="r" b="b"/>
            <a:pathLst>
              <a:path w="95" h="97">
                <a:moveTo>
                  <a:pt x="95" y="97"/>
                </a:moveTo>
                <a:lnTo>
                  <a:pt x="0" y="97"/>
                </a:lnTo>
                <a:lnTo>
                  <a:pt x="0" y="0"/>
                </a:lnTo>
              </a:path>
            </a:pathLst>
          </a:custGeom>
          <a:noFill/>
          <a:ln w="9525"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Myriad Pro" pitchFamily="34" charset="0"/>
            </a:endParaRPr>
          </a:p>
        </p:txBody>
      </p:sp>
      <p:sp>
        <p:nvSpPr>
          <p:cNvPr id="585754" name="Line 26"/>
          <p:cNvSpPr>
            <a:spLocks noChangeShapeType="1"/>
          </p:cNvSpPr>
          <p:nvPr/>
        </p:nvSpPr>
        <p:spPr bwMode="auto">
          <a:xfrm flipH="1">
            <a:off x="2271713" y="5235575"/>
            <a:ext cx="4824412" cy="0"/>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5755" name="Rectangle 27"/>
          <p:cNvSpPr>
            <a:spLocks noChangeArrowheads="1"/>
          </p:cNvSpPr>
          <p:nvPr/>
        </p:nvSpPr>
        <p:spPr bwMode="auto">
          <a:xfrm>
            <a:off x="2749550" y="5276850"/>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7</a:t>
            </a:r>
            <a:endParaRPr lang="en-US" sz="1400">
              <a:latin typeface="Myriad Pro" pitchFamily="34" charset="0"/>
            </a:endParaRPr>
          </a:p>
        </p:txBody>
      </p:sp>
      <p:sp>
        <p:nvSpPr>
          <p:cNvPr id="585756" name="Rectangle 28"/>
          <p:cNvSpPr>
            <a:spLocks noChangeArrowheads="1"/>
          </p:cNvSpPr>
          <p:nvPr/>
        </p:nvSpPr>
        <p:spPr bwMode="auto">
          <a:xfrm>
            <a:off x="1746250" y="5276850"/>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a:t>
            </a:r>
            <a:endParaRPr lang="en-US" sz="1400">
              <a:latin typeface="Myriad Pro" pitchFamily="34" charset="0"/>
            </a:endParaRPr>
          </a:p>
        </p:txBody>
      </p:sp>
      <p:sp>
        <p:nvSpPr>
          <p:cNvPr id="585757" name="Rectangle 29"/>
          <p:cNvSpPr>
            <a:spLocks noChangeArrowheads="1"/>
          </p:cNvSpPr>
          <p:nvPr/>
        </p:nvSpPr>
        <p:spPr bwMode="auto">
          <a:xfrm>
            <a:off x="3984625" y="5276850"/>
            <a:ext cx="18274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10</a:t>
            </a:r>
            <a:endParaRPr lang="en-US" sz="1400">
              <a:latin typeface="Myriad Pro" pitchFamily="34" charset="0"/>
            </a:endParaRPr>
          </a:p>
        </p:txBody>
      </p:sp>
      <p:sp>
        <p:nvSpPr>
          <p:cNvPr id="585758" name="Rectangle 30"/>
          <p:cNvSpPr>
            <a:spLocks noChangeArrowheads="1"/>
          </p:cNvSpPr>
          <p:nvPr/>
        </p:nvSpPr>
        <p:spPr bwMode="auto">
          <a:xfrm>
            <a:off x="6129338" y="5276850"/>
            <a:ext cx="18274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15</a:t>
            </a:r>
            <a:endParaRPr lang="en-US" sz="1400">
              <a:latin typeface="Myriad Pro" pitchFamily="34" charset="0"/>
            </a:endParaRPr>
          </a:p>
        </p:txBody>
      </p:sp>
      <p:sp>
        <p:nvSpPr>
          <p:cNvPr id="585759" name="Rectangle 31"/>
          <p:cNvSpPr>
            <a:spLocks noChangeArrowheads="1"/>
          </p:cNvSpPr>
          <p:nvPr/>
        </p:nvSpPr>
        <p:spPr bwMode="auto">
          <a:xfrm>
            <a:off x="5272088" y="5276850"/>
            <a:ext cx="18274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13</a:t>
            </a:r>
            <a:endParaRPr lang="en-US" sz="1400">
              <a:latin typeface="Myriad Pro" pitchFamily="34" charset="0"/>
            </a:endParaRPr>
          </a:p>
        </p:txBody>
      </p:sp>
      <p:sp>
        <p:nvSpPr>
          <p:cNvPr id="585760" name="Rectangle 32"/>
          <p:cNvSpPr>
            <a:spLocks noChangeArrowheads="1"/>
          </p:cNvSpPr>
          <p:nvPr/>
        </p:nvSpPr>
        <p:spPr bwMode="auto">
          <a:xfrm>
            <a:off x="6986588" y="5276850"/>
            <a:ext cx="18274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17</a:t>
            </a:r>
            <a:endParaRPr lang="en-US" sz="1400">
              <a:latin typeface="Myriad Pro" pitchFamily="34" charset="0"/>
            </a:endParaRPr>
          </a:p>
        </p:txBody>
      </p:sp>
      <p:sp>
        <p:nvSpPr>
          <p:cNvPr id="585771" name="Line 43"/>
          <p:cNvSpPr>
            <a:spLocks noChangeShapeType="1"/>
          </p:cNvSpPr>
          <p:nvPr/>
        </p:nvSpPr>
        <p:spPr bwMode="auto">
          <a:xfrm>
            <a:off x="1947863" y="2144713"/>
            <a:ext cx="138112" cy="0"/>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5772" name="Line 44"/>
          <p:cNvSpPr>
            <a:spLocks noChangeShapeType="1"/>
          </p:cNvSpPr>
          <p:nvPr/>
        </p:nvSpPr>
        <p:spPr bwMode="auto">
          <a:xfrm>
            <a:off x="1947863" y="2586038"/>
            <a:ext cx="138112" cy="0"/>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5773" name="Line 45"/>
          <p:cNvSpPr>
            <a:spLocks noChangeShapeType="1"/>
          </p:cNvSpPr>
          <p:nvPr/>
        </p:nvSpPr>
        <p:spPr bwMode="auto">
          <a:xfrm>
            <a:off x="1947863" y="3024188"/>
            <a:ext cx="138112" cy="0"/>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5774" name="Line 46"/>
          <p:cNvSpPr>
            <a:spLocks noChangeShapeType="1"/>
          </p:cNvSpPr>
          <p:nvPr/>
        </p:nvSpPr>
        <p:spPr bwMode="auto">
          <a:xfrm>
            <a:off x="1947863" y="3470275"/>
            <a:ext cx="138112" cy="0"/>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5775" name="Line 47"/>
          <p:cNvSpPr>
            <a:spLocks noChangeShapeType="1"/>
          </p:cNvSpPr>
          <p:nvPr/>
        </p:nvSpPr>
        <p:spPr bwMode="auto">
          <a:xfrm>
            <a:off x="1947863" y="4349750"/>
            <a:ext cx="138112" cy="0"/>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5776" name="Line 48"/>
          <p:cNvSpPr>
            <a:spLocks noChangeShapeType="1"/>
          </p:cNvSpPr>
          <p:nvPr/>
        </p:nvSpPr>
        <p:spPr bwMode="auto">
          <a:xfrm>
            <a:off x="1947863" y="3911600"/>
            <a:ext cx="138112" cy="0"/>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5777" name="Line 49"/>
          <p:cNvSpPr>
            <a:spLocks noChangeShapeType="1"/>
          </p:cNvSpPr>
          <p:nvPr/>
        </p:nvSpPr>
        <p:spPr bwMode="auto">
          <a:xfrm>
            <a:off x="1947863" y="4789488"/>
            <a:ext cx="138112" cy="0"/>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5778" name="Line 50"/>
          <p:cNvSpPr>
            <a:spLocks noChangeShapeType="1"/>
          </p:cNvSpPr>
          <p:nvPr/>
        </p:nvSpPr>
        <p:spPr bwMode="auto">
          <a:xfrm flipV="1">
            <a:off x="2805113" y="5106988"/>
            <a:ext cx="0" cy="128587"/>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5779" name="Line 51"/>
          <p:cNvSpPr>
            <a:spLocks noChangeShapeType="1"/>
          </p:cNvSpPr>
          <p:nvPr/>
        </p:nvSpPr>
        <p:spPr bwMode="auto">
          <a:xfrm flipV="1">
            <a:off x="3703638" y="5106988"/>
            <a:ext cx="0" cy="128587"/>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5780" name="Line 52"/>
          <p:cNvSpPr>
            <a:spLocks noChangeShapeType="1"/>
          </p:cNvSpPr>
          <p:nvPr/>
        </p:nvSpPr>
        <p:spPr bwMode="auto">
          <a:xfrm flipV="1">
            <a:off x="4092575" y="5106988"/>
            <a:ext cx="0" cy="128587"/>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5781" name="Line 53"/>
          <p:cNvSpPr>
            <a:spLocks noChangeShapeType="1"/>
          </p:cNvSpPr>
          <p:nvPr/>
        </p:nvSpPr>
        <p:spPr bwMode="auto">
          <a:xfrm flipV="1">
            <a:off x="4737100" y="5106988"/>
            <a:ext cx="0" cy="128587"/>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5782" name="Line 54"/>
          <p:cNvSpPr>
            <a:spLocks noChangeShapeType="1"/>
          </p:cNvSpPr>
          <p:nvPr/>
        </p:nvSpPr>
        <p:spPr bwMode="auto">
          <a:xfrm flipV="1">
            <a:off x="5380038" y="5106988"/>
            <a:ext cx="0" cy="128587"/>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5783" name="Line 55"/>
          <p:cNvSpPr>
            <a:spLocks noChangeShapeType="1"/>
          </p:cNvSpPr>
          <p:nvPr/>
        </p:nvSpPr>
        <p:spPr bwMode="auto">
          <a:xfrm flipV="1">
            <a:off x="6238875" y="5106988"/>
            <a:ext cx="0" cy="128587"/>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5784" name="Line 56"/>
          <p:cNvSpPr>
            <a:spLocks noChangeShapeType="1"/>
          </p:cNvSpPr>
          <p:nvPr/>
        </p:nvSpPr>
        <p:spPr bwMode="auto">
          <a:xfrm flipV="1">
            <a:off x="7096125" y="5106988"/>
            <a:ext cx="0" cy="128587"/>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5785" name="Rectangle 57"/>
          <p:cNvSpPr>
            <a:spLocks noChangeArrowheads="1"/>
          </p:cNvSpPr>
          <p:nvPr/>
        </p:nvSpPr>
        <p:spPr bwMode="auto">
          <a:xfrm>
            <a:off x="1381125" y="2036763"/>
            <a:ext cx="402354"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$2.00</a:t>
            </a:r>
            <a:endParaRPr lang="en-US" sz="1400">
              <a:latin typeface="Myriad Pro" pitchFamily="34" charset="0"/>
            </a:endParaRPr>
          </a:p>
        </p:txBody>
      </p:sp>
      <p:sp>
        <p:nvSpPr>
          <p:cNvPr id="585786" name="Rectangle 58"/>
          <p:cNvSpPr>
            <a:spLocks noChangeArrowheads="1"/>
          </p:cNvSpPr>
          <p:nvPr/>
        </p:nvSpPr>
        <p:spPr bwMode="auto">
          <a:xfrm>
            <a:off x="1489075" y="2478088"/>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1.75</a:t>
            </a:r>
            <a:endParaRPr lang="en-US" sz="1400">
              <a:latin typeface="Myriad Pro" pitchFamily="34" charset="0"/>
            </a:endParaRPr>
          </a:p>
        </p:txBody>
      </p:sp>
      <p:sp>
        <p:nvSpPr>
          <p:cNvPr id="585787" name="Rectangle 59"/>
          <p:cNvSpPr>
            <a:spLocks noChangeArrowheads="1"/>
          </p:cNvSpPr>
          <p:nvPr/>
        </p:nvSpPr>
        <p:spPr bwMode="auto">
          <a:xfrm>
            <a:off x="1489075" y="2919413"/>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1.50</a:t>
            </a:r>
            <a:endParaRPr lang="en-US" sz="1400">
              <a:latin typeface="Myriad Pro" pitchFamily="34" charset="0"/>
            </a:endParaRPr>
          </a:p>
        </p:txBody>
      </p:sp>
      <p:sp>
        <p:nvSpPr>
          <p:cNvPr id="585788" name="Rectangle 60"/>
          <p:cNvSpPr>
            <a:spLocks noChangeArrowheads="1"/>
          </p:cNvSpPr>
          <p:nvPr/>
        </p:nvSpPr>
        <p:spPr bwMode="auto">
          <a:xfrm>
            <a:off x="1489075" y="3359150"/>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1.25</a:t>
            </a:r>
            <a:endParaRPr lang="en-US" sz="1400">
              <a:latin typeface="Myriad Pro" pitchFamily="34" charset="0"/>
            </a:endParaRPr>
          </a:p>
        </p:txBody>
      </p:sp>
      <p:sp>
        <p:nvSpPr>
          <p:cNvPr id="585789" name="Rectangle 61"/>
          <p:cNvSpPr>
            <a:spLocks noChangeArrowheads="1"/>
          </p:cNvSpPr>
          <p:nvPr/>
        </p:nvSpPr>
        <p:spPr bwMode="auto">
          <a:xfrm>
            <a:off x="1489075" y="3802063"/>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1.00</a:t>
            </a:r>
            <a:endParaRPr lang="en-US" sz="1400">
              <a:latin typeface="Myriad Pro" pitchFamily="34" charset="0"/>
            </a:endParaRPr>
          </a:p>
        </p:txBody>
      </p:sp>
      <p:sp>
        <p:nvSpPr>
          <p:cNvPr id="585790" name="Rectangle 62"/>
          <p:cNvSpPr>
            <a:spLocks noChangeArrowheads="1"/>
          </p:cNvSpPr>
          <p:nvPr/>
        </p:nvSpPr>
        <p:spPr bwMode="auto">
          <a:xfrm>
            <a:off x="1489075" y="4243388"/>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0.75</a:t>
            </a:r>
            <a:endParaRPr lang="en-US" sz="1400">
              <a:latin typeface="Myriad Pro" pitchFamily="34" charset="0"/>
            </a:endParaRPr>
          </a:p>
        </p:txBody>
      </p:sp>
      <p:sp>
        <p:nvSpPr>
          <p:cNvPr id="585791" name="Rectangle 63"/>
          <p:cNvSpPr>
            <a:spLocks noChangeArrowheads="1"/>
          </p:cNvSpPr>
          <p:nvPr/>
        </p:nvSpPr>
        <p:spPr bwMode="auto">
          <a:xfrm>
            <a:off x="1489075" y="4683125"/>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0.50</a:t>
            </a:r>
            <a:endParaRPr lang="en-US" sz="1400">
              <a:latin typeface="Myriad Pro" pitchFamily="34" charset="0"/>
            </a:endParaRPr>
          </a:p>
        </p:txBody>
      </p:sp>
      <p:sp>
        <p:nvSpPr>
          <p:cNvPr id="585802" name="Freeform 74"/>
          <p:cNvSpPr>
            <a:spLocks/>
          </p:cNvSpPr>
          <p:nvPr/>
        </p:nvSpPr>
        <p:spPr bwMode="auto">
          <a:xfrm>
            <a:off x="3235325" y="2144713"/>
            <a:ext cx="1543050" cy="2651125"/>
          </a:xfrm>
          <a:custGeom>
            <a:avLst/>
            <a:gdLst>
              <a:gd name="T0" fmla="*/ 266 w 266"/>
              <a:gd name="T1" fmla="*/ 0 h 494"/>
              <a:gd name="T2" fmla="*/ 0 w 266"/>
              <a:gd name="T3" fmla="*/ 494 h 494"/>
            </a:gdLst>
            <a:ahLst/>
            <a:cxnLst>
              <a:cxn ang="0">
                <a:pos x="T0" y="T1"/>
              </a:cxn>
              <a:cxn ang="0">
                <a:pos x="T2" y="T3"/>
              </a:cxn>
            </a:cxnLst>
            <a:rect l="0" t="0" r="r" b="b"/>
            <a:pathLst>
              <a:path w="266" h="494">
                <a:moveTo>
                  <a:pt x="266" y="0"/>
                </a:moveTo>
                <a:cubicBezTo>
                  <a:pt x="266" y="149"/>
                  <a:pt x="190" y="320"/>
                  <a:pt x="0" y="494"/>
                </a:cubicBezTo>
              </a:path>
            </a:pathLst>
          </a:custGeom>
          <a:noFill/>
          <a:ln w="41275" cap="flat">
            <a:solidFill>
              <a:srgbClr val="EE313C"/>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Myriad Pro" pitchFamily="34" charset="0"/>
            </a:endParaRPr>
          </a:p>
        </p:txBody>
      </p:sp>
      <p:sp>
        <p:nvSpPr>
          <p:cNvPr id="585803" name="Rectangle 75"/>
          <p:cNvSpPr>
            <a:spLocks noChangeArrowheads="1"/>
          </p:cNvSpPr>
          <p:nvPr/>
        </p:nvSpPr>
        <p:spPr bwMode="auto">
          <a:xfrm>
            <a:off x="4476750" y="1876425"/>
            <a:ext cx="51937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Supply</a:t>
            </a:r>
            <a:endParaRPr lang="en-US" sz="1400">
              <a:latin typeface="Myriad Pro" pitchFamily="34" charset="0"/>
            </a:endParaRPr>
          </a:p>
        </p:txBody>
      </p:sp>
      <p:sp>
        <p:nvSpPr>
          <p:cNvPr id="585804" name="Rectangle 76"/>
          <p:cNvSpPr>
            <a:spLocks noChangeArrowheads="1"/>
          </p:cNvSpPr>
          <p:nvPr/>
        </p:nvSpPr>
        <p:spPr bwMode="auto">
          <a:xfrm>
            <a:off x="5967413" y="4702175"/>
            <a:ext cx="64671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Demand</a:t>
            </a:r>
            <a:endParaRPr lang="en-US" sz="1400">
              <a:latin typeface="Myriad Pro" pitchFamily="34" charset="0"/>
            </a:endParaRPr>
          </a:p>
        </p:txBody>
      </p:sp>
      <p:sp>
        <p:nvSpPr>
          <p:cNvPr id="585806" name="Line 78"/>
          <p:cNvSpPr>
            <a:spLocks noChangeShapeType="1"/>
          </p:cNvSpPr>
          <p:nvPr/>
        </p:nvSpPr>
        <p:spPr bwMode="auto">
          <a:xfrm flipV="1">
            <a:off x="1884363" y="4956175"/>
            <a:ext cx="122237" cy="63500"/>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5807" name="Line 79"/>
          <p:cNvSpPr>
            <a:spLocks noChangeShapeType="1"/>
          </p:cNvSpPr>
          <p:nvPr/>
        </p:nvSpPr>
        <p:spPr bwMode="auto">
          <a:xfrm flipV="1">
            <a:off x="1884363" y="5041900"/>
            <a:ext cx="122237" cy="65088"/>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5808" name="Line 80"/>
          <p:cNvSpPr>
            <a:spLocks noChangeShapeType="1"/>
          </p:cNvSpPr>
          <p:nvPr/>
        </p:nvSpPr>
        <p:spPr bwMode="auto">
          <a:xfrm flipH="1">
            <a:off x="2081213" y="5175250"/>
            <a:ext cx="69850" cy="114300"/>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5809" name="Line 81"/>
          <p:cNvSpPr>
            <a:spLocks noChangeShapeType="1"/>
          </p:cNvSpPr>
          <p:nvPr/>
        </p:nvSpPr>
        <p:spPr bwMode="auto">
          <a:xfrm flipH="1">
            <a:off x="2173288" y="5175250"/>
            <a:ext cx="69850" cy="114300"/>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5810" name="Freeform 82"/>
          <p:cNvSpPr>
            <a:spLocks/>
          </p:cNvSpPr>
          <p:nvPr/>
        </p:nvSpPr>
        <p:spPr bwMode="auto">
          <a:xfrm>
            <a:off x="2846388" y="2144713"/>
            <a:ext cx="3044825" cy="2651125"/>
          </a:xfrm>
          <a:custGeom>
            <a:avLst/>
            <a:gdLst>
              <a:gd name="T0" fmla="*/ 0 w 525"/>
              <a:gd name="T1" fmla="*/ 0 h 494"/>
              <a:gd name="T2" fmla="*/ 525 w 525"/>
              <a:gd name="T3" fmla="*/ 494 h 494"/>
            </a:gdLst>
            <a:ahLst/>
            <a:cxnLst>
              <a:cxn ang="0">
                <a:pos x="T0" y="T1"/>
              </a:cxn>
              <a:cxn ang="0">
                <a:pos x="T2" y="T3"/>
              </a:cxn>
            </a:cxnLst>
            <a:rect l="0" t="0" r="r" b="b"/>
            <a:pathLst>
              <a:path w="525" h="494">
                <a:moveTo>
                  <a:pt x="0" y="0"/>
                </a:moveTo>
                <a:cubicBezTo>
                  <a:pt x="30" y="133"/>
                  <a:pt x="196" y="409"/>
                  <a:pt x="525" y="494"/>
                </a:cubicBezTo>
              </a:path>
            </a:pathLst>
          </a:custGeom>
          <a:noFill/>
          <a:ln w="41275" cap="flat">
            <a:solidFill>
              <a:srgbClr val="3C5DAA"/>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Myriad Pro" pitchFamily="34" charset="0"/>
            </a:endParaRPr>
          </a:p>
        </p:txBody>
      </p:sp>
      <p:sp>
        <p:nvSpPr>
          <p:cNvPr id="585811" name="Oval 83"/>
          <p:cNvSpPr>
            <a:spLocks noChangeArrowheads="1"/>
          </p:cNvSpPr>
          <p:nvPr/>
        </p:nvSpPr>
        <p:spPr bwMode="auto">
          <a:xfrm>
            <a:off x="4035425" y="3856038"/>
            <a:ext cx="115888" cy="10795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85812" name="Rectangle 84"/>
          <p:cNvSpPr>
            <a:spLocks noChangeArrowheads="1"/>
          </p:cNvSpPr>
          <p:nvPr/>
        </p:nvSpPr>
        <p:spPr bwMode="auto">
          <a:xfrm>
            <a:off x="3533775" y="5276850"/>
            <a:ext cx="21961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9.1</a:t>
            </a:r>
            <a:endParaRPr lang="en-US" sz="1400">
              <a:latin typeface="Myriad Pro" pitchFamily="34" charset="0"/>
            </a:endParaRPr>
          </a:p>
        </p:txBody>
      </p:sp>
      <p:sp>
        <p:nvSpPr>
          <p:cNvPr id="585813" name="Rectangle 85"/>
          <p:cNvSpPr>
            <a:spLocks noChangeArrowheads="1"/>
          </p:cNvSpPr>
          <p:nvPr/>
        </p:nvSpPr>
        <p:spPr bwMode="auto">
          <a:xfrm>
            <a:off x="4552950" y="5276850"/>
            <a:ext cx="31098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11.5</a:t>
            </a:r>
            <a:endParaRPr lang="en-US" sz="1400">
              <a:latin typeface="Myriad Pro" pitchFamily="34" charset="0"/>
            </a:endParaRPr>
          </a:p>
        </p:txBody>
      </p:sp>
      <p:sp>
        <p:nvSpPr>
          <p:cNvPr id="585814" name="Rectangle 86"/>
          <p:cNvSpPr>
            <a:spLocks noChangeArrowheads="1"/>
          </p:cNvSpPr>
          <p:nvPr/>
        </p:nvSpPr>
        <p:spPr bwMode="auto">
          <a:xfrm>
            <a:off x="4275138" y="3743325"/>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E</a:t>
            </a:r>
            <a:endParaRPr lang="en-US" sz="1400" i="1">
              <a:latin typeface="Myriad Pro" pitchFamily="34" charset="0"/>
            </a:endParaRPr>
          </a:p>
        </p:txBody>
      </p:sp>
      <p:sp>
        <p:nvSpPr>
          <p:cNvPr id="585815" name="Line 87"/>
          <p:cNvSpPr>
            <a:spLocks noChangeShapeType="1"/>
          </p:cNvSpPr>
          <p:nvPr/>
        </p:nvSpPr>
        <p:spPr bwMode="auto">
          <a:xfrm>
            <a:off x="3715674" y="5487988"/>
            <a:ext cx="0" cy="322262"/>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5816" name="Line 88"/>
          <p:cNvSpPr>
            <a:spLocks noChangeShapeType="1"/>
          </p:cNvSpPr>
          <p:nvPr/>
        </p:nvSpPr>
        <p:spPr bwMode="auto">
          <a:xfrm>
            <a:off x="4749136" y="5487988"/>
            <a:ext cx="0" cy="322262"/>
          </a:xfrm>
          <a:prstGeom prst="line">
            <a:avLst/>
          </a:prstGeom>
          <a:noFill/>
          <a:ln w="952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85817" name="Freeform 89"/>
          <p:cNvSpPr>
            <a:spLocks/>
          </p:cNvSpPr>
          <p:nvPr/>
        </p:nvSpPr>
        <p:spPr bwMode="auto">
          <a:xfrm>
            <a:off x="3797300" y="4527550"/>
            <a:ext cx="852488" cy="311150"/>
          </a:xfrm>
          <a:custGeom>
            <a:avLst/>
            <a:gdLst>
              <a:gd name="T0" fmla="*/ 147 w 147"/>
              <a:gd name="T1" fmla="*/ 44 h 58"/>
              <a:gd name="T2" fmla="*/ 133 w 147"/>
              <a:gd name="T3" fmla="*/ 58 h 58"/>
              <a:gd name="T4" fmla="*/ 14 w 147"/>
              <a:gd name="T5" fmla="*/ 58 h 58"/>
              <a:gd name="T6" fmla="*/ 0 w 147"/>
              <a:gd name="T7" fmla="*/ 44 h 58"/>
              <a:gd name="T8" fmla="*/ 0 w 147"/>
              <a:gd name="T9" fmla="*/ 15 h 58"/>
              <a:gd name="T10" fmla="*/ 14 w 147"/>
              <a:gd name="T11" fmla="*/ 0 h 58"/>
              <a:gd name="T12" fmla="*/ 133 w 147"/>
              <a:gd name="T13" fmla="*/ 0 h 58"/>
              <a:gd name="T14" fmla="*/ 147 w 147"/>
              <a:gd name="T15" fmla="*/ 15 h 58"/>
              <a:gd name="T16" fmla="*/ 147 w 147"/>
              <a:gd name="T17" fmla="*/ 4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58">
                <a:moveTo>
                  <a:pt x="147" y="44"/>
                </a:moveTo>
                <a:cubicBezTo>
                  <a:pt x="147" y="51"/>
                  <a:pt x="140" y="58"/>
                  <a:pt x="133" y="58"/>
                </a:cubicBezTo>
                <a:cubicBezTo>
                  <a:pt x="14" y="58"/>
                  <a:pt x="14" y="58"/>
                  <a:pt x="14" y="58"/>
                </a:cubicBezTo>
                <a:cubicBezTo>
                  <a:pt x="6" y="58"/>
                  <a:pt x="0" y="51"/>
                  <a:pt x="0" y="44"/>
                </a:cubicBezTo>
                <a:cubicBezTo>
                  <a:pt x="0" y="15"/>
                  <a:pt x="0" y="15"/>
                  <a:pt x="0" y="15"/>
                </a:cubicBezTo>
                <a:cubicBezTo>
                  <a:pt x="0" y="7"/>
                  <a:pt x="6" y="0"/>
                  <a:pt x="14" y="0"/>
                </a:cubicBezTo>
                <a:cubicBezTo>
                  <a:pt x="133" y="0"/>
                  <a:pt x="133" y="0"/>
                  <a:pt x="133" y="0"/>
                </a:cubicBezTo>
                <a:cubicBezTo>
                  <a:pt x="140" y="0"/>
                  <a:pt x="147" y="7"/>
                  <a:pt x="147" y="15"/>
                </a:cubicBezTo>
                <a:lnTo>
                  <a:pt x="147" y="44"/>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85818" name="Rectangle 90"/>
          <p:cNvSpPr>
            <a:spLocks noChangeArrowheads="1"/>
          </p:cNvSpPr>
          <p:nvPr/>
        </p:nvSpPr>
        <p:spPr bwMode="auto">
          <a:xfrm>
            <a:off x="3886200" y="4572000"/>
            <a:ext cx="6855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dirty="0">
                <a:solidFill>
                  <a:srgbClr val="000000"/>
                </a:solidFill>
                <a:latin typeface="Myriad Pro" pitchFamily="34" charset="0"/>
              </a:rPr>
              <a:t>Shortage</a:t>
            </a:r>
            <a:endParaRPr lang="en-US" sz="1400" dirty="0">
              <a:latin typeface="Myriad Pro" pitchFamily="34" charset="0"/>
            </a:endParaRPr>
          </a:p>
        </p:txBody>
      </p:sp>
      <p:sp>
        <p:nvSpPr>
          <p:cNvPr id="585821" name="Freeform 93"/>
          <p:cNvSpPr>
            <a:spLocks/>
          </p:cNvSpPr>
          <p:nvPr/>
        </p:nvSpPr>
        <p:spPr bwMode="auto">
          <a:xfrm>
            <a:off x="3286125" y="5810250"/>
            <a:ext cx="836613" cy="514350"/>
          </a:xfrm>
          <a:custGeom>
            <a:avLst/>
            <a:gdLst>
              <a:gd name="T0" fmla="*/ 144 w 144"/>
              <a:gd name="T1" fmla="*/ 81 h 96"/>
              <a:gd name="T2" fmla="*/ 130 w 144"/>
              <a:gd name="T3" fmla="*/ 96 h 96"/>
              <a:gd name="T4" fmla="*/ 14 w 144"/>
              <a:gd name="T5" fmla="*/ 96 h 96"/>
              <a:gd name="T6" fmla="*/ 0 w 144"/>
              <a:gd name="T7" fmla="*/ 81 h 96"/>
              <a:gd name="T8" fmla="*/ 0 w 144"/>
              <a:gd name="T9" fmla="*/ 14 h 96"/>
              <a:gd name="T10" fmla="*/ 14 w 144"/>
              <a:gd name="T11" fmla="*/ 0 h 96"/>
              <a:gd name="T12" fmla="*/ 130 w 144"/>
              <a:gd name="T13" fmla="*/ 0 h 96"/>
              <a:gd name="T14" fmla="*/ 144 w 144"/>
              <a:gd name="T15" fmla="*/ 14 h 96"/>
              <a:gd name="T16" fmla="*/ 144 w 144"/>
              <a:gd name="T17" fmla="*/ 8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96">
                <a:moveTo>
                  <a:pt x="144" y="81"/>
                </a:moveTo>
                <a:cubicBezTo>
                  <a:pt x="144" y="89"/>
                  <a:pt x="138" y="96"/>
                  <a:pt x="130" y="96"/>
                </a:cubicBezTo>
                <a:cubicBezTo>
                  <a:pt x="14" y="96"/>
                  <a:pt x="14" y="96"/>
                  <a:pt x="14" y="96"/>
                </a:cubicBezTo>
                <a:cubicBezTo>
                  <a:pt x="6" y="96"/>
                  <a:pt x="0" y="89"/>
                  <a:pt x="0" y="81"/>
                </a:cubicBezTo>
                <a:cubicBezTo>
                  <a:pt x="0" y="14"/>
                  <a:pt x="0" y="14"/>
                  <a:pt x="0" y="14"/>
                </a:cubicBezTo>
                <a:cubicBezTo>
                  <a:pt x="0" y="7"/>
                  <a:pt x="6" y="0"/>
                  <a:pt x="14" y="0"/>
                </a:cubicBezTo>
                <a:cubicBezTo>
                  <a:pt x="130" y="0"/>
                  <a:pt x="130" y="0"/>
                  <a:pt x="130" y="0"/>
                </a:cubicBezTo>
                <a:cubicBezTo>
                  <a:pt x="138" y="0"/>
                  <a:pt x="144" y="7"/>
                  <a:pt x="144" y="14"/>
                </a:cubicBezTo>
                <a:lnTo>
                  <a:pt x="144" y="81"/>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85828" name="Freeform 100"/>
          <p:cNvSpPr>
            <a:spLocks/>
          </p:cNvSpPr>
          <p:nvPr/>
        </p:nvSpPr>
        <p:spPr bwMode="auto">
          <a:xfrm>
            <a:off x="4278313" y="5810250"/>
            <a:ext cx="979487" cy="514350"/>
          </a:xfrm>
          <a:custGeom>
            <a:avLst/>
            <a:gdLst>
              <a:gd name="T0" fmla="*/ 169 w 169"/>
              <a:gd name="T1" fmla="*/ 81 h 96"/>
              <a:gd name="T2" fmla="*/ 155 w 169"/>
              <a:gd name="T3" fmla="*/ 96 h 96"/>
              <a:gd name="T4" fmla="*/ 14 w 169"/>
              <a:gd name="T5" fmla="*/ 96 h 96"/>
              <a:gd name="T6" fmla="*/ 0 w 169"/>
              <a:gd name="T7" fmla="*/ 81 h 96"/>
              <a:gd name="T8" fmla="*/ 0 w 169"/>
              <a:gd name="T9" fmla="*/ 14 h 96"/>
              <a:gd name="T10" fmla="*/ 14 w 169"/>
              <a:gd name="T11" fmla="*/ 0 h 96"/>
              <a:gd name="T12" fmla="*/ 155 w 169"/>
              <a:gd name="T13" fmla="*/ 0 h 96"/>
              <a:gd name="T14" fmla="*/ 169 w 169"/>
              <a:gd name="T15" fmla="*/ 14 h 96"/>
              <a:gd name="T16" fmla="*/ 169 w 169"/>
              <a:gd name="T17" fmla="*/ 8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96">
                <a:moveTo>
                  <a:pt x="169" y="81"/>
                </a:moveTo>
                <a:cubicBezTo>
                  <a:pt x="169" y="89"/>
                  <a:pt x="163" y="96"/>
                  <a:pt x="155" y="96"/>
                </a:cubicBezTo>
                <a:cubicBezTo>
                  <a:pt x="14" y="96"/>
                  <a:pt x="14" y="96"/>
                  <a:pt x="14" y="96"/>
                </a:cubicBezTo>
                <a:cubicBezTo>
                  <a:pt x="6" y="96"/>
                  <a:pt x="0" y="89"/>
                  <a:pt x="0" y="81"/>
                </a:cubicBezTo>
                <a:cubicBezTo>
                  <a:pt x="0" y="14"/>
                  <a:pt x="0" y="14"/>
                  <a:pt x="0" y="14"/>
                </a:cubicBezTo>
                <a:cubicBezTo>
                  <a:pt x="0" y="7"/>
                  <a:pt x="6" y="0"/>
                  <a:pt x="14" y="0"/>
                </a:cubicBezTo>
                <a:cubicBezTo>
                  <a:pt x="155" y="0"/>
                  <a:pt x="155" y="0"/>
                  <a:pt x="155" y="0"/>
                </a:cubicBezTo>
                <a:cubicBezTo>
                  <a:pt x="163" y="0"/>
                  <a:pt x="169" y="7"/>
                  <a:pt x="169" y="14"/>
                </a:cubicBezTo>
                <a:lnTo>
                  <a:pt x="169" y="81"/>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85836" name="Oval 108"/>
          <p:cNvSpPr>
            <a:spLocks noChangeArrowheads="1"/>
          </p:cNvSpPr>
          <p:nvPr/>
        </p:nvSpPr>
        <p:spPr bwMode="auto">
          <a:xfrm>
            <a:off x="4679950" y="4291013"/>
            <a:ext cx="115888" cy="106362"/>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85837" name="Oval 109"/>
          <p:cNvSpPr>
            <a:spLocks noChangeArrowheads="1"/>
          </p:cNvSpPr>
          <p:nvPr/>
        </p:nvSpPr>
        <p:spPr bwMode="auto">
          <a:xfrm>
            <a:off x="3646488" y="4295775"/>
            <a:ext cx="115887" cy="10795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85838" name="Rectangle 110"/>
          <p:cNvSpPr>
            <a:spLocks noChangeArrowheads="1"/>
          </p:cNvSpPr>
          <p:nvPr/>
        </p:nvSpPr>
        <p:spPr bwMode="auto">
          <a:xfrm>
            <a:off x="4388774" y="5849936"/>
            <a:ext cx="1027112"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marL="1588" indent="-1588"/>
            <a:r>
              <a:rPr lang="en-US" sz="1400" dirty="0">
                <a:solidFill>
                  <a:srgbClr val="000000"/>
                </a:solidFill>
                <a:latin typeface="Myriad Pro" pitchFamily="34" charset="0"/>
              </a:rPr>
              <a:t>Quantity demanded</a:t>
            </a:r>
            <a:endParaRPr lang="en-US" sz="1400" dirty="0">
              <a:latin typeface="Myriad Pro" pitchFamily="34" charset="0"/>
            </a:endParaRPr>
          </a:p>
        </p:txBody>
      </p:sp>
      <p:sp>
        <p:nvSpPr>
          <p:cNvPr id="585839" name="Rectangle 111"/>
          <p:cNvSpPr>
            <a:spLocks noChangeArrowheads="1"/>
          </p:cNvSpPr>
          <p:nvPr/>
        </p:nvSpPr>
        <p:spPr bwMode="auto">
          <a:xfrm>
            <a:off x="3349625" y="5849936"/>
            <a:ext cx="769938"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marL="1588" indent="-1588"/>
            <a:r>
              <a:rPr lang="en-US" sz="1400" dirty="0">
                <a:solidFill>
                  <a:srgbClr val="000000"/>
                </a:solidFill>
                <a:latin typeface="Myriad Pro" pitchFamily="34" charset="0"/>
              </a:rPr>
              <a:t>Quantity supplied</a:t>
            </a:r>
            <a:endParaRPr lang="en-US" sz="1400" dirty="0">
              <a:latin typeface="Myriad Pro" pitchFamily="34" charset="0"/>
            </a:endParaRPr>
          </a:p>
        </p:txBody>
      </p:sp>
      <p:cxnSp>
        <p:nvCxnSpPr>
          <p:cNvPr id="585848" name="Straight Connector 86"/>
          <p:cNvCxnSpPr>
            <a:cxnSpLocks noChangeShapeType="1"/>
          </p:cNvCxnSpPr>
          <p:nvPr/>
        </p:nvCxnSpPr>
        <p:spPr bwMode="auto">
          <a:xfrm>
            <a:off x="4755487" y="4419601"/>
            <a:ext cx="0" cy="635000"/>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cxnSp>
        <p:nvCxnSpPr>
          <p:cNvPr id="585849" name="Straight Connector 86"/>
          <p:cNvCxnSpPr>
            <a:cxnSpLocks noChangeShapeType="1"/>
          </p:cNvCxnSpPr>
          <p:nvPr/>
        </p:nvCxnSpPr>
        <p:spPr bwMode="auto">
          <a:xfrm>
            <a:off x="3719908" y="4428068"/>
            <a:ext cx="0" cy="635000"/>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sp>
        <p:nvSpPr>
          <p:cNvPr id="585737" name="Text Box 9"/>
          <p:cNvSpPr txBox="1">
            <a:spLocks noChangeArrowheads="1"/>
          </p:cNvSpPr>
          <p:nvPr/>
        </p:nvSpPr>
        <p:spPr bwMode="auto">
          <a:xfrm>
            <a:off x="5181600" y="1143000"/>
            <a:ext cx="3886200" cy="461665"/>
          </a:xfrm>
          <a:prstGeom prst="rect">
            <a:avLst/>
          </a:prstGeom>
          <a:noFill/>
          <a:ln>
            <a:noFill/>
          </a:ln>
          <a:extLst/>
        </p:spPr>
        <p:txBody>
          <a:bodyPr wrap="square">
            <a:spAutoFit/>
          </a:bodyPr>
          <a:lstStyle>
            <a:lvl1pPr marL="1588" indent="-1588">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nSpc>
                <a:spcPct val="100000"/>
              </a:lnSpc>
              <a:spcBef>
                <a:spcPct val="20000"/>
              </a:spcBef>
            </a:pPr>
            <a:r>
              <a:rPr lang="en-US" sz="2400" i="1" dirty="0" smtClean="0">
                <a:solidFill>
                  <a:schemeClr val="tx1">
                    <a:lumMod val="75000"/>
                    <a:lumOff val="25000"/>
                  </a:schemeClr>
                </a:solidFill>
                <a:latin typeface="Myriad Pro" pitchFamily="34" charset="0"/>
              </a:rPr>
              <a:t>Shortages:    </a:t>
            </a:r>
            <a:r>
              <a:rPr lang="en-US" sz="2400" i="1" dirty="0" err="1" smtClean="0">
                <a:solidFill>
                  <a:schemeClr val="tx1">
                    <a:lumMod val="75000"/>
                    <a:lumOff val="25000"/>
                  </a:schemeClr>
                </a:solidFill>
                <a:latin typeface="Myriad Pro" pitchFamily="34" charset="0"/>
              </a:rPr>
              <a:t>Qd</a:t>
            </a:r>
            <a:r>
              <a:rPr lang="en-US" sz="2400" i="1" dirty="0" smtClean="0">
                <a:solidFill>
                  <a:schemeClr val="tx1">
                    <a:lumMod val="75000"/>
                    <a:lumOff val="25000"/>
                  </a:schemeClr>
                </a:solidFill>
                <a:latin typeface="Myriad Pro" pitchFamily="34" charset="0"/>
              </a:rPr>
              <a:t>  &gt;  Qs</a:t>
            </a:r>
            <a:endParaRPr lang="en-US" sz="2400" i="1" dirty="0">
              <a:solidFill>
                <a:schemeClr val="tx1">
                  <a:lumMod val="75000"/>
                  <a:lumOff val="25000"/>
                </a:schemeClr>
              </a:solidFill>
              <a:latin typeface="Myriad Pro" pitchFamily="34" charset="0"/>
            </a:endParaRPr>
          </a:p>
        </p:txBody>
      </p:sp>
      <p:sp>
        <p:nvSpPr>
          <p:cNvPr id="585855" name="Rectangle 127"/>
          <p:cNvSpPr>
            <a:spLocks noGrp="1" noRot="1" noChangeArrowheads="1"/>
          </p:cNvSpPr>
          <p:nvPr>
            <p:ph type="title"/>
          </p:nvPr>
        </p:nvSpPr>
        <p:spPr/>
        <p:txBody>
          <a:bodyPr>
            <a:noAutofit/>
          </a:bodyPr>
          <a:lstStyle/>
          <a:p>
            <a:r>
              <a:rPr lang="en-US" sz="3200" dirty="0"/>
              <a:t>Why Does the Market Price Rise </a:t>
            </a:r>
            <a:r>
              <a:rPr lang="en-US" sz="3200" dirty="0" smtClean="0"/>
              <a:t/>
            </a:r>
            <a:br>
              <a:rPr lang="en-US" sz="3200" dirty="0" smtClean="0"/>
            </a:br>
            <a:r>
              <a:rPr lang="en-US" sz="3200" dirty="0" smtClean="0"/>
              <a:t>If </a:t>
            </a:r>
            <a:r>
              <a:rPr lang="en-US" sz="3200" dirty="0"/>
              <a:t>It Is Below </a:t>
            </a:r>
            <a:r>
              <a:rPr lang="en-US" sz="3200" dirty="0" smtClean="0"/>
              <a:t>the Equilibrium </a:t>
            </a:r>
            <a:r>
              <a:rPr lang="en-US" sz="3200" dirty="0"/>
              <a:t>Price?</a:t>
            </a:r>
          </a:p>
        </p:txBody>
      </p:sp>
      <p:sp>
        <p:nvSpPr>
          <p:cNvPr id="66" name="TextBox 29"/>
          <p:cNvSpPr txBox="1">
            <a:spLocks noChangeArrowheads="1"/>
          </p:cNvSpPr>
          <p:nvPr/>
        </p:nvSpPr>
        <p:spPr bwMode="auto">
          <a:xfrm>
            <a:off x="762001" y="1096963"/>
            <a:ext cx="136048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Price of </a:t>
            </a:r>
            <a:r>
              <a:rPr lang="en-US" sz="1400" dirty="0" smtClean="0">
                <a:latin typeface="Myriad Pro" pitchFamily="34" charset="0"/>
                <a:ea typeface="MS PGothic" pitchFamily="34" charset="-128"/>
              </a:rPr>
              <a:t>cotton </a:t>
            </a:r>
            <a:r>
              <a:rPr lang="en-US" sz="1400" dirty="0">
                <a:latin typeface="Myriad Pro" pitchFamily="34" charset="0"/>
                <a:ea typeface="MS PGothic" pitchFamily="34" charset="-128"/>
              </a:rPr>
              <a:t>(per pound)</a:t>
            </a:r>
          </a:p>
        </p:txBody>
      </p:sp>
      <p:sp>
        <p:nvSpPr>
          <p:cNvPr id="67" name="TextBox 30"/>
          <p:cNvSpPr txBox="1">
            <a:spLocks noChangeArrowheads="1"/>
          </p:cNvSpPr>
          <p:nvPr/>
        </p:nvSpPr>
        <p:spPr bwMode="auto">
          <a:xfrm>
            <a:off x="5454650" y="5715000"/>
            <a:ext cx="216535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Quantity of </a:t>
            </a:r>
            <a:r>
              <a:rPr lang="en-US" sz="1400" dirty="0" smtClean="0">
                <a:latin typeface="Myriad Pro" pitchFamily="34" charset="0"/>
                <a:ea typeface="MS PGothic" pitchFamily="34" charset="-128"/>
              </a:rPr>
              <a:t>cotton (billions </a:t>
            </a:r>
            <a:r>
              <a:rPr lang="en-US" sz="1400" dirty="0">
                <a:latin typeface="Myriad Pro" pitchFamily="34" charset="0"/>
                <a:ea typeface="MS PGothic" pitchFamily="34" charset="-128"/>
              </a:rPr>
              <a:t>of pounds)</a:t>
            </a:r>
          </a:p>
        </p:txBody>
      </p:sp>
      <p:sp>
        <p:nvSpPr>
          <p:cNvPr id="68" name="Text Box 14"/>
          <p:cNvSpPr txBox="1">
            <a:spLocks noChangeArrowheads="1"/>
          </p:cNvSpPr>
          <p:nvPr/>
        </p:nvSpPr>
        <p:spPr bwMode="auto">
          <a:xfrm>
            <a:off x="5181600" y="1905000"/>
            <a:ext cx="3810000" cy="830997"/>
          </a:xfrm>
          <a:prstGeom prst="rect">
            <a:avLst/>
          </a:prstGeom>
          <a:noFill/>
          <a:ln>
            <a:noFill/>
          </a:ln>
          <a:effectLst/>
          <a:extLst/>
        </p:spPr>
        <p:txBody>
          <a:bodyPr wrap="square">
            <a:spAutoFit/>
          </a:bodyPr>
          <a:lstStyle>
            <a:lvl1pPr marL="1588" indent="-1588">
              <a:spcBef>
                <a:spcPct val="0"/>
              </a:spcBef>
              <a:defRPr>
                <a:solidFill>
                  <a:schemeClr val="tx1"/>
                </a:solidFill>
                <a:latin typeface="Arial" pitchFamily="34" charset="0"/>
              </a:defRPr>
            </a:lvl1pPr>
            <a:lvl2pPr>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a:lnSpc>
                <a:spcPct val="100000"/>
              </a:lnSpc>
              <a:spcBef>
                <a:spcPct val="20000"/>
              </a:spcBef>
            </a:pPr>
            <a:r>
              <a:rPr lang="en-US" sz="2400" b="1" i="1" dirty="0" smtClean="0">
                <a:solidFill>
                  <a:srgbClr val="990033"/>
                </a:solidFill>
                <a:latin typeface="Myriad Pro" pitchFamily="34" charset="0"/>
              </a:rPr>
              <a:t>Shortages</a:t>
            </a:r>
            <a:r>
              <a:rPr lang="en-US" sz="2400" i="1" dirty="0" smtClean="0">
                <a:solidFill>
                  <a:schemeClr val="tx1">
                    <a:lumMod val="75000"/>
                    <a:lumOff val="25000"/>
                  </a:schemeClr>
                </a:solidFill>
                <a:latin typeface="Myriad Pro" pitchFamily="34" charset="0"/>
              </a:rPr>
              <a:t> do not last: why, or what will happen?</a:t>
            </a:r>
            <a:endParaRPr lang="en-US" sz="2400" i="1" dirty="0">
              <a:solidFill>
                <a:schemeClr val="tx1">
                  <a:lumMod val="75000"/>
                  <a:lumOff val="25000"/>
                </a:schemeClr>
              </a:solidFill>
              <a:latin typeface="Myriad Pro" pitchFamily="34" charset="0"/>
            </a:endParaRPr>
          </a:p>
        </p:txBody>
      </p:sp>
    </p:spTree>
    <p:extLst>
      <p:ext uri="{BB962C8B-B14F-4D97-AF65-F5344CB8AC3E}">
        <p14:creationId xmlns="" xmlns:p14="http://schemas.microsoft.com/office/powerpoint/2010/main" val="26848488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5847"/>
                                        </p:tgtEl>
                                        <p:attrNameLst>
                                          <p:attrName>style.visibility</p:attrName>
                                        </p:attrNameLst>
                                      </p:cBhvr>
                                      <p:to>
                                        <p:strVal val="visible"/>
                                      </p:to>
                                    </p:set>
                                    <p:animEffect transition="in" filter="fade">
                                      <p:cBhvr>
                                        <p:cTn id="7" dur="500"/>
                                        <p:tgtEl>
                                          <p:spTgt spid="585847"/>
                                        </p:tgtEl>
                                      </p:cBhvr>
                                    </p:animEffect>
                                  </p:childTnLst>
                                </p:cTn>
                              </p:par>
                              <p:par>
                                <p:cTn id="8" presetID="10" presetClass="entr" presetSubtype="0" fill="hold" nodeType="withEffect">
                                  <p:stCondLst>
                                    <p:cond delay="0"/>
                                  </p:stCondLst>
                                  <p:childTnLst>
                                    <p:set>
                                      <p:cBhvr>
                                        <p:cTn id="9" dur="1" fill="hold">
                                          <p:stCondLst>
                                            <p:cond delay="0"/>
                                          </p:stCondLst>
                                        </p:cTn>
                                        <p:tgtEl>
                                          <p:spTgt spid="585849"/>
                                        </p:tgtEl>
                                        <p:attrNameLst>
                                          <p:attrName>style.visibility</p:attrName>
                                        </p:attrNameLst>
                                      </p:cBhvr>
                                      <p:to>
                                        <p:strVal val="visible"/>
                                      </p:to>
                                    </p:set>
                                    <p:animEffect transition="in" filter="fade">
                                      <p:cBhvr>
                                        <p:cTn id="10" dur="500"/>
                                        <p:tgtEl>
                                          <p:spTgt spid="5858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5837"/>
                                        </p:tgtEl>
                                        <p:attrNameLst>
                                          <p:attrName>style.visibility</p:attrName>
                                        </p:attrNameLst>
                                      </p:cBhvr>
                                      <p:to>
                                        <p:strVal val="visible"/>
                                      </p:to>
                                    </p:set>
                                    <p:animEffect transition="in" filter="fade">
                                      <p:cBhvr>
                                        <p:cTn id="13" dur="500"/>
                                        <p:tgtEl>
                                          <p:spTgt spid="5858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5815"/>
                                        </p:tgtEl>
                                        <p:attrNameLst>
                                          <p:attrName>style.visibility</p:attrName>
                                        </p:attrNameLst>
                                      </p:cBhvr>
                                      <p:to>
                                        <p:strVal val="visible"/>
                                      </p:to>
                                    </p:set>
                                    <p:animEffect transition="in" filter="fade">
                                      <p:cBhvr>
                                        <p:cTn id="16" dur="500"/>
                                        <p:tgtEl>
                                          <p:spTgt spid="5858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5839"/>
                                        </p:tgtEl>
                                        <p:attrNameLst>
                                          <p:attrName>style.visibility</p:attrName>
                                        </p:attrNameLst>
                                      </p:cBhvr>
                                      <p:to>
                                        <p:strVal val="visible"/>
                                      </p:to>
                                    </p:set>
                                    <p:animEffect transition="in" filter="fade">
                                      <p:cBhvr>
                                        <p:cTn id="19" dur="500"/>
                                        <p:tgtEl>
                                          <p:spTgt spid="5858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85821"/>
                                        </p:tgtEl>
                                        <p:attrNameLst>
                                          <p:attrName>style.visibility</p:attrName>
                                        </p:attrNameLst>
                                      </p:cBhvr>
                                      <p:to>
                                        <p:strVal val="visible"/>
                                      </p:to>
                                    </p:set>
                                    <p:animEffect transition="in" filter="fade">
                                      <p:cBhvr>
                                        <p:cTn id="22" dur="500"/>
                                        <p:tgtEl>
                                          <p:spTgt spid="5858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85836"/>
                                        </p:tgtEl>
                                        <p:attrNameLst>
                                          <p:attrName>style.visibility</p:attrName>
                                        </p:attrNameLst>
                                      </p:cBhvr>
                                      <p:to>
                                        <p:strVal val="visible"/>
                                      </p:to>
                                    </p:set>
                                    <p:animEffect transition="in" filter="fade">
                                      <p:cBhvr>
                                        <p:cTn id="30" dur="500"/>
                                        <p:tgtEl>
                                          <p:spTgt spid="585836"/>
                                        </p:tgtEl>
                                      </p:cBhvr>
                                    </p:animEffect>
                                  </p:childTnLst>
                                </p:cTn>
                              </p:par>
                              <p:par>
                                <p:cTn id="31" presetID="10" presetClass="entr" presetSubtype="0" fill="hold" nodeType="withEffect">
                                  <p:stCondLst>
                                    <p:cond delay="0"/>
                                  </p:stCondLst>
                                  <p:childTnLst>
                                    <p:set>
                                      <p:cBhvr>
                                        <p:cTn id="32" dur="1" fill="hold">
                                          <p:stCondLst>
                                            <p:cond delay="0"/>
                                          </p:stCondLst>
                                        </p:cTn>
                                        <p:tgtEl>
                                          <p:spTgt spid="585848"/>
                                        </p:tgtEl>
                                        <p:attrNameLst>
                                          <p:attrName>style.visibility</p:attrName>
                                        </p:attrNameLst>
                                      </p:cBhvr>
                                      <p:to>
                                        <p:strVal val="visible"/>
                                      </p:to>
                                    </p:set>
                                    <p:animEffect transition="in" filter="fade">
                                      <p:cBhvr>
                                        <p:cTn id="33" dur="500"/>
                                        <p:tgtEl>
                                          <p:spTgt spid="58584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5816"/>
                                        </p:tgtEl>
                                        <p:attrNameLst>
                                          <p:attrName>style.visibility</p:attrName>
                                        </p:attrNameLst>
                                      </p:cBhvr>
                                      <p:to>
                                        <p:strVal val="visible"/>
                                      </p:to>
                                    </p:set>
                                    <p:animEffect transition="in" filter="fade">
                                      <p:cBhvr>
                                        <p:cTn id="36" dur="500"/>
                                        <p:tgtEl>
                                          <p:spTgt spid="5858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85838"/>
                                        </p:tgtEl>
                                        <p:attrNameLst>
                                          <p:attrName>style.visibility</p:attrName>
                                        </p:attrNameLst>
                                      </p:cBhvr>
                                      <p:to>
                                        <p:strVal val="visible"/>
                                      </p:to>
                                    </p:set>
                                    <p:animEffect transition="in" filter="fade">
                                      <p:cBhvr>
                                        <p:cTn id="39" dur="500"/>
                                        <p:tgtEl>
                                          <p:spTgt spid="5858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85828"/>
                                        </p:tgtEl>
                                        <p:attrNameLst>
                                          <p:attrName>style.visibility</p:attrName>
                                        </p:attrNameLst>
                                      </p:cBhvr>
                                      <p:to>
                                        <p:strVal val="visible"/>
                                      </p:to>
                                    </p:set>
                                    <p:animEffect transition="in" filter="fade">
                                      <p:cBhvr>
                                        <p:cTn id="42" dur="500"/>
                                        <p:tgtEl>
                                          <p:spTgt spid="585828"/>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585835"/>
                                        </p:tgtEl>
                                        <p:attrNameLst>
                                          <p:attrName>style.visibility</p:attrName>
                                        </p:attrNameLst>
                                      </p:cBhvr>
                                      <p:to>
                                        <p:strVal val="visible"/>
                                      </p:to>
                                    </p:set>
                                    <p:animEffect transition="in" filter="fade">
                                      <p:cBhvr>
                                        <p:cTn id="46" dur="500"/>
                                        <p:tgtEl>
                                          <p:spTgt spid="585835"/>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585818"/>
                                        </p:tgtEl>
                                        <p:attrNameLst>
                                          <p:attrName>style.visibility</p:attrName>
                                        </p:attrNameLst>
                                      </p:cBhvr>
                                      <p:to>
                                        <p:strVal val="visible"/>
                                      </p:to>
                                    </p:set>
                                    <p:animEffect transition="in" filter="fade">
                                      <p:cBhvr>
                                        <p:cTn id="50" dur="500"/>
                                        <p:tgtEl>
                                          <p:spTgt spid="5858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85817"/>
                                        </p:tgtEl>
                                        <p:attrNameLst>
                                          <p:attrName>style.visibility</p:attrName>
                                        </p:attrNameLst>
                                      </p:cBhvr>
                                      <p:to>
                                        <p:strVal val="visible"/>
                                      </p:to>
                                    </p:set>
                                    <p:animEffect transition="in" filter="fade">
                                      <p:cBhvr>
                                        <p:cTn id="53" dur="500"/>
                                        <p:tgtEl>
                                          <p:spTgt spid="585817"/>
                                        </p:tgtEl>
                                      </p:cBhvr>
                                    </p:animEffect>
                                  </p:childTnLst>
                                </p:cTn>
                              </p:par>
                            </p:childTnLst>
                          </p:cTn>
                        </p:par>
                        <p:par>
                          <p:cTn id="54" fill="hold">
                            <p:stCondLst>
                              <p:cond delay="1500"/>
                            </p:stCondLst>
                            <p:childTnLst>
                              <p:par>
                                <p:cTn id="55" presetID="10" presetClass="entr" presetSubtype="0" fill="hold" grpId="0" nodeType="afterEffect">
                                  <p:stCondLst>
                                    <p:cond delay="0"/>
                                  </p:stCondLst>
                                  <p:childTnLst>
                                    <p:set>
                                      <p:cBhvr>
                                        <p:cTn id="56" dur="1" fill="hold">
                                          <p:stCondLst>
                                            <p:cond delay="0"/>
                                          </p:stCondLst>
                                        </p:cTn>
                                        <p:tgtEl>
                                          <p:spTgt spid="585737"/>
                                        </p:tgtEl>
                                        <p:attrNameLst>
                                          <p:attrName>style.visibility</p:attrName>
                                        </p:attrNameLst>
                                      </p:cBhvr>
                                      <p:to>
                                        <p:strVal val="visible"/>
                                      </p:to>
                                    </p:set>
                                    <p:animEffect transition="in" filter="fade">
                                      <p:cBhvr>
                                        <p:cTn id="57" dur="500"/>
                                        <p:tgtEl>
                                          <p:spTgt spid="5857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585737"/>
                                        </p:tgtEl>
                                      </p:cBhvr>
                                    </p:animEffect>
                                    <p:set>
                                      <p:cBhvr>
                                        <p:cTn id="62" dur="1" fill="hold">
                                          <p:stCondLst>
                                            <p:cond delay="499"/>
                                          </p:stCondLst>
                                        </p:cTn>
                                        <p:tgtEl>
                                          <p:spTgt spid="585737"/>
                                        </p:tgtEl>
                                        <p:attrNameLst>
                                          <p:attrName>style.visibility</p:attrName>
                                        </p:attrNameLst>
                                      </p:cBhvr>
                                      <p:to>
                                        <p:strVal val="hidden"/>
                                      </p:to>
                                    </p:set>
                                  </p:childTnLst>
                                </p:cTn>
                              </p:par>
                              <p:par>
                                <p:cTn id="63" presetID="10"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500"/>
                                        <p:tgtEl>
                                          <p:spTgt spid="68"/>
                                        </p:tgtEl>
                                      </p:cBhvr>
                                    </p:animEffect>
                                  </p:childTnLst>
                                </p:cTn>
                              </p:par>
                            </p:childTnLst>
                          </p:cTn>
                        </p:par>
                        <p:par>
                          <p:cTn id="66" fill="hold">
                            <p:stCondLst>
                              <p:cond delay="500"/>
                            </p:stCondLst>
                            <p:childTnLst>
                              <p:par>
                                <p:cTn id="67" presetID="42" presetClass="path" presetSubtype="0" accel="50000" decel="50000" fill="hold" nodeType="afterEffect">
                                  <p:stCondLst>
                                    <p:cond delay="0"/>
                                  </p:stCondLst>
                                  <p:childTnLst>
                                    <p:animMotion origin="layout" path="M 3.88889E-6 3.7037E-6 L 0.00034 -0.06713 " pathEditMode="relative" rAng="0" ptsTypes="AA">
                                      <p:cBhvr>
                                        <p:cTn id="68" dur="2000" fill="hold"/>
                                        <p:tgtEl>
                                          <p:spTgt spid="585847"/>
                                        </p:tgtEl>
                                        <p:attrNameLst>
                                          <p:attrName>ppt_x</p:attrName>
                                          <p:attrName>ppt_y</p:attrName>
                                        </p:attrNameLst>
                                      </p:cBhvr>
                                      <p:rCtr x="17" y="-3356"/>
                                    </p:animMotion>
                                  </p:childTnLst>
                                </p:cTn>
                              </p:par>
                              <p:par>
                                <p:cTn id="69" presetID="42" presetClass="path" presetSubtype="0" accel="50000" decel="50000" fill="hold" nodeType="withEffect">
                                  <p:stCondLst>
                                    <p:cond delay="0"/>
                                  </p:stCondLst>
                                  <p:childTnLst>
                                    <p:animMotion origin="layout" path="M 5.55556E-7 2.22222E-6 L 0.00035 -0.06736 " pathEditMode="relative" rAng="0" ptsTypes="AA">
                                      <p:cBhvr>
                                        <p:cTn id="70" dur="2000" fill="hold"/>
                                        <p:tgtEl>
                                          <p:spTgt spid="69"/>
                                        </p:tgtEl>
                                        <p:attrNameLst>
                                          <p:attrName>ppt_x</p:attrName>
                                          <p:attrName>ppt_y</p:attrName>
                                        </p:attrNameLst>
                                      </p:cBhvr>
                                      <p:rCtr x="17" y="-3380"/>
                                    </p:animMotion>
                                  </p:childTnLst>
                                </p:cTn>
                              </p:par>
                              <p:par>
                                <p:cTn id="71" presetID="10" presetClass="exit" presetSubtype="0" fill="hold" nodeType="withEffect">
                                  <p:stCondLst>
                                    <p:cond delay="0"/>
                                  </p:stCondLst>
                                  <p:childTnLst>
                                    <p:animEffect transition="out" filter="fade">
                                      <p:cBhvr>
                                        <p:cTn id="72" dur="2000"/>
                                        <p:tgtEl>
                                          <p:spTgt spid="585849"/>
                                        </p:tgtEl>
                                      </p:cBhvr>
                                    </p:animEffect>
                                    <p:set>
                                      <p:cBhvr>
                                        <p:cTn id="73" dur="1" fill="hold">
                                          <p:stCondLst>
                                            <p:cond delay="1999"/>
                                          </p:stCondLst>
                                        </p:cTn>
                                        <p:tgtEl>
                                          <p:spTgt spid="585849"/>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000"/>
                                        <p:tgtEl>
                                          <p:spTgt spid="585847"/>
                                        </p:tgtEl>
                                      </p:cBhvr>
                                    </p:animEffect>
                                    <p:set>
                                      <p:cBhvr>
                                        <p:cTn id="76" dur="1" fill="hold">
                                          <p:stCondLst>
                                            <p:cond delay="1999"/>
                                          </p:stCondLst>
                                        </p:cTn>
                                        <p:tgtEl>
                                          <p:spTgt spid="585847"/>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000"/>
                                        <p:tgtEl>
                                          <p:spTgt spid="69"/>
                                        </p:tgtEl>
                                      </p:cBhvr>
                                    </p:animEffect>
                                    <p:set>
                                      <p:cBhvr>
                                        <p:cTn id="79" dur="1" fill="hold">
                                          <p:stCondLst>
                                            <p:cond delay="1999"/>
                                          </p:stCondLst>
                                        </p:cTn>
                                        <p:tgtEl>
                                          <p:spTgt spid="69"/>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585815"/>
                                        </p:tgtEl>
                                      </p:cBhvr>
                                    </p:animEffect>
                                    <p:set>
                                      <p:cBhvr>
                                        <p:cTn id="82" dur="1" fill="hold">
                                          <p:stCondLst>
                                            <p:cond delay="499"/>
                                          </p:stCondLst>
                                        </p:cTn>
                                        <p:tgtEl>
                                          <p:spTgt spid="585815"/>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585839"/>
                                        </p:tgtEl>
                                      </p:cBhvr>
                                    </p:animEffect>
                                    <p:set>
                                      <p:cBhvr>
                                        <p:cTn id="85" dur="1" fill="hold">
                                          <p:stCondLst>
                                            <p:cond delay="499"/>
                                          </p:stCondLst>
                                        </p:cTn>
                                        <p:tgtEl>
                                          <p:spTgt spid="585839"/>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585821"/>
                                        </p:tgtEl>
                                      </p:cBhvr>
                                    </p:animEffect>
                                    <p:set>
                                      <p:cBhvr>
                                        <p:cTn id="88" dur="1" fill="hold">
                                          <p:stCondLst>
                                            <p:cond delay="499"/>
                                          </p:stCondLst>
                                        </p:cTn>
                                        <p:tgtEl>
                                          <p:spTgt spid="58582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585848"/>
                                        </p:tgtEl>
                                      </p:cBhvr>
                                    </p:animEffect>
                                    <p:set>
                                      <p:cBhvr>
                                        <p:cTn id="91" dur="1" fill="hold">
                                          <p:stCondLst>
                                            <p:cond delay="499"/>
                                          </p:stCondLst>
                                        </p:cTn>
                                        <p:tgtEl>
                                          <p:spTgt spid="585848"/>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585816"/>
                                        </p:tgtEl>
                                      </p:cBhvr>
                                    </p:animEffect>
                                    <p:set>
                                      <p:cBhvr>
                                        <p:cTn id="94" dur="1" fill="hold">
                                          <p:stCondLst>
                                            <p:cond delay="499"/>
                                          </p:stCondLst>
                                        </p:cTn>
                                        <p:tgtEl>
                                          <p:spTgt spid="585816"/>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585838"/>
                                        </p:tgtEl>
                                      </p:cBhvr>
                                    </p:animEffect>
                                    <p:set>
                                      <p:cBhvr>
                                        <p:cTn id="97" dur="1" fill="hold">
                                          <p:stCondLst>
                                            <p:cond delay="499"/>
                                          </p:stCondLst>
                                        </p:cTn>
                                        <p:tgtEl>
                                          <p:spTgt spid="585838"/>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585828"/>
                                        </p:tgtEl>
                                      </p:cBhvr>
                                    </p:animEffect>
                                    <p:set>
                                      <p:cBhvr>
                                        <p:cTn id="100" dur="1" fill="hold">
                                          <p:stCondLst>
                                            <p:cond delay="499"/>
                                          </p:stCondLst>
                                        </p:cTn>
                                        <p:tgtEl>
                                          <p:spTgt spid="585828"/>
                                        </p:tgtEl>
                                        <p:attrNameLst>
                                          <p:attrName>style.visibility</p:attrName>
                                        </p:attrNameLst>
                                      </p:cBhvr>
                                      <p:to>
                                        <p:strVal val="hidden"/>
                                      </p:to>
                                    </p:set>
                                  </p:childTnLst>
                                </p:cTn>
                              </p:par>
                              <p:par>
                                <p:cTn id="101" presetID="10" presetClass="exit" presetSubtype="0" fill="hold" grpId="2" nodeType="withEffect">
                                  <p:stCondLst>
                                    <p:cond delay="0"/>
                                  </p:stCondLst>
                                  <p:childTnLst>
                                    <p:animEffect transition="out" filter="fade">
                                      <p:cBhvr>
                                        <p:cTn id="102" dur="500"/>
                                        <p:tgtEl>
                                          <p:spTgt spid="585837"/>
                                        </p:tgtEl>
                                      </p:cBhvr>
                                    </p:animEffect>
                                    <p:set>
                                      <p:cBhvr>
                                        <p:cTn id="103" dur="1" fill="hold">
                                          <p:stCondLst>
                                            <p:cond delay="499"/>
                                          </p:stCondLst>
                                        </p:cTn>
                                        <p:tgtEl>
                                          <p:spTgt spid="585837"/>
                                        </p:tgtEl>
                                        <p:attrNameLst>
                                          <p:attrName>style.visibility</p:attrName>
                                        </p:attrNameLst>
                                      </p:cBhvr>
                                      <p:to>
                                        <p:strVal val="hidden"/>
                                      </p:to>
                                    </p:set>
                                  </p:childTnLst>
                                </p:cTn>
                              </p:par>
                              <p:par>
                                <p:cTn id="104" presetID="10" presetClass="exit" presetSubtype="0" fill="hold" grpId="2" nodeType="withEffect">
                                  <p:stCondLst>
                                    <p:cond delay="0"/>
                                  </p:stCondLst>
                                  <p:childTnLst>
                                    <p:animEffect transition="out" filter="fade">
                                      <p:cBhvr>
                                        <p:cTn id="105" dur="500"/>
                                        <p:tgtEl>
                                          <p:spTgt spid="585836"/>
                                        </p:tgtEl>
                                      </p:cBhvr>
                                    </p:animEffect>
                                    <p:set>
                                      <p:cBhvr>
                                        <p:cTn id="106" dur="1" fill="hold">
                                          <p:stCondLst>
                                            <p:cond delay="499"/>
                                          </p:stCondLst>
                                        </p:cTn>
                                        <p:tgtEl>
                                          <p:spTgt spid="585836"/>
                                        </p:tgtEl>
                                        <p:attrNameLst>
                                          <p:attrName>style.visibility</p:attrName>
                                        </p:attrNameLst>
                                      </p:cBhvr>
                                      <p:to>
                                        <p:strVal val="hidden"/>
                                      </p:to>
                                    </p:set>
                                  </p:childTnLst>
                                </p:cTn>
                              </p:par>
                              <p:par>
                                <p:cTn id="107" presetID="10" presetClass="exit" presetSubtype="0" fill="hold" grpId="2" nodeType="withEffect">
                                  <p:stCondLst>
                                    <p:cond delay="0"/>
                                  </p:stCondLst>
                                  <p:childTnLst>
                                    <p:animEffect transition="out" filter="fade">
                                      <p:cBhvr>
                                        <p:cTn id="108" dur="500"/>
                                        <p:tgtEl>
                                          <p:spTgt spid="585835"/>
                                        </p:tgtEl>
                                      </p:cBhvr>
                                    </p:animEffect>
                                    <p:set>
                                      <p:cBhvr>
                                        <p:cTn id="109" dur="1" fill="hold">
                                          <p:stCondLst>
                                            <p:cond delay="499"/>
                                          </p:stCondLst>
                                        </p:cTn>
                                        <p:tgtEl>
                                          <p:spTgt spid="585835"/>
                                        </p:tgtEl>
                                        <p:attrNameLst>
                                          <p:attrName>style.visibility</p:attrName>
                                        </p:attrNameLst>
                                      </p:cBhvr>
                                      <p:to>
                                        <p:strVal val="hidden"/>
                                      </p:to>
                                    </p:set>
                                  </p:childTnLst>
                                </p:cTn>
                              </p:par>
                              <p:par>
                                <p:cTn id="110" presetID="10" presetClass="exit" presetSubtype="0" fill="hold" grpId="2" nodeType="withEffect">
                                  <p:stCondLst>
                                    <p:cond delay="0"/>
                                  </p:stCondLst>
                                  <p:childTnLst>
                                    <p:animEffect transition="out" filter="fade">
                                      <p:cBhvr>
                                        <p:cTn id="111" dur="500"/>
                                        <p:tgtEl>
                                          <p:spTgt spid="585818"/>
                                        </p:tgtEl>
                                      </p:cBhvr>
                                    </p:animEffect>
                                    <p:set>
                                      <p:cBhvr>
                                        <p:cTn id="112" dur="1" fill="hold">
                                          <p:stCondLst>
                                            <p:cond delay="499"/>
                                          </p:stCondLst>
                                        </p:cTn>
                                        <p:tgtEl>
                                          <p:spTgt spid="585818"/>
                                        </p:tgtEl>
                                        <p:attrNameLst>
                                          <p:attrName>style.visibility</p:attrName>
                                        </p:attrNameLst>
                                      </p:cBhvr>
                                      <p:to>
                                        <p:strVal val="hidden"/>
                                      </p:to>
                                    </p:set>
                                  </p:childTnLst>
                                </p:cTn>
                              </p:par>
                              <p:par>
                                <p:cTn id="113" presetID="10" presetClass="exit" presetSubtype="0" fill="hold" grpId="2" nodeType="withEffect">
                                  <p:stCondLst>
                                    <p:cond delay="0"/>
                                  </p:stCondLst>
                                  <p:childTnLst>
                                    <p:animEffect transition="out" filter="fade">
                                      <p:cBhvr>
                                        <p:cTn id="114" dur="500"/>
                                        <p:tgtEl>
                                          <p:spTgt spid="585817"/>
                                        </p:tgtEl>
                                      </p:cBhvr>
                                    </p:animEffect>
                                    <p:set>
                                      <p:cBhvr>
                                        <p:cTn id="115" dur="1" fill="hold">
                                          <p:stCondLst>
                                            <p:cond delay="499"/>
                                          </p:stCondLst>
                                        </p:cTn>
                                        <p:tgtEl>
                                          <p:spTgt spid="5858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835" grpId="0" animBg="1"/>
      <p:bldP spid="585835" grpId="2" animBg="1"/>
      <p:bldP spid="585815" grpId="0" animBg="1"/>
      <p:bldP spid="585815" grpId="1" animBg="1"/>
      <p:bldP spid="585816" grpId="0" animBg="1"/>
      <p:bldP spid="585816" grpId="1" animBg="1"/>
      <p:bldP spid="585817" grpId="0" animBg="1"/>
      <p:bldP spid="585817" grpId="2" animBg="1"/>
      <p:bldP spid="585818" grpId="0"/>
      <p:bldP spid="585818" grpId="2"/>
      <p:bldP spid="585821" grpId="0" animBg="1"/>
      <p:bldP spid="585821" grpId="1" animBg="1"/>
      <p:bldP spid="585828" grpId="0" animBg="1"/>
      <p:bldP spid="585828" grpId="1" animBg="1"/>
      <p:bldP spid="585836" grpId="0" animBg="1"/>
      <p:bldP spid="585836" grpId="2" animBg="1"/>
      <p:bldP spid="585837" grpId="0" animBg="1"/>
      <p:bldP spid="585837" grpId="2" animBg="1"/>
      <p:bldP spid="585838" grpId="0"/>
      <p:bldP spid="585838" grpId="1"/>
      <p:bldP spid="585839" grpId="0"/>
      <p:bldP spid="585839" grpId="1"/>
      <p:bldP spid="585737" grpId="0"/>
      <p:bldP spid="585737" grpId="1"/>
      <p:bldP spid="68" grpId="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1875" name="Rectangle 3"/>
          <p:cNvSpPr>
            <a:spLocks noGrp="1" noRot="1" noChangeArrowheads="1"/>
          </p:cNvSpPr>
          <p:nvPr>
            <p:ph type="title"/>
          </p:nvPr>
        </p:nvSpPr>
        <p:spPr/>
        <p:txBody>
          <a:bodyPr>
            <a:normAutofit fontScale="90000"/>
          </a:bodyPr>
          <a:lstStyle/>
          <a:p>
            <a:r>
              <a:rPr lang="en-US" sz="4000" dirty="0"/>
              <a:t>What Happens When the Demand Curve Shifts</a:t>
            </a:r>
          </a:p>
        </p:txBody>
      </p:sp>
      <p:cxnSp>
        <p:nvCxnSpPr>
          <p:cNvPr id="592037" name="Straight Connector 86"/>
          <p:cNvCxnSpPr>
            <a:cxnSpLocks noChangeShapeType="1"/>
          </p:cNvCxnSpPr>
          <p:nvPr/>
        </p:nvCxnSpPr>
        <p:spPr bwMode="auto">
          <a:xfrm>
            <a:off x="1781175" y="2628900"/>
            <a:ext cx="2860675" cy="12700"/>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cxnSp>
        <p:nvCxnSpPr>
          <p:cNvPr id="592038" name="Straight Connector 86"/>
          <p:cNvCxnSpPr>
            <a:cxnSpLocks noChangeShapeType="1"/>
          </p:cNvCxnSpPr>
          <p:nvPr/>
        </p:nvCxnSpPr>
        <p:spPr bwMode="auto">
          <a:xfrm>
            <a:off x="4641850" y="2684463"/>
            <a:ext cx="0" cy="2614612"/>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cxnSp>
        <p:nvCxnSpPr>
          <p:cNvPr id="592039" name="Straight Connector 86"/>
          <p:cNvCxnSpPr>
            <a:cxnSpLocks noChangeShapeType="1"/>
          </p:cNvCxnSpPr>
          <p:nvPr/>
        </p:nvCxnSpPr>
        <p:spPr bwMode="auto">
          <a:xfrm>
            <a:off x="1781175" y="3340100"/>
            <a:ext cx="1754188" cy="7938"/>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cxnSp>
        <p:nvCxnSpPr>
          <p:cNvPr id="592040" name="Straight Connector 86"/>
          <p:cNvCxnSpPr>
            <a:cxnSpLocks noChangeShapeType="1"/>
          </p:cNvCxnSpPr>
          <p:nvPr/>
        </p:nvCxnSpPr>
        <p:spPr bwMode="auto">
          <a:xfrm>
            <a:off x="3535363" y="3359150"/>
            <a:ext cx="0" cy="1939925"/>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sp>
        <p:nvSpPr>
          <p:cNvPr id="592041" name="Freeform 169"/>
          <p:cNvSpPr>
            <a:spLocks/>
          </p:cNvSpPr>
          <p:nvPr/>
        </p:nvSpPr>
        <p:spPr bwMode="auto">
          <a:xfrm>
            <a:off x="3389313" y="5815013"/>
            <a:ext cx="1417637" cy="357187"/>
          </a:xfrm>
          <a:custGeom>
            <a:avLst/>
            <a:gdLst>
              <a:gd name="T0" fmla="*/ 214 w 214"/>
              <a:gd name="T1" fmla="*/ 40 h 59"/>
              <a:gd name="T2" fmla="*/ 196 w 214"/>
              <a:gd name="T3" fmla="*/ 59 h 59"/>
              <a:gd name="T4" fmla="*/ 17 w 214"/>
              <a:gd name="T5" fmla="*/ 59 h 59"/>
              <a:gd name="T6" fmla="*/ 0 w 214"/>
              <a:gd name="T7" fmla="*/ 40 h 59"/>
              <a:gd name="T8" fmla="*/ 0 w 214"/>
              <a:gd name="T9" fmla="*/ 20 h 59"/>
              <a:gd name="T10" fmla="*/ 17 w 214"/>
              <a:gd name="T11" fmla="*/ 0 h 59"/>
              <a:gd name="T12" fmla="*/ 196 w 214"/>
              <a:gd name="T13" fmla="*/ 0 h 59"/>
              <a:gd name="T14" fmla="*/ 214 w 214"/>
              <a:gd name="T15" fmla="*/ 20 h 59"/>
              <a:gd name="T16" fmla="*/ 214 w 214"/>
              <a:gd name="T17" fmla="*/ 4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59">
                <a:moveTo>
                  <a:pt x="214" y="40"/>
                </a:moveTo>
                <a:cubicBezTo>
                  <a:pt x="214" y="51"/>
                  <a:pt x="206" y="59"/>
                  <a:pt x="196" y="59"/>
                </a:cubicBezTo>
                <a:cubicBezTo>
                  <a:pt x="17" y="59"/>
                  <a:pt x="17" y="59"/>
                  <a:pt x="17" y="59"/>
                </a:cubicBezTo>
                <a:cubicBezTo>
                  <a:pt x="7" y="59"/>
                  <a:pt x="0" y="51"/>
                  <a:pt x="0" y="40"/>
                </a:cubicBezTo>
                <a:cubicBezTo>
                  <a:pt x="0" y="20"/>
                  <a:pt x="0" y="20"/>
                  <a:pt x="0" y="20"/>
                </a:cubicBezTo>
                <a:cubicBezTo>
                  <a:pt x="0" y="9"/>
                  <a:pt x="7" y="0"/>
                  <a:pt x="17" y="0"/>
                </a:cubicBezTo>
                <a:cubicBezTo>
                  <a:pt x="196" y="0"/>
                  <a:pt x="196" y="0"/>
                  <a:pt x="196" y="0"/>
                </a:cubicBezTo>
                <a:cubicBezTo>
                  <a:pt x="206" y="0"/>
                  <a:pt x="214" y="9"/>
                  <a:pt x="214" y="20"/>
                </a:cubicBezTo>
                <a:lnTo>
                  <a:pt x="214" y="40"/>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2042" name="Rectangle 170"/>
          <p:cNvSpPr>
            <a:spLocks noChangeArrowheads="1"/>
          </p:cNvSpPr>
          <p:nvPr/>
        </p:nvSpPr>
        <p:spPr bwMode="auto">
          <a:xfrm>
            <a:off x="4530725" y="5476875"/>
            <a:ext cx="13946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Pro" pitchFamily="34" charset="0"/>
              </a:rPr>
              <a:t>Q</a:t>
            </a:r>
            <a:endParaRPr lang="en-US" sz="1400" i="1" dirty="0">
              <a:latin typeface="Myriad Pro" pitchFamily="34" charset="0"/>
            </a:endParaRPr>
          </a:p>
        </p:txBody>
      </p:sp>
      <p:sp>
        <p:nvSpPr>
          <p:cNvPr id="592043" name="Rectangle 171"/>
          <p:cNvSpPr>
            <a:spLocks noChangeArrowheads="1"/>
          </p:cNvSpPr>
          <p:nvPr/>
        </p:nvSpPr>
        <p:spPr bwMode="auto">
          <a:xfrm>
            <a:off x="4694238" y="5568950"/>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592044" name="Rectangle 172"/>
          <p:cNvSpPr>
            <a:spLocks noChangeArrowheads="1"/>
          </p:cNvSpPr>
          <p:nvPr/>
        </p:nvSpPr>
        <p:spPr bwMode="auto">
          <a:xfrm>
            <a:off x="3416300" y="5453063"/>
            <a:ext cx="13946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Q</a:t>
            </a:r>
            <a:endParaRPr lang="en-US" sz="1400" i="1">
              <a:latin typeface="Myriad Pro" pitchFamily="34" charset="0"/>
            </a:endParaRPr>
          </a:p>
        </p:txBody>
      </p:sp>
      <p:sp>
        <p:nvSpPr>
          <p:cNvPr id="592045" name="Rectangle 173"/>
          <p:cNvSpPr>
            <a:spLocks noChangeArrowheads="1"/>
          </p:cNvSpPr>
          <p:nvPr/>
        </p:nvSpPr>
        <p:spPr bwMode="auto">
          <a:xfrm>
            <a:off x="3598863" y="5568950"/>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592046" name="Rectangle 174"/>
          <p:cNvSpPr>
            <a:spLocks noChangeArrowheads="1"/>
          </p:cNvSpPr>
          <p:nvPr/>
        </p:nvSpPr>
        <p:spPr bwMode="auto">
          <a:xfrm>
            <a:off x="1363663" y="2493963"/>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P</a:t>
            </a:r>
            <a:endParaRPr lang="en-US" sz="1400" i="1">
              <a:latin typeface="Myriad Pro" pitchFamily="34" charset="0"/>
            </a:endParaRPr>
          </a:p>
        </p:txBody>
      </p:sp>
      <p:sp>
        <p:nvSpPr>
          <p:cNvPr id="592047" name="Rectangle 175"/>
          <p:cNvSpPr>
            <a:spLocks noChangeArrowheads="1"/>
          </p:cNvSpPr>
          <p:nvPr/>
        </p:nvSpPr>
        <p:spPr bwMode="auto">
          <a:xfrm>
            <a:off x="1506538" y="2609850"/>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592048" name="Rectangle 176"/>
          <p:cNvSpPr>
            <a:spLocks noChangeArrowheads="1"/>
          </p:cNvSpPr>
          <p:nvPr/>
        </p:nvSpPr>
        <p:spPr bwMode="auto">
          <a:xfrm>
            <a:off x="1363663" y="3194050"/>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P</a:t>
            </a:r>
            <a:endParaRPr lang="en-US" sz="1400" i="1">
              <a:latin typeface="Myriad Pro" pitchFamily="34" charset="0"/>
            </a:endParaRPr>
          </a:p>
        </p:txBody>
      </p:sp>
      <p:sp>
        <p:nvSpPr>
          <p:cNvPr id="592049" name="Rectangle 177"/>
          <p:cNvSpPr>
            <a:spLocks noChangeArrowheads="1"/>
          </p:cNvSpPr>
          <p:nvPr/>
        </p:nvSpPr>
        <p:spPr bwMode="auto">
          <a:xfrm>
            <a:off x="1506538" y="3308350"/>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592050" name="Rectangle 178"/>
          <p:cNvSpPr>
            <a:spLocks noChangeArrowheads="1"/>
          </p:cNvSpPr>
          <p:nvPr/>
        </p:nvSpPr>
        <p:spPr bwMode="auto">
          <a:xfrm>
            <a:off x="6553200" y="3805238"/>
            <a:ext cx="129844"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Pro" pitchFamily="34" charset="0"/>
              </a:rPr>
              <a:t>D</a:t>
            </a:r>
            <a:endParaRPr lang="en-US" sz="1400" i="1" dirty="0">
              <a:latin typeface="Myriad Pro" pitchFamily="34" charset="0"/>
            </a:endParaRPr>
          </a:p>
        </p:txBody>
      </p:sp>
      <p:sp>
        <p:nvSpPr>
          <p:cNvPr id="592051" name="Rectangle 179"/>
          <p:cNvSpPr>
            <a:spLocks noChangeArrowheads="1"/>
          </p:cNvSpPr>
          <p:nvPr/>
        </p:nvSpPr>
        <p:spPr bwMode="auto">
          <a:xfrm>
            <a:off x="6731000" y="3921125"/>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592052" name="Rectangle 180"/>
          <p:cNvSpPr>
            <a:spLocks noChangeArrowheads="1"/>
          </p:cNvSpPr>
          <p:nvPr/>
        </p:nvSpPr>
        <p:spPr bwMode="auto">
          <a:xfrm>
            <a:off x="6051550" y="1579563"/>
            <a:ext cx="519373"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Supply</a:t>
            </a:r>
            <a:endParaRPr lang="en-US" sz="1400">
              <a:latin typeface="Myriad Pro" pitchFamily="34" charset="0"/>
            </a:endParaRPr>
          </a:p>
        </p:txBody>
      </p:sp>
      <p:sp>
        <p:nvSpPr>
          <p:cNvPr id="592053" name="Rectangle 181"/>
          <p:cNvSpPr>
            <a:spLocks noChangeArrowheads="1"/>
          </p:cNvSpPr>
          <p:nvPr/>
        </p:nvSpPr>
        <p:spPr bwMode="auto">
          <a:xfrm>
            <a:off x="5456238" y="4505325"/>
            <a:ext cx="129844"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Pro" pitchFamily="34" charset="0"/>
              </a:rPr>
              <a:t>D</a:t>
            </a:r>
            <a:endParaRPr lang="en-US" sz="1400" i="1" dirty="0">
              <a:latin typeface="Myriad Pro" pitchFamily="34" charset="0"/>
            </a:endParaRPr>
          </a:p>
        </p:txBody>
      </p:sp>
      <p:sp>
        <p:nvSpPr>
          <p:cNvPr id="592054" name="Rectangle 182"/>
          <p:cNvSpPr>
            <a:spLocks noChangeArrowheads="1"/>
          </p:cNvSpPr>
          <p:nvPr/>
        </p:nvSpPr>
        <p:spPr bwMode="auto">
          <a:xfrm>
            <a:off x="5630863" y="4621213"/>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592055" name="Rectangle 183"/>
          <p:cNvSpPr>
            <a:spLocks noChangeArrowheads="1"/>
          </p:cNvSpPr>
          <p:nvPr/>
        </p:nvSpPr>
        <p:spPr bwMode="auto">
          <a:xfrm>
            <a:off x="4546600" y="2219325"/>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Pro" pitchFamily="34" charset="0"/>
              </a:rPr>
              <a:t>E</a:t>
            </a:r>
            <a:endParaRPr lang="en-US" sz="1400" i="1" dirty="0">
              <a:latin typeface="Myriad Pro" pitchFamily="34" charset="0"/>
            </a:endParaRPr>
          </a:p>
        </p:txBody>
      </p:sp>
      <p:sp>
        <p:nvSpPr>
          <p:cNvPr id="592056" name="Rectangle 184"/>
          <p:cNvSpPr>
            <a:spLocks noChangeArrowheads="1"/>
          </p:cNvSpPr>
          <p:nvPr/>
        </p:nvSpPr>
        <p:spPr bwMode="auto">
          <a:xfrm>
            <a:off x="4676775" y="2336800"/>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592057" name="Rectangle 185"/>
          <p:cNvSpPr>
            <a:spLocks noChangeArrowheads="1"/>
          </p:cNvSpPr>
          <p:nvPr/>
        </p:nvSpPr>
        <p:spPr bwMode="auto">
          <a:xfrm>
            <a:off x="3443288" y="2914650"/>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dirty="0">
                <a:solidFill>
                  <a:srgbClr val="000000"/>
                </a:solidFill>
                <a:latin typeface="Myriad Pro" pitchFamily="34" charset="0"/>
              </a:rPr>
              <a:t>E</a:t>
            </a:r>
            <a:endParaRPr lang="en-US" sz="1400" i="1" dirty="0">
              <a:latin typeface="Myriad Pro" pitchFamily="34" charset="0"/>
            </a:endParaRPr>
          </a:p>
        </p:txBody>
      </p:sp>
      <p:sp>
        <p:nvSpPr>
          <p:cNvPr id="592058" name="Rectangle 186"/>
          <p:cNvSpPr>
            <a:spLocks noChangeArrowheads="1"/>
          </p:cNvSpPr>
          <p:nvPr/>
        </p:nvSpPr>
        <p:spPr bwMode="auto">
          <a:xfrm>
            <a:off x="3571875" y="3030538"/>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592059" name="Line 187"/>
          <p:cNvSpPr>
            <a:spLocks noChangeShapeType="1"/>
          </p:cNvSpPr>
          <p:nvPr/>
        </p:nvSpPr>
        <p:spPr bwMode="auto">
          <a:xfrm>
            <a:off x="2181225" y="2336800"/>
            <a:ext cx="1684338" cy="0"/>
          </a:xfrm>
          <a:prstGeom prst="line">
            <a:avLst/>
          </a:prstGeom>
          <a:noFill/>
          <a:ln w="4286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92060" name="Freeform 188"/>
          <p:cNvSpPr>
            <a:spLocks/>
          </p:cNvSpPr>
          <p:nvPr/>
        </p:nvSpPr>
        <p:spPr bwMode="auto">
          <a:xfrm>
            <a:off x="3813175" y="2282825"/>
            <a:ext cx="198438" cy="109538"/>
          </a:xfrm>
          <a:custGeom>
            <a:avLst/>
            <a:gdLst>
              <a:gd name="T0" fmla="*/ 6 w 30"/>
              <a:gd name="T1" fmla="*/ 9 h 18"/>
              <a:gd name="T2" fmla="*/ 0 w 30"/>
              <a:gd name="T3" fmla="*/ 1 h 18"/>
              <a:gd name="T4" fmla="*/ 1 w 30"/>
              <a:gd name="T5" fmla="*/ 0 h 18"/>
              <a:gd name="T6" fmla="*/ 15 w 30"/>
              <a:gd name="T7" fmla="*/ 6 h 18"/>
              <a:gd name="T8" fmla="*/ 30 w 30"/>
              <a:gd name="T9" fmla="*/ 9 h 18"/>
              <a:gd name="T10" fmla="*/ 15 w 30"/>
              <a:gd name="T11" fmla="*/ 12 h 18"/>
              <a:gd name="T12" fmla="*/ 1 w 30"/>
              <a:gd name="T13" fmla="*/ 18 h 18"/>
              <a:gd name="T14" fmla="*/ 0 w 30"/>
              <a:gd name="T15" fmla="*/ 18 h 18"/>
              <a:gd name="T16" fmla="*/ 6 w 30"/>
              <a:gd name="T17"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8">
                <a:moveTo>
                  <a:pt x="6" y="9"/>
                </a:moveTo>
                <a:cubicBezTo>
                  <a:pt x="0" y="1"/>
                  <a:pt x="0" y="1"/>
                  <a:pt x="0" y="1"/>
                </a:cubicBezTo>
                <a:cubicBezTo>
                  <a:pt x="1" y="0"/>
                  <a:pt x="1" y="0"/>
                  <a:pt x="1" y="0"/>
                </a:cubicBezTo>
                <a:cubicBezTo>
                  <a:pt x="15" y="6"/>
                  <a:pt x="15" y="6"/>
                  <a:pt x="15" y="6"/>
                </a:cubicBezTo>
                <a:cubicBezTo>
                  <a:pt x="20" y="7"/>
                  <a:pt x="25" y="8"/>
                  <a:pt x="30" y="9"/>
                </a:cubicBezTo>
                <a:cubicBezTo>
                  <a:pt x="25" y="10"/>
                  <a:pt x="20" y="11"/>
                  <a:pt x="15" y="12"/>
                </a:cubicBezTo>
                <a:cubicBezTo>
                  <a:pt x="1" y="18"/>
                  <a:pt x="1" y="18"/>
                  <a:pt x="1" y="18"/>
                </a:cubicBezTo>
                <a:cubicBezTo>
                  <a:pt x="0" y="18"/>
                  <a:pt x="0" y="18"/>
                  <a:pt x="0" y="18"/>
                </a:cubicBezTo>
                <a:lnTo>
                  <a:pt x="6" y="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2061" name="Freeform 189"/>
          <p:cNvSpPr>
            <a:spLocks/>
          </p:cNvSpPr>
          <p:nvPr/>
        </p:nvSpPr>
        <p:spPr bwMode="auto">
          <a:xfrm>
            <a:off x="1704975" y="1016000"/>
            <a:ext cx="6430963" cy="4411663"/>
          </a:xfrm>
          <a:custGeom>
            <a:avLst/>
            <a:gdLst>
              <a:gd name="T0" fmla="*/ 3345 w 3345"/>
              <a:gd name="T1" fmla="*/ 2511 h 2511"/>
              <a:gd name="T2" fmla="*/ 0 w 3345"/>
              <a:gd name="T3" fmla="*/ 2511 h 2511"/>
              <a:gd name="T4" fmla="*/ 0 w 3345"/>
              <a:gd name="T5" fmla="*/ 0 h 2511"/>
            </a:gdLst>
            <a:ahLst/>
            <a:cxnLst>
              <a:cxn ang="0">
                <a:pos x="T0" y="T1"/>
              </a:cxn>
              <a:cxn ang="0">
                <a:pos x="T2" y="T3"/>
              </a:cxn>
              <a:cxn ang="0">
                <a:pos x="T4" y="T5"/>
              </a:cxn>
            </a:cxnLst>
            <a:rect l="0" t="0" r="r" b="b"/>
            <a:pathLst>
              <a:path w="3345" h="2511">
                <a:moveTo>
                  <a:pt x="3345" y="2511"/>
                </a:moveTo>
                <a:lnTo>
                  <a:pt x="0" y="2511"/>
                </a:lnTo>
                <a:lnTo>
                  <a:pt x="0" y="0"/>
                </a:lnTo>
              </a:path>
            </a:pathLst>
          </a:custGeom>
          <a:noFill/>
          <a:ln w="11113"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Myriad Pro" pitchFamily="34" charset="0"/>
            </a:endParaRPr>
          </a:p>
        </p:txBody>
      </p:sp>
      <p:sp>
        <p:nvSpPr>
          <p:cNvPr id="592062" name="Line 190"/>
          <p:cNvSpPr>
            <a:spLocks noChangeShapeType="1"/>
          </p:cNvSpPr>
          <p:nvPr/>
        </p:nvSpPr>
        <p:spPr bwMode="auto">
          <a:xfrm flipV="1">
            <a:off x="2241550" y="1809750"/>
            <a:ext cx="3733800" cy="2357438"/>
          </a:xfrm>
          <a:prstGeom prst="line">
            <a:avLst/>
          </a:prstGeom>
          <a:noFill/>
          <a:ln w="42863">
            <a:solidFill>
              <a:srgbClr val="EE313C"/>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92063" name="Line 191"/>
          <p:cNvSpPr>
            <a:spLocks noChangeShapeType="1"/>
          </p:cNvSpPr>
          <p:nvPr/>
        </p:nvSpPr>
        <p:spPr bwMode="auto">
          <a:xfrm flipH="1" flipV="1">
            <a:off x="2792413" y="1458913"/>
            <a:ext cx="3732212" cy="2357437"/>
          </a:xfrm>
          <a:prstGeom prst="line">
            <a:avLst/>
          </a:prstGeom>
          <a:noFill/>
          <a:ln w="42863">
            <a:solidFill>
              <a:srgbClr val="3C5DAA"/>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92064" name="Line 192"/>
          <p:cNvSpPr>
            <a:spLocks noChangeShapeType="1"/>
          </p:cNvSpPr>
          <p:nvPr/>
        </p:nvSpPr>
        <p:spPr bwMode="auto">
          <a:xfrm flipH="1" flipV="1">
            <a:off x="1928813" y="2312988"/>
            <a:ext cx="3487737" cy="2198687"/>
          </a:xfrm>
          <a:prstGeom prst="line">
            <a:avLst/>
          </a:prstGeom>
          <a:noFill/>
          <a:ln w="42863">
            <a:solidFill>
              <a:srgbClr val="AEC5E7"/>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92065" name="Oval 193"/>
          <p:cNvSpPr>
            <a:spLocks noChangeArrowheads="1"/>
          </p:cNvSpPr>
          <p:nvPr/>
        </p:nvSpPr>
        <p:spPr bwMode="auto">
          <a:xfrm>
            <a:off x="3489325" y="3276600"/>
            <a:ext cx="131763" cy="12223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2066" name="Oval 194"/>
          <p:cNvSpPr>
            <a:spLocks noChangeArrowheads="1"/>
          </p:cNvSpPr>
          <p:nvPr/>
        </p:nvSpPr>
        <p:spPr bwMode="auto">
          <a:xfrm>
            <a:off x="4595813" y="2579688"/>
            <a:ext cx="133350" cy="12065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2067" name="Line 195"/>
          <p:cNvSpPr>
            <a:spLocks noChangeShapeType="1"/>
          </p:cNvSpPr>
          <p:nvPr/>
        </p:nvSpPr>
        <p:spPr bwMode="auto">
          <a:xfrm flipV="1">
            <a:off x="3805238" y="2943225"/>
            <a:ext cx="682625" cy="430213"/>
          </a:xfrm>
          <a:prstGeom prst="line">
            <a:avLst/>
          </a:prstGeom>
          <a:noFill/>
          <a:ln w="4286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92068" name="Freeform 196"/>
          <p:cNvSpPr>
            <a:spLocks/>
          </p:cNvSpPr>
          <p:nvPr/>
        </p:nvSpPr>
        <p:spPr bwMode="auto">
          <a:xfrm>
            <a:off x="4414838" y="2871788"/>
            <a:ext cx="187325" cy="138112"/>
          </a:xfrm>
          <a:custGeom>
            <a:avLst/>
            <a:gdLst>
              <a:gd name="T0" fmla="*/ 9 w 28"/>
              <a:gd name="T1" fmla="*/ 13 h 23"/>
              <a:gd name="T2" fmla="*/ 0 w 28"/>
              <a:gd name="T3" fmla="*/ 9 h 23"/>
              <a:gd name="T4" fmla="*/ 0 w 28"/>
              <a:gd name="T5" fmla="*/ 9 h 23"/>
              <a:gd name="T6" fmla="*/ 15 w 28"/>
              <a:gd name="T7" fmla="*/ 5 h 23"/>
              <a:gd name="T8" fmla="*/ 28 w 28"/>
              <a:gd name="T9" fmla="*/ 0 h 23"/>
              <a:gd name="T10" fmla="*/ 18 w 28"/>
              <a:gd name="T11" fmla="*/ 11 h 23"/>
              <a:gd name="T12" fmla="*/ 10 w 28"/>
              <a:gd name="T13" fmla="*/ 23 h 23"/>
              <a:gd name="T14" fmla="*/ 9 w 28"/>
              <a:gd name="T15" fmla="*/ 23 h 23"/>
              <a:gd name="T16" fmla="*/ 9 w 28"/>
              <a:gd name="T1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9" y="13"/>
                </a:moveTo>
                <a:cubicBezTo>
                  <a:pt x="0" y="9"/>
                  <a:pt x="0" y="9"/>
                  <a:pt x="0" y="9"/>
                </a:cubicBezTo>
                <a:cubicBezTo>
                  <a:pt x="0" y="9"/>
                  <a:pt x="0" y="9"/>
                  <a:pt x="0" y="9"/>
                </a:cubicBezTo>
                <a:cubicBezTo>
                  <a:pt x="15" y="5"/>
                  <a:pt x="15" y="5"/>
                  <a:pt x="15" y="5"/>
                </a:cubicBezTo>
                <a:cubicBezTo>
                  <a:pt x="19" y="4"/>
                  <a:pt x="24" y="2"/>
                  <a:pt x="28" y="0"/>
                </a:cubicBezTo>
                <a:cubicBezTo>
                  <a:pt x="25" y="3"/>
                  <a:pt x="22" y="7"/>
                  <a:pt x="18" y="11"/>
                </a:cubicBezTo>
                <a:cubicBezTo>
                  <a:pt x="10" y="23"/>
                  <a:pt x="10" y="23"/>
                  <a:pt x="10" y="23"/>
                </a:cubicBezTo>
                <a:cubicBezTo>
                  <a:pt x="9" y="23"/>
                  <a:pt x="9" y="23"/>
                  <a:pt x="9" y="23"/>
                </a:cubicBezTo>
                <a:lnTo>
                  <a:pt x="9" y="1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2069" name="Line 197"/>
          <p:cNvSpPr>
            <a:spLocks noChangeShapeType="1"/>
          </p:cNvSpPr>
          <p:nvPr/>
        </p:nvSpPr>
        <p:spPr bwMode="auto">
          <a:xfrm flipV="1">
            <a:off x="4468813" y="2725738"/>
            <a:ext cx="1546225" cy="357187"/>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92070" name="Freeform 198"/>
          <p:cNvSpPr>
            <a:spLocks/>
          </p:cNvSpPr>
          <p:nvPr/>
        </p:nvSpPr>
        <p:spPr bwMode="auto">
          <a:xfrm>
            <a:off x="5948363" y="1876425"/>
            <a:ext cx="2073275" cy="1492250"/>
          </a:xfrm>
          <a:custGeom>
            <a:avLst/>
            <a:gdLst>
              <a:gd name="T0" fmla="*/ 313 w 313"/>
              <a:gd name="T1" fmla="*/ 227 h 246"/>
              <a:gd name="T2" fmla="*/ 295 w 313"/>
              <a:gd name="T3" fmla="*/ 246 h 246"/>
              <a:gd name="T4" fmla="*/ 17 w 313"/>
              <a:gd name="T5" fmla="*/ 246 h 246"/>
              <a:gd name="T6" fmla="*/ 0 w 313"/>
              <a:gd name="T7" fmla="*/ 227 h 246"/>
              <a:gd name="T8" fmla="*/ 0 w 313"/>
              <a:gd name="T9" fmla="*/ 20 h 246"/>
              <a:gd name="T10" fmla="*/ 17 w 313"/>
              <a:gd name="T11" fmla="*/ 0 h 246"/>
              <a:gd name="T12" fmla="*/ 295 w 313"/>
              <a:gd name="T13" fmla="*/ 0 h 246"/>
              <a:gd name="T14" fmla="*/ 313 w 313"/>
              <a:gd name="T15" fmla="*/ 20 h 246"/>
              <a:gd name="T16" fmla="*/ 313 w 313"/>
              <a:gd name="T17" fmla="*/ 227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3" h="246">
                <a:moveTo>
                  <a:pt x="313" y="227"/>
                </a:moveTo>
                <a:cubicBezTo>
                  <a:pt x="313" y="238"/>
                  <a:pt x="305" y="246"/>
                  <a:pt x="295" y="246"/>
                </a:cubicBezTo>
                <a:cubicBezTo>
                  <a:pt x="17" y="246"/>
                  <a:pt x="17" y="246"/>
                  <a:pt x="17" y="246"/>
                </a:cubicBezTo>
                <a:cubicBezTo>
                  <a:pt x="7" y="246"/>
                  <a:pt x="0" y="238"/>
                  <a:pt x="0" y="227"/>
                </a:cubicBezTo>
                <a:cubicBezTo>
                  <a:pt x="0" y="20"/>
                  <a:pt x="0" y="20"/>
                  <a:pt x="0" y="20"/>
                </a:cubicBezTo>
                <a:cubicBezTo>
                  <a:pt x="0" y="9"/>
                  <a:pt x="7" y="0"/>
                  <a:pt x="17" y="0"/>
                </a:cubicBezTo>
                <a:cubicBezTo>
                  <a:pt x="295" y="0"/>
                  <a:pt x="295" y="0"/>
                  <a:pt x="295" y="0"/>
                </a:cubicBezTo>
                <a:cubicBezTo>
                  <a:pt x="305" y="0"/>
                  <a:pt x="313" y="9"/>
                  <a:pt x="313" y="20"/>
                </a:cubicBezTo>
                <a:lnTo>
                  <a:pt x="313" y="227"/>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2071" name="Freeform 199"/>
          <p:cNvSpPr>
            <a:spLocks/>
          </p:cNvSpPr>
          <p:nvPr/>
        </p:nvSpPr>
        <p:spPr bwMode="auto">
          <a:xfrm>
            <a:off x="669925" y="2725738"/>
            <a:ext cx="630238" cy="598487"/>
          </a:xfrm>
          <a:custGeom>
            <a:avLst/>
            <a:gdLst>
              <a:gd name="T0" fmla="*/ 95 w 95"/>
              <a:gd name="T1" fmla="*/ 80 h 99"/>
              <a:gd name="T2" fmla="*/ 77 w 95"/>
              <a:gd name="T3" fmla="*/ 99 h 99"/>
              <a:gd name="T4" fmla="*/ 17 w 95"/>
              <a:gd name="T5" fmla="*/ 99 h 99"/>
              <a:gd name="T6" fmla="*/ 0 w 95"/>
              <a:gd name="T7" fmla="*/ 80 h 99"/>
              <a:gd name="T8" fmla="*/ 0 w 95"/>
              <a:gd name="T9" fmla="*/ 20 h 99"/>
              <a:gd name="T10" fmla="*/ 17 w 95"/>
              <a:gd name="T11" fmla="*/ 0 h 99"/>
              <a:gd name="T12" fmla="*/ 77 w 95"/>
              <a:gd name="T13" fmla="*/ 0 h 99"/>
              <a:gd name="T14" fmla="*/ 95 w 95"/>
              <a:gd name="T15" fmla="*/ 20 h 99"/>
              <a:gd name="T16" fmla="*/ 95 w 95"/>
              <a:gd name="T17"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99">
                <a:moveTo>
                  <a:pt x="95" y="80"/>
                </a:moveTo>
                <a:cubicBezTo>
                  <a:pt x="95" y="90"/>
                  <a:pt x="87" y="99"/>
                  <a:pt x="77" y="99"/>
                </a:cubicBezTo>
                <a:cubicBezTo>
                  <a:pt x="17" y="99"/>
                  <a:pt x="17" y="99"/>
                  <a:pt x="17" y="99"/>
                </a:cubicBezTo>
                <a:cubicBezTo>
                  <a:pt x="8" y="99"/>
                  <a:pt x="0" y="90"/>
                  <a:pt x="0" y="80"/>
                </a:cubicBezTo>
                <a:cubicBezTo>
                  <a:pt x="0" y="20"/>
                  <a:pt x="0" y="20"/>
                  <a:pt x="0" y="20"/>
                </a:cubicBezTo>
                <a:cubicBezTo>
                  <a:pt x="0" y="9"/>
                  <a:pt x="8" y="0"/>
                  <a:pt x="17" y="0"/>
                </a:cubicBezTo>
                <a:cubicBezTo>
                  <a:pt x="77" y="0"/>
                  <a:pt x="77" y="0"/>
                  <a:pt x="77" y="0"/>
                </a:cubicBezTo>
                <a:cubicBezTo>
                  <a:pt x="87" y="0"/>
                  <a:pt x="95" y="9"/>
                  <a:pt x="95" y="20"/>
                </a:cubicBezTo>
                <a:lnTo>
                  <a:pt x="95" y="80"/>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2072" name="Freeform 200"/>
          <p:cNvSpPr>
            <a:spLocks/>
          </p:cNvSpPr>
          <p:nvPr/>
        </p:nvSpPr>
        <p:spPr bwMode="auto">
          <a:xfrm>
            <a:off x="4144963" y="3035300"/>
            <a:ext cx="192087" cy="144463"/>
          </a:xfrm>
          <a:custGeom>
            <a:avLst/>
            <a:gdLst>
              <a:gd name="T0" fmla="*/ 10 w 29"/>
              <a:gd name="T1" fmla="*/ 14 h 24"/>
              <a:gd name="T2" fmla="*/ 0 w 29"/>
              <a:gd name="T3" fmla="*/ 10 h 24"/>
              <a:gd name="T4" fmla="*/ 0 w 29"/>
              <a:gd name="T5" fmla="*/ 10 h 24"/>
              <a:gd name="T6" fmla="*/ 15 w 29"/>
              <a:gd name="T7" fmla="*/ 6 h 24"/>
              <a:gd name="T8" fmla="*/ 29 w 29"/>
              <a:gd name="T9" fmla="*/ 0 h 24"/>
              <a:gd name="T10" fmla="*/ 19 w 29"/>
              <a:gd name="T11" fmla="*/ 11 h 24"/>
              <a:gd name="T12" fmla="*/ 11 w 29"/>
              <a:gd name="T13" fmla="*/ 24 h 24"/>
              <a:gd name="T14" fmla="*/ 10 w 29"/>
              <a:gd name="T15" fmla="*/ 24 h 24"/>
              <a:gd name="T16" fmla="*/ 10 w 29"/>
              <a:gd name="T17"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4">
                <a:moveTo>
                  <a:pt x="10" y="14"/>
                </a:moveTo>
                <a:cubicBezTo>
                  <a:pt x="0" y="10"/>
                  <a:pt x="0" y="10"/>
                  <a:pt x="0" y="10"/>
                </a:cubicBezTo>
                <a:cubicBezTo>
                  <a:pt x="0" y="10"/>
                  <a:pt x="0" y="10"/>
                  <a:pt x="0" y="10"/>
                </a:cubicBezTo>
                <a:cubicBezTo>
                  <a:pt x="15" y="6"/>
                  <a:pt x="15" y="6"/>
                  <a:pt x="15" y="6"/>
                </a:cubicBezTo>
                <a:cubicBezTo>
                  <a:pt x="20" y="4"/>
                  <a:pt x="25" y="2"/>
                  <a:pt x="29" y="0"/>
                </a:cubicBezTo>
                <a:cubicBezTo>
                  <a:pt x="26" y="4"/>
                  <a:pt x="22" y="8"/>
                  <a:pt x="19" y="11"/>
                </a:cubicBezTo>
                <a:cubicBezTo>
                  <a:pt x="11" y="24"/>
                  <a:pt x="11" y="24"/>
                  <a:pt x="11" y="24"/>
                </a:cubicBezTo>
                <a:cubicBezTo>
                  <a:pt x="10" y="24"/>
                  <a:pt x="10" y="24"/>
                  <a:pt x="10" y="24"/>
                </a:cubicBezTo>
                <a:lnTo>
                  <a:pt x="10" y="1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2073" name="Freeform 201"/>
          <p:cNvSpPr>
            <a:spLocks/>
          </p:cNvSpPr>
          <p:nvPr/>
        </p:nvSpPr>
        <p:spPr bwMode="auto">
          <a:xfrm>
            <a:off x="3878263" y="3203575"/>
            <a:ext cx="193675" cy="146050"/>
          </a:xfrm>
          <a:custGeom>
            <a:avLst/>
            <a:gdLst>
              <a:gd name="T0" fmla="*/ 9 w 29"/>
              <a:gd name="T1" fmla="*/ 14 h 24"/>
              <a:gd name="T2" fmla="*/ 0 w 29"/>
              <a:gd name="T3" fmla="*/ 10 h 24"/>
              <a:gd name="T4" fmla="*/ 0 w 29"/>
              <a:gd name="T5" fmla="*/ 10 h 24"/>
              <a:gd name="T6" fmla="*/ 15 w 29"/>
              <a:gd name="T7" fmla="*/ 6 h 24"/>
              <a:gd name="T8" fmla="*/ 29 w 29"/>
              <a:gd name="T9" fmla="*/ 0 h 24"/>
              <a:gd name="T10" fmla="*/ 18 w 29"/>
              <a:gd name="T11" fmla="*/ 11 h 24"/>
              <a:gd name="T12" fmla="*/ 10 w 29"/>
              <a:gd name="T13" fmla="*/ 24 h 24"/>
              <a:gd name="T14" fmla="*/ 10 w 29"/>
              <a:gd name="T15" fmla="*/ 24 h 24"/>
              <a:gd name="T16" fmla="*/ 9 w 29"/>
              <a:gd name="T17"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4">
                <a:moveTo>
                  <a:pt x="9" y="14"/>
                </a:moveTo>
                <a:cubicBezTo>
                  <a:pt x="0" y="10"/>
                  <a:pt x="0" y="10"/>
                  <a:pt x="0" y="10"/>
                </a:cubicBezTo>
                <a:cubicBezTo>
                  <a:pt x="0" y="10"/>
                  <a:pt x="0" y="10"/>
                  <a:pt x="0" y="10"/>
                </a:cubicBezTo>
                <a:cubicBezTo>
                  <a:pt x="15" y="6"/>
                  <a:pt x="15" y="6"/>
                  <a:pt x="15" y="6"/>
                </a:cubicBezTo>
                <a:cubicBezTo>
                  <a:pt x="19" y="4"/>
                  <a:pt x="24" y="2"/>
                  <a:pt x="29" y="0"/>
                </a:cubicBezTo>
                <a:cubicBezTo>
                  <a:pt x="25" y="4"/>
                  <a:pt x="22" y="8"/>
                  <a:pt x="18" y="11"/>
                </a:cubicBezTo>
                <a:cubicBezTo>
                  <a:pt x="10" y="24"/>
                  <a:pt x="10" y="24"/>
                  <a:pt x="10" y="24"/>
                </a:cubicBezTo>
                <a:cubicBezTo>
                  <a:pt x="10" y="24"/>
                  <a:pt x="10" y="24"/>
                  <a:pt x="10" y="24"/>
                </a:cubicBezTo>
                <a:lnTo>
                  <a:pt x="9" y="1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2074" name="Line 202"/>
          <p:cNvSpPr>
            <a:spLocks noChangeShapeType="1"/>
          </p:cNvSpPr>
          <p:nvPr/>
        </p:nvSpPr>
        <p:spPr bwMode="auto">
          <a:xfrm flipV="1">
            <a:off x="1492250" y="2889250"/>
            <a:ext cx="0" cy="303213"/>
          </a:xfrm>
          <a:prstGeom prst="line">
            <a:avLst/>
          </a:prstGeom>
          <a:noFill/>
          <a:ln w="1587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92075" name="Freeform 203"/>
          <p:cNvSpPr>
            <a:spLocks/>
          </p:cNvSpPr>
          <p:nvPr/>
        </p:nvSpPr>
        <p:spPr bwMode="auto">
          <a:xfrm>
            <a:off x="1446213" y="2805113"/>
            <a:ext cx="93662" cy="120650"/>
          </a:xfrm>
          <a:custGeom>
            <a:avLst/>
            <a:gdLst>
              <a:gd name="T0" fmla="*/ 7 w 14"/>
              <a:gd name="T1" fmla="*/ 16 h 20"/>
              <a:gd name="T2" fmla="*/ 1 w 14"/>
              <a:gd name="T3" fmla="*/ 20 h 20"/>
              <a:gd name="T4" fmla="*/ 0 w 14"/>
              <a:gd name="T5" fmla="*/ 19 h 20"/>
              <a:gd name="T6" fmla="*/ 5 w 14"/>
              <a:gd name="T7" fmla="*/ 10 h 20"/>
              <a:gd name="T8" fmla="*/ 7 w 14"/>
              <a:gd name="T9" fmla="*/ 0 h 20"/>
              <a:gd name="T10" fmla="*/ 9 w 14"/>
              <a:gd name="T11" fmla="*/ 10 h 20"/>
              <a:gd name="T12" fmla="*/ 14 w 14"/>
              <a:gd name="T13" fmla="*/ 19 h 20"/>
              <a:gd name="T14" fmla="*/ 14 w 14"/>
              <a:gd name="T15" fmla="*/ 20 h 20"/>
              <a:gd name="T16" fmla="*/ 7 w 14"/>
              <a:gd name="T1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0">
                <a:moveTo>
                  <a:pt x="7" y="16"/>
                </a:moveTo>
                <a:cubicBezTo>
                  <a:pt x="1" y="20"/>
                  <a:pt x="1" y="20"/>
                  <a:pt x="1" y="20"/>
                </a:cubicBezTo>
                <a:cubicBezTo>
                  <a:pt x="0" y="19"/>
                  <a:pt x="0" y="19"/>
                  <a:pt x="0" y="19"/>
                </a:cubicBezTo>
                <a:cubicBezTo>
                  <a:pt x="5" y="10"/>
                  <a:pt x="5" y="10"/>
                  <a:pt x="5" y="10"/>
                </a:cubicBezTo>
                <a:cubicBezTo>
                  <a:pt x="5" y="7"/>
                  <a:pt x="6" y="3"/>
                  <a:pt x="7" y="0"/>
                </a:cubicBezTo>
                <a:cubicBezTo>
                  <a:pt x="8" y="3"/>
                  <a:pt x="9" y="7"/>
                  <a:pt x="9" y="10"/>
                </a:cubicBezTo>
                <a:cubicBezTo>
                  <a:pt x="14" y="19"/>
                  <a:pt x="14" y="19"/>
                  <a:pt x="14" y="19"/>
                </a:cubicBezTo>
                <a:cubicBezTo>
                  <a:pt x="14" y="20"/>
                  <a:pt x="14" y="20"/>
                  <a:pt x="14" y="20"/>
                </a:cubicBezTo>
                <a:lnTo>
                  <a:pt x="7"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2076" name="Line 204"/>
          <p:cNvSpPr>
            <a:spLocks noChangeShapeType="1"/>
          </p:cNvSpPr>
          <p:nvPr/>
        </p:nvSpPr>
        <p:spPr bwMode="auto">
          <a:xfrm>
            <a:off x="3713163" y="5597525"/>
            <a:ext cx="715962" cy="0"/>
          </a:xfrm>
          <a:prstGeom prst="line">
            <a:avLst/>
          </a:prstGeom>
          <a:noFill/>
          <a:ln w="1587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92077" name="Freeform 205"/>
          <p:cNvSpPr>
            <a:spLocks/>
          </p:cNvSpPr>
          <p:nvPr/>
        </p:nvSpPr>
        <p:spPr bwMode="auto">
          <a:xfrm>
            <a:off x="4337050" y="5556250"/>
            <a:ext cx="146050" cy="84138"/>
          </a:xfrm>
          <a:custGeom>
            <a:avLst/>
            <a:gdLst>
              <a:gd name="T0" fmla="*/ 4 w 22"/>
              <a:gd name="T1" fmla="*/ 7 h 14"/>
              <a:gd name="T2" fmla="*/ 0 w 22"/>
              <a:gd name="T3" fmla="*/ 1 h 14"/>
              <a:gd name="T4" fmla="*/ 0 w 22"/>
              <a:gd name="T5" fmla="*/ 0 h 14"/>
              <a:gd name="T6" fmla="*/ 11 w 22"/>
              <a:gd name="T7" fmla="*/ 5 h 14"/>
              <a:gd name="T8" fmla="*/ 22 w 22"/>
              <a:gd name="T9" fmla="*/ 7 h 14"/>
              <a:gd name="T10" fmla="*/ 11 w 22"/>
              <a:gd name="T11" fmla="*/ 10 h 14"/>
              <a:gd name="T12" fmla="*/ 0 w 22"/>
              <a:gd name="T13" fmla="*/ 14 h 14"/>
              <a:gd name="T14" fmla="*/ 0 w 22"/>
              <a:gd name="T15" fmla="*/ 14 h 14"/>
              <a:gd name="T16" fmla="*/ 4 w 22"/>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4">
                <a:moveTo>
                  <a:pt x="4" y="7"/>
                </a:moveTo>
                <a:cubicBezTo>
                  <a:pt x="0" y="1"/>
                  <a:pt x="0" y="1"/>
                  <a:pt x="0" y="1"/>
                </a:cubicBezTo>
                <a:cubicBezTo>
                  <a:pt x="0" y="0"/>
                  <a:pt x="0" y="0"/>
                  <a:pt x="0" y="0"/>
                </a:cubicBezTo>
                <a:cubicBezTo>
                  <a:pt x="11" y="5"/>
                  <a:pt x="11" y="5"/>
                  <a:pt x="11" y="5"/>
                </a:cubicBezTo>
                <a:cubicBezTo>
                  <a:pt x="14" y="5"/>
                  <a:pt x="18" y="6"/>
                  <a:pt x="22" y="7"/>
                </a:cubicBezTo>
                <a:cubicBezTo>
                  <a:pt x="18" y="8"/>
                  <a:pt x="14" y="9"/>
                  <a:pt x="11" y="10"/>
                </a:cubicBezTo>
                <a:cubicBezTo>
                  <a:pt x="0" y="14"/>
                  <a:pt x="0" y="14"/>
                  <a:pt x="0" y="14"/>
                </a:cubicBezTo>
                <a:cubicBezTo>
                  <a:pt x="0" y="14"/>
                  <a:pt x="0" y="14"/>
                  <a:pt x="0" y="14"/>
                </a:cubicBezTo>
                <a:lnTo>
                  <a:pt x="4"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2078" name="Line 206"/>
          <p:cNvSpPr>
            <a:spLocks noChangeShapeType="1"/>
          </p:cNvSpPr>
          <p:nvPr/>
        </p:nvSpPr>
        <p:spPr bwMode="auto">
          <a:xfrm flipV="1">
            <a:off x="3097213" y="1719263"/>
            <a:ext cx="635000" cy="588962"/>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92079" name="Freeform 207"/>
          <p:cNvSpPr>
            <a:spLocks/>
          </p:cNvSpPr>
          <p:nvPr/>
        </p:nvSpPr>
        <p:spPr bwMode="auto">
          <a:xfrm>
            <a:off x="3613150" y="1181100"/>
            <a:ext cx="1525588" cy="574675"/>
          </a:xfrm>
          <a:custGeom>
            <a:avLst/>
            <a:gdLst>
              <a:gd name="T0" fmla="*/ 230 w 230"/>
              <a:gd name="T1" fmla="*/ 79 h 95"/>
              <a:gd name="T2" fmla="*/ 219 w 230"/>
              <a:gd name="T3" fmla="*/ 95 h 95"/>
              <a:gd name="T4" fmla="*/ 11 w 230"/>
              <a:gd name="T5" fmla="*/ 95 h 95"/>
              <a:gd name="T6" fmla="*/ 0 w 230"/>
              <a:gd name="T7" fmla="*/ 79 h 95"/>
              <a:gd name="T8" fmla="*/ 0 w 230"/>
              <a:gd name="T9" fmla="*/ 16 h 95"/>
              <a:gd name="T10" fmla="*/ 11 w 230"/>
              <a:gd name="T11" fmla="*/ 0 h 95"/>
              <a:gd name="T12" fmla="*/ 219 w 230"/>
              <a:gd name="T13" fmla="*/ 0 h 95"/>
              <a:gd name="T14" fmla="*/ 230 w 230"/>
              <a:gd name="T15" fmla="*/ 16 h 95"/>
              <a:gd name="T16" fmla="*/ 230 w 230"/>
              <a:gd name="T17" fmla="*/ 7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95">
                <a:moveTo>
                  <a:pt x="230" y="79"/>
                </a:moveTo>
                <a:cubicBezTo>
                  <a:pt x="230" y="88"/>
                  <a:pt x="225" y="95"/>
                  <a:pt x="219" y="95"/>
                </a:cubicBezTo>
                <a:cubicBezTo>
                  <a:pt x="11" y="95"/>
                  <a:pt x="11" y="95"/>
                  <a:pt x="11" y="95"/>
                </a:cubicBezTo>
                <a:cubicBezTo>
                  <a:pt x="5" y="95"/>
                  <a:pt x="0" y="88"/>
                  <a:pt x="0" y="79"/>
                </a:cubicBezTo>
                <a:cubicBezTo>
                  <a:pt x="0" y="16"/>
                  <a:pt x="0" y="16"/>
                  <a:pt x="0" y="16"/>
                </a:cubicBezTo>
                <a:cubicBezTo>
                  <a:pt x="0" y="7"/>
                  <a:pt x="5" y="0"/>
                  <a:pt x="11" y="0"/>
                </a:cubicBezTo>
                <a:cubicBezTo>
                  <a:pt x="219" y="0"/>
                  <a:pt x="219" y="0"/>
                  <a:pt x="219" y="0"/>
                </a:cubicBezTo>
                <a:cubicBezTo>
                  <a:pt x="225" y="0"/>
                  <a:pt x="230" y="7"/>
                  <a:pt x="230" y="16"/>
                </a:cubicBezTo>
                <a:lnTo>
                  <a:pt x="230" y="79"/>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48930" name="TextBox 29"/>
          <p:cNvSpPr txBox="1">
            <a:spLocks noChangeArrowheads="1"/>
          </p:cNvSpPr>
          <p:nvPr/>
        </p:nvSpPr>
        <p:spPr bwMode="auto">
          <a:xfrm>
            <a:off x="304800" y="914400"/>
            <a:ext cx="13843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Price of </a:t>
            </a:r>
            <a:r>
              <a:rPr lang="en-US" sz="1400" dirty="0" smtClean="0">
                <a:latin typeface="Myriad Pro" pitchFamily="34" charset="0"/>
                <a:ea typeface="MS PGothic" pitchFamily="34" charset="-128"/>
              </a:rPr>
              <a:t>cotton</a:t>
            </a:r>
            <a:endParaRPr lang="en-US" sz="1400" dirty="0">
              <a:latin typeface="Myriad Pro" pitchFamily="34" charset="0"/>
              <a:ea typeface="MS PGothic" pitchFamily="34" charset="-128"/>
            </a:endParaRPr>
          </a:p>
        </p:txBody>
      </p:sp>
      <p:sp>
        <p:nvSpPr>
          <p:cNvPr id="548931" name="TextBox 30"/>
          <p:cNvSpPr txBox="1">
            <a:spLocks noChangeArrowheads="1"/>
          </p:cNvSpPr>
          <p:nvPr/>
        </p:nvSpPr>
        <p:spPr bwMode="auto">
          <a:xfrm>
            <a:off x="6211888" y="5551488"/>
            <a:ext cx="239871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Quantity of </a:t>
            </a:r>
            <a:r>
              <a:rPr lang="en-US" sz="1400" dirty="0" smtClean="0">
                <a:latin typeface="Myriad Pro" pitchFamily="34" charset="0"/>
                <a:ea typeface="MS PGothic" pitchFamily="34" charset="-128"/>
              </a:rPr>
              <a:t>cotton</a:t>
            </a:r>
            <a:endParaRPr lang="en-US" sz="1400" dirty="0">
              <a:latin typeface="Myriad Pro" pitchFamily="34" charset="0"/>
              <a:ea typeface="MS PGothic" pitchFamily="34" charset="-128"/>
            </a:endParaRPr>
          </a:p>
        </p:txBody>
      </p:sp>
      <p:sp>
        <p:nvSpPr>
          <p:cNvPr id="2" name="TextBox 29"/>
          <p:cNvSpPr txBox="1">
            <a:spLocks noChangeArrowheads="1"/>
          </p:cNvSpPr>
          <p:nvPr/>
        </p:nvSpPr>
        <p:spPr bwMode="auto">
          <a:xfrm>
            <a:off x="533400" y="2743200"/>
            <a:ext cx="83185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solidFill>
                  <a:schemeClr val="tx1">
                    <a:lumMod val="75000"/>
                    <a:lumOff val="25000"/>
                  </a:schemeClr>
                </a:solidFill>
                <a:latin typeface="Myriad Pro" pitchFamily="34" charset="0"/>
                <a:ea typeface="MS PGothic" pitchFamily="34" charset="-128"/>
              </a:rPr>
              <a:t>Price rises</a:t>
            </a:r>
          </a:p>
        </p:txBody>
      </p:sp>
      <p:sp>
        <p:nvSpPr>
          <p:cNvPr id="3" name="TextBox 29"/>
          <p:cNvSpPr txBox="1">
            <a:spLocks noChangeArrowheads="1"/>
          </p:cNvSpPr>
          <p:nvPr/>
        </p:nvSpPr>
        <p:spPr bwMode="auto">
          <a:xfrm>
            <a:off x="3369731" y="5850466"/>
            <a:ext cx="13843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solidFill>
                  <a:schemeClr val="tx1">
                    <a:lumMod val="75000"/>
                    <a:lumOff val="25000"/>
                  </a:schemeClr>
                </a:solidFill>
                <a:latin typeface="Myriad Pro" pitchFamily="34" charset="0"/>
                <a:ea typeface="MS PGothic" pitchFamily="34" charset="-128"/>
              </a:rPr>
              <a:t>Quantity rises</a:t>
            </a:r>
          </a:p>
        </p:txBody>
      </p:sp>
      <p:sp>
        <p:nvSpPr>
          <p:cNvPr id="4" name="TextBox 29"/>
          <p:cNvSpPr txBox="1">
            <a:spLocks noChangeArrowheads="1"/>
          </p:cNvSpPr>
          <p:nvPr/>
        </p:nvSpPr>
        <p:spPr bwMode="auto">
          <a:xfrm>
            <a:off x="3657600" y="1219200"/>
            <a:ext cx="147637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spcBef>
                <a:spcPct val="50000"/>
              </a:spcBef>
            </a:pPr>
            <a:r>
              <a:rPr lang="en-US" sz="1400">
                <a:solidFill>
                  <a:schemeClr val="tx1">
                    <a:lumMod val="75000"/>
                    <a:lumOff val="25000"/>
                  </a:schemeClr>
                </a:solidFill>
                <a:latin typeface="Myriad Pro" pitchFamily="34" charset="0"/>
                <a:ea typeface="MS PGothic" pitchFamily="34" charset="-128"/>
              </a:rPr>
              <a:t>An increase in demand…</a:t>
            </a:r>
          </a:p>
        </p:txBody>
      </p:sp>
      <p:sp>
        <p:nvSpPr>
          <p:cNvPr id="5" name="TextBox 29"/>
          <p:cNvSpPr txBox="1">
            <a:spLocks noChangeArrowheads="1"/>
          </p:cNvSpPr>
          <p:nvPr/>
        </p:nvSpPr>
        <p:spPr bwMode="auto">
          <a:xfrm>
            <a:off x="5934075" y="1905000"/>
            <a:ext cx="2030413"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nSpc>
                <a:spcPct val="100000"/>
              </a:lnSpc>
              <a:spcBef>
                <a:spcPct val="50000"/>
              </a:spcBef>
            </a:pPr>
            <a:r>
              <a:rPr lang="en-US" sz="1400" dirty="0">
                <a:solidFill>
                  <a:schemeClr val="tx1">
                    <a:lumMod val="75000"/>
                    <a:lumOff val="25000"/>
                  </a:schemeClr>
                </a:solidFill>
                <a:latin typeface="Myriad Pro" pitchFamily="34" charset="0"/>
                <a:ea typeface="MS PGothic" pitchFamily="34" charset="-128"/>
              </a:rPr>
              <a:t>… leads to a movement along the supply curve due to a higher equilibrium price and higher equilibrium </a:t>
            </a:r>
            <a:r>
              <a:rPr lang="en-US" sz="1400" dirty="0" smtClean="0">
                <a:solidFill>
                  <a:schemeClr val="tx1">
                    <a:lumMod val="75000"/>
                    <a:lumOff val="25000"/>
                  </a:schemeClr>
                </a:solidFill>
                <a:latin typeface="Myriad Pro" pitchFamily="34" charset="0"/>
                <a:ea typeface="MS PGothic" pitchFamily="34" charset="-128"/>
              </a:rPr>
              <a:t>quantity.</a:t>
            </a:r>
            <a:endParaRPr lang="en-US" sz="1400" dirty="0">
              <a:solidFill>
                <a:schemeClr val="tx1">
                  <a:lumMod val="75000"/>
                  <a:lumOff val="25000"/>
                </a:schemeClr>
              </a:solidFill>
              <a:latin typeface="Myriad Pro" pitchFamily="34" charset="0"/>
              <a:ea typeface="MS PGothic" pitchFamily="34" charset="-128"/>
            </a:endParaRPr>
          </a:p>
        </p:txBody>
      </p:sp>
    </p:spTree>
    <p:extLst>
      <p:ext uri="{BB962C8B-B14F-4D97-AF65-F5344CB8AC3E}">
        <p14:creationId xmlns="" xmlns:p14="http://schemas.microsoft.com/office/powerpoint/2010/main" val="113144591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8930"/>
                                        </p:tgtEl>
                                        <p:attrNameLst>
                                          <p:attrName>style.visibility</p:attrName>
                                        </p:attrNameLst>
                                      </p:cBhvr>
                                      <p:to>
                                        <p:strVal val="visible"/>
                                      </p:to>
                                    </p:set>
                                    <p:animEffect transition="in" filter="fade">
                                      <p:cBhvr>
                                        <p:cTn id="7" dur="500"/>
                                        <p:tgtEl>
                                          <p:spTgt spid="5489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2048"/>
                                        </p:tgtEl>
                                        <p:attrNameLst>
                                          <p:attrName>style.visibility</p:attrName>
                                        </p:attrNameLst>
                                      </p:cBhvr>
                                      <p:to>
                                        <p:strVal val="visible"/>
                                      </p:to>
                                    </p:set>
                                    <p:animEffect transition="in" filter="fade">
                                      <p:cBhvr>
                                        <p:cTn id="10" dur="500"/>
                                        <p:tgtEl>
                                          <p:spTgt spid="5920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2061"/>
                                        </p:tgtEl>
                                        <p:attrNameLst>
                                          <p:attrName>style.visibility</p:attrName>
                                        </p:attrNameLst>
                                      </p:cBhvr>
                                      <p:to>
                                        <p:strVal val="visible"/>
                                      </p:to>
                                    </p:set>
                                    <p:animEffect transition="in" filter="fade">
                                      <p:cBhvr>
                                        <p:cTn id="13" dur="500"/>
                                        <p:tgtEl>
                                          <p:spTgt spid="5920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2044"/>
                                        </p:tgtEl>
                                        <p:attrNameLst>
                                          <p:attrName>style.visibility</p:attrName>
                                        </p:attrNameLst>
                                      </p:cBhvr>
                                      <p:to>
                                        <p:strVal val="visible"/>
                                      </p:to>
                                    </p:set>
                                    <p:animEffect transition="in" filter="fade">
                                      <p:cBhvr>
                                        <p:cTn id="16" dur="500"/>
                                        <p:tgtEl>
                                          <p:spTgt spid="5920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48931"/>
                                        </p:tgtEl>
                                        <p:attrNameLst>
                                          <p:attrName>style.visibility</p:attrName>
                                        </p:attrNameLst>
                                      </p:cBhvr>
                                      <p:to>
                                        <p:strVal val="visible"/>
                                      </p:to>
                                    </p:set>
                                    <p:animEffect transition="in" filter="fade">
                                      <p:cBhvr>
                                        <p:cTn id="19" dur="500"/>
                                        <p:tgtEl>
                                          <p:spTgt spid="548931"/>
                                        </p:tgtEl>
                                      </p:cBhvr>
                                    </p:animEffect>
                                  </p:childTnLst>
                                </p:cTn>
                              </p:par>
                              <p:par>
                                <p:cTn id="20" presetID="10" presetClass="entr" presetSubtype="0" fill="hold" nodeType="withEffect">
                                  <p:stCondLst>
                                    <p:cond delay="0"/>
                                  </p:stCondLst>
                                  <p:childTnLst>
                                    <p:set>
                                      <p:cBhvr>
                                        <p:cTn id="21" dur="1" fill="hold">
                                          <p:stCondLst>
                                            <p:cond delay="0"/>
                                          </p:stCondLst>
                                        </p:cTn>
                                        <p:tgtEl>
                                          <p:spTgt spid="592040"/>
                                        </p:tgtEl>
                                        <p:attrNameLst>
                                          <p:attrName>style.visibility</p:attrName>
                                        </p:attrNameLst>
                                      </p:cBhvr>
                                      <p:to>
                                        <p:strVal val="visible"/>
                                      </p:to>
                                    </p:set>
                                    <p:animEffect transition="in" filter="fade">
                                      <p:cBhvr>
                                        <p:cTn id="22" dur="500"/>
                                        <p:tgtEl>
                                          <p:spTgt spid="5920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2065"/>
                                        </p:tgtEl>
                                        <p:attrNameLst>
                                          <p:attrName>style.visibility</p:attrName>
                                        </p:attrNameLst>
                                      </p:cBhvr>
                                      <p:to>
                                        <p:strVal val="visible"/>
                                      </p:to>
                                    </p:set>
                                    <p:animEffect transition="in" filter="fade">
                                      <p:cBhvr>
                                        <p:cTn id="25" dur="500"/>
                                        <p:tgtEl>
                                          <p:spTgt spid="5920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92058"/>
                                        </p:tgtEl>
                                        <p:attrNameLst>
                                          <p:attrName>style.visibility</p:attrName>
                                        </p:attrNameLst>
                                      </p:cBhvr>
                                      <p:to>
                                        <p:strVal val="visible"/>
                                      </p:to>
                                    </p:set>
                                    <p:animEffect transition="in" filter="fade">
                                      <p:cBhvr>
                                        <p:cTn id="28" dur="500"/>
                                        <p:tgtEl>
                                          <p:spTgt spid="59205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92057"/>
                                        </p:tgtEl>
                                        <p:attrNameLst>
                                          <p:attrName>style.visibility</p:attrName>
                                        </p:attrNameLst>
                                      </p:cBhvr>
                                      <p:to>
                                        <p:strVal val="visible"/>
                                      </p:to>
                                    </p:set>
                                    <p:animEffect transition="in" filter="fade">
                                      <p:cBhvr>
                                        <p:cTn id="31" dur="500"/>
                                        <p:tgtEl>
                                          <p:spTgt spid="592057"/>
                                        </p:tgtEl>
                                      </p:cBhvr>
                                    </p:animEffect>
                                  </p:childTnLst>
                                </p:cTn>
                              </p:par>
                              <p:par>
                                <p:cTn id="32" presetID="10" presetClass="entr" presetSubtype="0" fill="hold" nodeType="withEffect">
                                  <p:stCondLst>
                                    <p:cond delay="0"/>
                                  </p:stCondLst>
                                  <p:childTnLst>
                                    <p:set>
                                      <p:cBhvr>
                                        <p:cTn id="33" dur="1" fill="hold">
                                          <p:stCondLst>
                                            <p:cond delay="0"/>
                                          </p:stCondLst>
                                        </p:cTn>
                                        <p:tgtEl>
                                          <p:spTgt spid="592039"/>
                                        </p:tgtEl>
                                        <p:attrNameLst>
                                          <p:attrName>style.visibility</p:attrName>
                                        </p:attrNameLst>
                                      </p:cBhvr>
                                      <p:to>
                                        <p:strVal val="visible"/>
                                      </p:to>
                                    </p:set>
                                    <p:animEffect transition="in" filter="fade">
                                      <p:cBhvr>
                                        <p:cTn id="34" dur="500"/>
                                        <p:tgtEl>
                                          <p:spTgt spid="5920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92062"/>
                                        </p:tgtEl>
                                        <p:attrNameLst>
                                          <p:attrName>style.visibility</p:attrName>
                                        </p:attrNameLst>
                                      </p:cBhvr>
                                      <p:to>
                                        <p:strVal val="visible"/>
                                      </p:to>
                                    </p:set>
                                    <p:animEffect transition="in" filter="fade">
                                      <p:cBhvr>
                                        <p:cTn id="37" dur="500"/>
                                        <p:tgtEl>
                                          <p:spTgt spid="59206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92052"/>
                                        </p:tgtEl>
                                        <p:attrNameLst>
                                          <p:attrName>style.visibility</p:attrName>
                                        </p:attrNameLst>
                                      </p:cBhvr>
                                      <p:to>
                                        <p:strVal val="visible"/>
                                      </p:to>
                                    </p:set>
                                    <p:animEffect transition="in" filter="fade">
                                      <p:cBhvr>
                                        <p:cTn id="40" dur="500"/>
                                        <p:tgtEl>
                                          <p:spTgt spid="59205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92049"/>
                                        </p:tgtEl>
                                        <p:attrNameLst>
                                          <p:attrName>style.visibility</p:attrName>
                                        </p:attrNameLst>
                                      </p:cBhvr>
                                      <p:to>
                                        <p:strVal val="visible"/>
                                      </p:to>
                                    </p:set>
                                    <p:animEffect transition="in" filter="fade">
                                      <p:cBhvr>
                                        <p:cTn id="43" dur="500"/>
                                        <p:tgtEl>
                                          <p:spTgt spid="59204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92045"/>
                                        </p:tgtEl>
                                        <p:attrNameLst>
                                          <p:attrName>style.visibility</p:attrName>
                                        </p:attrNameLst>
                                      </p:cBhvr>
                                      <p:to>
                                        <p:strVal val="visible"/>
                                      </p:to>
                                    </p:set>
                                    <p:animEffect transition="in" filter="fade">
                                      <p:cBhvr>
                                        <p:cTn id="46" dur="500"/>
                                        <p:tgtEl>
                                          <p:spTgt spid="59204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92064"/>
                                        </p:tgtEl>
                                        <p:attrNameLst>
                                          <p:attrName>style.visibility</p:attrName>
                                        </p:attrNameLst>
                                      </p:cBhvr>
                                      <p:to>
                                        <p:strVal val="visible"/>
                                      </p:to>
                                    </p:set>
                                    <p:animEffect transition="in" filter="fade">
                                      <p:cBhvr>
                                        <p:cTn id="49" dur="500"/>
                                        <p:tgtEl>
                                          <p:spTgt spid="5920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92054"/>
                                        </p:tgtEl>
                                        <p:attrNameLst>
                                          <p:attrName>style.visibility</p:attrName>
                                        </p:attrNameLst>
                                      </p:cBhvr>
                                      <p:to>
                                        <p:strVal val="visible"/>
                                      </p:to>
                                    </p:set>
                                    <p:animEffect transition="in" filter="fade">
                                      <p:cBhvr>
                                        <p:cTn id="52" dur="500"/>
                                        <p:tgtEl>
                                          <p:spTgt spid="59205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92053"/>
                                        </p:tgtEl>
                                        <p:attrNameLst>
                                          <p:attrName>style.visibility</p:attrName>
                                        </p:attrNameLst>
                                      </p:cBhvr>
                                      <p:to>
                                        <p:strVal val="visible"/>
                                      </p:to>
                                    </p:set>
                                    <p:animEffect transition="in" filter="fade">
                                      <p:cBhvr>
                                        <p:cTn id="55" dur="500"/>
                                        <p:tgtEl>
                                          <p:spTgt spid="59205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92059"/>
                                        </p:tgtEl>
                                        <p:attrNameLst>
                                          <p:attrName>style.visibility</p:attrName>
                                        </p:attrNameLst>
                                      </p:cBhvr>
                                      <p:to>
                                        <p:strVal val="visible"/>
                                      </p:to>
                                    </p:set>
                                    <p:animEffect transition="in" filter="fade">
                                      <p:cBhvr>
                                        <p:cTn id="60" dur="500"/>
                                        <p:tgtEl>
                                          <p:spTgt spid="59205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92078"/>
                                        </p:tgtEl>
                                        <p:attrNameLst>
                                          <p:attrName>style.visibility</p:attrName>
                                        </p:attrNameLst>
                                      </p:cBhvr>
                                      <p:to>
                                        <p:strVal val="visible"/>
                                      </p:to>
                                    </p:set>
                                    <p:animEffect transition="in" filter="fade">
                                      <p:cBhvr>
                                        <p:cTn id="63" dur="500"/>
                                        <p:tgtEl>
                                          <p:spTgt spid="59207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92063"/>
                                        </p:tgtEl>
                                        <p:attrNameLst>
                                          <p:attrName>style.visibility</p:attrName>
                                        </p:attrNameLst>
                                      </p:cBhvr>
                                      <p:to>
                                        <p:strVal val="visible"/>
                                      </p:to>
                                    </p:set>
                                    <p:animEffect transition="in" filter="fade">
                                      <p:cBhvr>
                                        <p:cTn id="66" dur="500"/>
                                        <p:tgtEl>
                                          <p:spTgt spid="59206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92060"/>
                                        </p:tgtEl>
                                        <p:attrNameLst>
                                          <p:attrName>style.visibility</p:attrName>
                                        </p:attrNameLst>
                                      </p:cBhvr>
                                      <p:to>
                                        <p:strVal val="visible"/>
                                      </p:to>
                                    </p:set>
                                    <p:animEffect transition="in" filter="fade">
                                      <p:cBhvr>
                                        <p:cTn id="72" dur="500"/>
                                        <p:tgtEl>
                                          <p:spTgt spid="59206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92050"/>
                                        </p:tgtEl>
                                        <p:attrNameLst>
                                          <p:attrName>style.visibility</p:attrName>
                                        </p:attrNameLst>
                                      </p:cBhvr>
                                      <p:to>
                                        <p:strVal val="visible"/>
                                      </p:to>
                                    </p:set>
                                    <p:animEffect transition="in" filter="fade">
                                      <p:cBhvr>
                                        <p:cTn id="75" dur="500"/>
                                        <p:tgtEl>
                                          <p:spTgt spid="59205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92051"/>
                                        </p:tgtEl>
                                        <p:attrNameLst>
                                          <p:attrName>style.visibility</p:attrName>
                                        </p:attrNameLst>
                                      </p:cBhvr>
                                      <p:to>
                                        <p:strVal val="visible"/>
                                      </p:to>
                                    </p:set>
                                    <p:animEffect transition="in" filter="fade">
                                      <p:cBhvr>
                                        <p:cTn id="78" dur="500"/>
                                        <p:tgtEl>
                                          <p:spTgt spid="59205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92079"/>
                                        </p:tgtEl>
                                        <p:attrNameLst>
                                          <p:attrName>style.visibility</p:attrName>
                                        </p:attrNameLst>
                                      </p:cBhvr>
                                      <p:to>
                                        <p:strVal val="visible"/>
                                      </p:to>
                                    </p:set>
                                    <p:animEffect transition="in" filter="fade">
                                      <p:cBhvr>
                                        <p:cTn id="81" dur="500"/>
                                        <p:tgtEl>
                                          <p:spTgt spid="59207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92068"/>
                                        </p:tgtEl>
                                        <p:attrNameLst>
                                          <p:attrName>style.visibility</p:attrName>
                                        </p:attrNameLst>
                                      </p:cBhvr>
                                      <p:to>
                                        <p:strVal val="visible"/>
                                      </p:to>
                                    </p:set>
                                    <p:animEffect transition="in" filter="fade">
                                      <p:cBhvr>
                                        <p:cTn id="86" dur="500"/>
                                        <p:tgtEl>
                                          <p:spTgt spid="59206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92072"/>
                                        </p:tgtEl>
                                        <p:attrNameLst>
                                          <p:attrName>style.visibility</p:attrName>
                                        </p:attrNameLst>
                                      </p:cBhvr>
                                      <p:to>
                                        <p:strVal val="visible"/>
                                      </p:to>
                                    </p:set>
                                    <p:animEffect transition="in" filter="fade">
                                      <p:cBhvr>
                                        <p:cTn id="89" dur="500"/>
                                        <p:tgtEl>
                                          <p:spTgt spid="59207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92073"/>
                                        </p:tgtEl>
                                        <p:attrNameLst>
                                          <p:attrName>style.visibility</p:attrName>
                                        </p:attrNameLst>
                                      </p:cBhvr>
                                      <p:to>
                                        <p:strVal val="visible"/>
                                      </p:to>
                                    </p:set>
                                    <p:animEffect transition="in" filter="fade">
                                      <p:cBhvr>
                                        <p:cTn id="92" dur="500"/>
                                        <p:tgtEl>
                                          <p:spTgt spid="592073"/>
                                        </p:tgtEl>
                                      </p:cBhvr>
                                    </p:animEffect>
                                  </p:childTnLst>
                                </p:cTn>
                              </p:par>
                              <p:par>
                                <p:cTn id="93" presetID="10" presetClass="entr" presetSubtype="0" fill="hold" nodeType="withEffect">
                                  <p:stCondLst>
                                    <p:cond delay="0"/>
                                  </p:stCondLst>
                                  <p:childTnLst>
                                    <p:set>
                                      <p:cBhvr>
                                        <p:cTn id="94" dur="1" fill="hold">
                                          <p:stCondLst>
                                            <p:cond delay="0"/>
                                          </p:stCondLst>
                                        </p:cTn>
                                        <p:tgtEl>
                                          <p:spTgt spid="592038"/>
                                        </p:tgtEl>
                                        <p:attrNameLst>
                                          <p:attrName>style.visibility</p:attrName>
                                        </p:attrNameLst>
                                      </p:cBhvr>
                                      <p:to>
                                        <p:strVal val="visible"/>
                                      </p:to>
                                    </p:set>
                                    <p:animEffect transition="in" filter="fade">
                                      <p:cBhvr>
                                        <p:cTn id="95" dur="500"/>
                                        <p:tgtEl>
                                          <p:spTgt spid="592038"/>
                                        </p:tgtEl>
                                      </p:cBhvr>
                                    </p:animEffect>
                                  </p:childTnLst>
                                </p:cTn>
                              </p:par>
                              <p:par>
                                <p:cTn id="96" presetID="10" presetClass="entr" presetSubtype="0" fill="hold" nodeType="withEffect">
                                  <p:stCondLst>
                                    <p:cond delay="0"/>
                                  </p:stCondLst>
                                  <p:childTnLst>
                                    <p:set>
                                      <p:cBhvr>
                                        <p:cTn id="97" dur="1" fill="hold">
                                          <p:stCondLst>
                                            <p:cond delay="0"/>
                                          </p:stCondLst>
                                        </p:cTn>
                                        <p:tgtEl>
                                          <p:spTgt spid="592037"/>
                                        </p:tgtEl>
                                        <p:attrNameLst>
                                          <p:attrName>style.visibility</p:attrName>
                                        </p:attrNameLst>
                                      </p:cBhvr>
                                      <p:to>
                                        <p:strVal val="visible"/>
                                      </p:to>
                                    </p:set>
                                    <p:animEffect transition="in" filter="fade">
                                      <p:cBhvr>
                                        <p:cTn id="98" dur="500"/>
                                        <p:tgtEl>
                                          <p:spTgt spid="59203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92069"/>
                                        </p:tgtEl>
                                        <p:attrNameLst>
                                          <p:attrName>style.visibility</p:attrName>
                                        </p:attrNameLst>
                                      </p:cBhvr>
                                      <p:to>
                                        <p:strVal val="visible"/>
                                      </p:to>
                                    </p:set>
                                    <p:animEffect transition="in" filter="fade">
                                      <p:cBhvr>
                                        <p:cTn id="101" dur="500"/>
                                        <p:tgtEl>
                                          <p:spTgt spid="59206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92070"/>
                                        </p:tgtEl>
                                        <p:attrNameLst>
                                          <p:attrName>style.visibility</p:attrName>
                                        </p:attrNameLst>
                                      </p:cBhvr>
                                      <p:to>
                                        <p:strVal val="visible"/>
                                      </p:to>
                                    </p:set>
                                    <p:animEffect transition="in" filter="fade">
                                      <p:cBhvr>
                                        <p:cTn id="104" dur="500"/>
                                        <p:tgtEl>
                                          <p:spTgt spid="592070"/>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
                                        </p:tgtEl>
                                        <p:attrNameLst>
                                          <p:attrName>style.visibility</p:attrName>
                                        </p:attrNameLst>
                                      </p:cBhvr>
                                      <p:to>
                                        <p:strVal val="visible"/>
                                      </p:to>
                                    </p:set>
                                    <p:animEffect transition="in" filter="fade">
                                      <p:cBhvr>
                                        <p:cTn id="107" dur="500"/>
                                        <p:tgtEl>
                                          <p:spTgt spid="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92066"/>
                                        </p:tgtEl>
                                        <p:attrNameLst>
                                          <p:attrName>style.visibility</p:attrName>
                                        </p:attrNameLst>
                                      </p:cBhvr>
                                      <p:to>
                                        <p:strVal val="visible"/>
                                      </p:to>
                                    </p:set>
                                    <p:animEffect transition="in" filter="fade">
                                      <p:cBhvr>
                                        <p:cTn id="110" dur="500"/>
                                        <p:tgtEl>
                                          <p:spTgt spid="59206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592056"/>
                                        </p:tgtEl>
                                        <p:attrNameLst>
                                          <p:attrName>style.visibility</p:attrName>
                                        </p:attrNameLst>
                                      </p:cBhvr>
                                      <p:to>
                                        <p:strVal val="visible"/>
                                      </p:to>
                                    </p:set>
                                    <p:animEffect transition="in" filter="fade">
                                      <p:cBhvr>
                                        <p:cTn id="113" dur="500"/>
                                        <p:tgtEl>
                                          <p:spTgt spid="592056"/>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92055"/>
                                        </p:tgtEl>
                                        <p:attrNameLst>
                                          <p:attrName>style.visibility</p:attrName>
                                        </p:attrNameLst>
                                      </p:cBhvr>
                                      <p:to>
                                        <p:strVal val="visible"/>
                                      </p:to>
                                    </p:set>
                                    <p:animEffect transition="in" filter="fade">
                                      <p:cBhvr>
                                        <p:cTn id="116" dur="500"/>
                                        <p:tgtEl>
                                          <p:spTgt spid="59205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92075"/>
                                        </p:tgtEl>
                                        <p:attrNameLst>
                                          <p:attrName>style.visibility</p:attrName>
                                        </p:attrNameLst>
                                      </p:cBhvr>
                                      <p:to>
                                        <p:strVal val="visible"/>
                                      </p:to>
                                    </p:set>
                                    <p:animEffect transition="in" filter="fade">
                                      <p:cBhvr>
                                        <p:cTn id="119" dur="500"/>
                                        <p:tgtEl>
                                          <p:spTgt spid="592075"/>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592074"/>
                                        </p:tgtEl>
                                        <p:attrNameLst>
                                          <p:attrName>style.visibility</p:attrName>
                                        </p:attrNameLst>
                                      </p:cBhvr>
                                      <p:to>
                                        <p:strVal val="visible"/>
                                      </p:to>
                                    </p:set>
                                    <p:animEffect transition="in" filter="fade">
                                      <p:cBhvr>
                                        <p:cTn id="122" dur="500"/>
                                        <p:tgtEl>
                                          <p:spTgt spid="592074"/>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592047"/>
                                        </p:tgtEl>
                                        <p:attrNameLst>
                                          <p:attrName>style.visibility</p:attrName>
                                        </p:attrNameLst>
                                      </p:cBhvr>
                                      <p:to>
                                        <p:strVal val="visible"/>
                                      </p:to>
                                    </p:set>
                                    <p:animEffect transition="in" filter="fade">
                                      <p:cBhvr>
                                        <p:cTn id="125" dur="500"/>
                                        <p:tgtEl>
                                          <p:spTgt spid="59204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592046"/>
                                        </p:tgtEl>
                                        <p:attrNameLst>
                                          <p:attrName>style.visibility</p:attrName>
                                        </p:attrNameLst>
                                      </p:cBhvr>
                                      <p:to>
                                        <p:strVal val="visible"/>
                                      </p:to>
                                    </p:set>
                                    <p:animEffect transition="in" filter="fade">
                                      <p:cBhvr>
                                        <p:cTn id="128" dur="500"/>
                                        <p:tgtEl>
                                          <p:spTgt spid="59204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
                                        </p:tgtEl>
                                        <p:attrNameLst>
                                          <p:attrName>style.visibility</p:attrName>
                                        </p:attrNameLst>
                                      </p:cBhvr>
                                      <p:to>
                                        <p:strVal val="visible"/>
                                      </p:to>
                                    </p:set>
                                    <p:animEffect transition="in" filter="fade">
                                      <p:cBhvr>
                                        <p:cTn id="131" dur="500"/>
                                        <p:tgtEl>
                                          <p:spTgt spid="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
                                        </p:tgtEl>
                                        <p:attrNameLst>
                                          <p:attrName>style.visibility</p:attrName>
                                        </p:attrNameLst>
                                      </p:cBhvr>
                                      <p:to>
                                        <p:strVal val="visible"/>
                                      </p:to>
                                    </p:set>
                                    <p:animEffect transition="in" filter="fade">
                                      <p:cBhvr>
                                        <p:cTn id="134" dur="500"/>
                                        <p:tgtEl>
                                          <p:spTgt spid="3"/>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92077"/>
                                        </p:tgtEl>
                                        <p:attrNameLst>
                                          <p:attrName>style.visibility</p:attrName>
                                        </p:attrNameLst>
                                      </p:cBhvr>
                                      <p:to>
                                        <p:strVal val="visible"/>
                                      </p:to>
                                    </p:set>
                                    <p:animEffect transition="in" filter="fade">
                                      <p:cBhvr>
                                        <p:cTn id="137" dur="500"/>
                                        <p:tgtEl>
                                          <p:spTgt spid="59207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92042"/>
                                        </p:tgtEl>
                                        <p:attrNameLst>
                                          <p:attrName>style.visibility</p:attrName>
                                        </p:attrNameLst>
                                      </p:cBhvr>
                                      <p:to>
                                        <p:strVal val="visible"/>
                                      </p:to>
                                    </p:set>
                                    <p:animEffect transition="in" filter="fade">
                                      <p:cBhvr>
                                        <p:cTn id="140" dur="500"/>
                                        <p:tgtEl>
                                          <p:spTgt spid="592042"/>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592043"/>
                                        </p:tgtEl>
                                        <p:attrNameLst>
                                          <p:attrName>style.visibility</p:attrName>
                                        </p:attrNameLst>
                                      </p:cBhvr>
                                      <p:to>
                                        <p:strVal val="visible"/>
                                      </p:to>
                                    </p:set>
                                    <p:animEffect transition="in" filter="fade">
                                      <p:cBhvr>
                                        <p:cTn id="143" dur="500"/>
                                        <p:tgtEl>
                                          <p:spTgt spid="592043"/>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592076"/>
                                        </p:tgtEl>
                                        <p:attrNameLst>
                                          <p:attrName>style.visibility</p:attrName>
                                        </p:attrNameLst>
                                      </p:cBhvr>
                                      <p:to>
                                        <p:strVal val="visible"/>
                                      </p:to>
                                    </p:set>
                                    <p:animEffect transition="in" filter="fade">
                                      <p:cBhvr>
                                        <p:cTn id="146" dur="500"/>
                                        <p:tgtEl>
                                          <p:spTgt spid="592076"/>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592071"/>
                                        </p:tgtEl>
                                        <p:attrNameLst>
                                          <p:attrName>style.visibility</p:attrName>
                                        </p:attrNameLst>
                                      </p:cBhvr>
                                      <p:to>
                                        <p:strVal val="visible"/>
                                      </p:to>
                                    </p:set>
                                    <p:animEffect transition="in" filter="fade">
                                      <p:cBhvr>
                                        <p:cTn id="149" dur="500"/>
                                        <p:tgtEl>
                                          <p:spTgt spid="59207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92041"/>
                                        </p:tgtEl>
                                        <p:attrNameLst>
                                          <p:attrName>style.visibility</p:attrName>
                                        </p:attrNameLst>
                                      </p:cBhvr>
                                      <p:to>
                                        <p:strVal val="visible"/>
                                      </p:to>
                                    </p:set>
                                    <p:animEffect transition="in" filter="fade">
                                      <p:cBhvr>
                                        <p:cTn id="152" dur="500"/>
                                        <p:tgtEl>
                                          <p:spTgt spid="592041"/>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592067"/>
                                        </p:tgtEl>
                                        <p:attrNameLst>
                                          <p:attrName>style.visibility</p:attrName>
                                        </p:attrNameLst>
                                      </p:cBhvr>
                                      <p:to>
                                        <p:strVal val="visible"/>
                                      </p:to>
                                    </p:set>
                                    <p:animEffect transition="in" filter="fade">
                                      <p:cBhvr>
                                        <p:cTn id="155" dur="500"/>
                                        <p:tgtEl>
                                          <p:spTgt spid="592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041" grpId="0" animBg="1"/>
      <p:bldP spid="592042" grpId="0"/>
      <p:bldP spid="592043" grpId="0"/>
      <p:bldP spid="592044" grpId="0"/>
      <p:bldP spid="592045" grpId="0"/>
      <p:bldP spid="592046" grpId="0"/>
      <p:bldP spid="592047" grpId="0"/>
      <p:bldP spid="592048" grpId="0"/>
      <p:bldP spid="592049" grpId="0"/>
      <p:bldP spid="592050" grpId="0"/>
      <p:bldP spid="592051" grpId="0"/>
      <p:bldP spid="592052" grpId="0"/>
      <p:bldP spid="592053" grpId="0"/>
      <p:bldP spid="592054" grpId="0"/>
      <p:bldP spid="592055" grpId="0"/>
      <p:bldP spid="592056" grpId="0"/>
      <p:bldP spid="592057" grpId="0"/>
      <p:bldP spid="592058" grpId="0"/>
      <p:bldP spid="592059" grpId="0" animBg="1"/>
      <p:bldP spid="592060" grpId="0" animBg="1"/>
      <p:bldP spid="592061" grpId="0" animBg="1"/>
      <p:bldP spid="592062" grpId="0" animBg="1"/>
      <p:bldP spid="592063" grpId="0" animBg="1"/>
      <p:bldP spid="592064" grpId="0" animBg="1"/>
      <p:bldP spid="592065" grpId="0" animBg="1"/>
      <p:bldP spid="592066" grpId="0" animBg="1"/>
      <p:bldP spid="592067" grpId="0" animBg="1"/>
      <p:bldP spid="592068" grpId="0" animBg="1"/>
      <p:bldP spid="592069" grpId="0" animBg="1"/>
      <p:bldP spid="592070" grpId="0" animBg="1"/>
      <p:bldP spid="592071" grpId="0" animBg="1"/>
      <p:bldP spid="592072" grpId="0" animBg="1"/>
      <p:bldP spid="592073" grpId="0" animBg="1"/>
      <p:bldP spid="592074" grpId="0" animBg="1"/>
      <p:bldP spid="592075" grpId="0" animBg="1"/>
      <p:bldP spid="592076" grpId="0" animBg="1"/>
      <p:bldP spid="592077" grpId="0" animBg="1"/>
      <p:bldP spid="592078" grpId="0" animBg="1"/>
      <p:bldP spid="592079" grpId="0" animBg="1"/>
      <p:bldP spid="548930" grpId="0"/>
      <p:bldP spid="548931" grpId="0"/>
      <p:bldP spid="2" grpId="0"/>
      <p:bldP spid="3" grpId="0"/>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5970" name="Rectangle 2"/>
          <p:cNvSpPr>
            <a:spLocks noGrp="1" noRot="1" noChangeArrowheads="1"/>
          </p:cNvSpPr>
          <p:nvPr>
            <p:ph type="title"/>
          </p:nvPr>
        </p:nvSpPr>
        <p:spPr/>
        <p:txBody>
          <a:bodyPr>
            <a:normAutofit/>
          </a:bodyPr>
          <a:lstStyle/>
          <a:p>
            <a:r>
              <a:rPr lang="en-US" sz="3600" dirty="0"/>
              <a:t>What Happens When the Supply Curve Shifts</a:t>
            </a:r>
          </a:p>
        </p:txBody>
      </p:sp>
      <p:cxnSp>
        <p:nvCxnSpPr>
          <p:cNvPr id="596066" name="Straight Connector 86"/>
          <p:cNvCxnSpPr>
            <a:cxnSpLocks noChangeShapeType="1"/>
          </p:cNvCxnSpPr>
          <p:nvPr/>
        </p:nvCxnSpPr>
        <p:spPr bwMode="auto">
          <a:xfrm>
            <a:off x="2046288" y="2890838"/>
            <a:ext cx="2101850" cy="12700"/>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cxnSp>
        <p:nvCxnSpPr>
          <p:cNvPr id="596067" name="Straight Connector 86"/>
          <p:cNvCxnSpPr>
            <a:cxnSpLocks noChangeShapeType="1"/>
          </p:cNvCxnSpPr>
          <p:nvPr/>
        </p:nvCxnSpPr>
        <p:spPr bwMode="auto">
          <a:xfrm>
            <a:off x="4219575" y="2944813"/>
            <a:ext cx="0" cy="2473325"/>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cxnSp>
        <p:nvCxnSpPr>
          <p:cNvPr id="596068" name="Straight Connector 86"/>
          <p:cNvCxnSpPr>
            <a:cxnSpLocks noChangeShapeType="1"/>
          </p:cNvCxnSpPr>
          <p:nvPr/>
        </p:nvCxnSpPr>
        <p:spPr bwMode="auto">
          <a:xfrm>
            <a:off x="2046288" y="3967163"/>
            <a:ext cx="2689225" cy="14287"/>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cxnSp>
        <p:nvCxnSpPr>
          <p:cNvPr id="596069" name="Straight Connector 86"/>
          <p:cNvCxnSpPr>
            <a:cxnSpLocks noChangeShapeType="1"/>
          </p:cNvCxnSpPr>
          <p:nvPr/>
        </p:nvCxnSpPr>
        <p:spPr bwMode="auto">
          <a:xfrm>
            <a:off x="4735513" y="4043363"/>
            <a:ext cx="0" cy="1374775"/>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sp>
        <p:nvSpPr>
          <p:cNvPr id="596070" name="Freeform 102"/>
          <p:cNvSpPr>
            <a:spLocks/>
          </p:cNvSpPr>
          <p:nvPr/>
        </p:nvSpPr>
        <p:spPr bwMode="auto">
          <a:xfrm>
            <a:off x="3962400" y="6019800"/>
            <a:ext cx="1263650" cy="400050"/>
          </a:xfrm>
          <a:custGeom>
            <a:avLst/>
            <a:gdLst>
              <a:gd name="T0" fmla="*/ 217 w 217"/>
              <a:gd name="T1" fmla="*/ 49 h 63"/>
              <a:gd name="T2" fmla="*/ 203 w 217"/>
              <a:gd name="T3" fmla="*/ 63 h 63"/>
              <a:gd name="T4" fmla="*/ 14 w 217"/>
              <a:gd name="T5" fmla="*/ 63 h 63"/>
              <a:gd name="T6" fmla="*/ 0 w 217"/>
              <a:gd name="T7" fmla="*/ 49 h 63"/>
              <a:gd name="T8" fmla="*/ 0 w 217"/>
              <a:gd name="T9" fmla="*/ 14 h 63"/>
              <a:gd name="T10" fmla="*/ 14 w 217"/>
              <a:gd name="T11" fmla="*/ 0 h 63"/>
              <a:gd name="T12" fmla="*/ 203 w 217"/>
              <a:gd name="T13" fmla="*/ 0 h 63"/>
              <a:gd name="T14" fmla="*/ 217 w 217"/>
              <a:gd name="T15" fmla="*/ 14 h 63"/>
              <a:gd name="T16" fmla="*/ 217 w 217"/>
              <a:gd name="T17"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63">
                <a:moveTo>
                  <a:pt x="217" y="49"/>
                </a:moveTo>
                <a:cubicBezTo>
                  <a:pt x="217" y="57"/>
                  <a:pt x="211" y="63"/>
                  <a:pt x="203" y="63"/>
                </a:cubicBezTo>
                <a:cubicBezTo>
                  <a:pt x="14" y="63"/>
                  <a:pt x="14" y="63"/>
                  <a:pt x="14" y="63"/>
                </a:cubicBezTo>
                <a:cubicBezTo>
                  <a:pt x="6" y="63"/>
                  <a:pt x="0" y="57"/>
                  <a:pt x="0" y="49"/>
                </a:cubicBezTo>
                <a:cubicBezTo>
                  <a:pt x="0" y="14"/>
                  <a:pt x="0" y="14"/>
                  <a:pt x="0" y="14"/>
                </a:cubicBezTo>
                <a:cubicBezTo>
                  <a:pt x="0" y="7"/>
                  <a:pt x="6" y="0"/>
                  <a:pt x="14" y="0"/>
                </a:cubicBezTo>
                <a:cubicBezTo>
                  <a:pt x="203" y="0"/>
                  <a:pt x="203" y="0"/>
                  <a:pt x="203" y="0"/>
                </a:cubicBezTo>
                <a:cubicBezTo>
                  <a:pt x="211" y="0"/>
                  <a:pt x="217" y="7"/>
                  <a:pt x="217" y="14"/>
                </a:cubicBezTo>
                <a:lnTo>
                  <a:pt x="217" y="49"/>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6071" name="Rectangle 103"/>
          <p:cNvSpPr>
            <a:spLocks noChangeArrowheads="1"/>
          </p:cNvSpPr>
          <p:nvPr/>
        </p:nvSpPr>
        <p:spPr bwMode="auto">
          <a:xfrm>
            <a:off x="1681163" y="2795588"/>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P</a:t>
            </a:r>
            <a:endParaRPr lang="en-US" sz="1400" i="1">
              <a:latin typeface="Myriad Pro" pitchFamily="34" charset="0"/>
            </a:endParaRPr>
          </a:p>
        </p:txBody>
      </p:sp>
      <p:sp>
        <p:nvSpPr>
          <p:cNvPr id="596072" name="Rectangle 104"/>
          <p:cNvSpPr>
            <a:spLocks noChangeArrowheads="1"/>
          </p:cNvSpPr>
          <p:nvPr/>
        </p:nvSpPr>
        <p:spPr bwMode="auto">
          <a:xfrm>
            <a:off x="1804988" y="2917825"/>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596073" name="Rectangle 105"/>
          <p:cNvSpPr>
            <a:spLocks noChangeArrowheads="1"/>
          </p:cNvSpPr>
          <p:nvPr/>
        </p:nvSpPr>
        <p:spPr bwMode="auto">
          <a:xfrm>
            <a:off x="1681163" y="3833813"/>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P</a:t>
            </a:r>
            <a:endParaRPr lang="en-US" sz="1400" i="1">
              <a:latin typeface="Myriad Pro" pitchFamily="34" charset="0"/>
            </a:endParaRPr>
          </a:p>
        </p:txBody>
      </p:sp>
      <p:sp>
        <p:nvSpPr>
          <p:cNvPr id="596074" name="Rectangle 106"/>
          <p:cNvSpPr>
            <a:spLocks noChangeArrowheads="1"/>
          </p:cNvSpPr>
          <p:nvPr/>
        </p:nvSpPr>
        <p:spPr bwMode="auto">
          <a:xfrm>
            <a:off x="1804988" y="3956050"/>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596075" name="Line 107"/>
          <p:cNvSpPr>
            <a:spLocks noChangeShapeType="1"/>
          </p:cNvSpPr>
          <p:nvPr/>
        </p:nvSpPr>
        <p:spPr bwMode="auto">
          <a:xfrm flipH="1">
            <a:off x="4595813" y="2473325"/>
            <a:ext cx="1152525" cy="0"/>
          </a:xfrm>
          <a:prstGeom prst="line">
            <a:avLst/>
          </a:prstGeom>
          <a:noFill/>
          <a:ln w="4127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96076" name="Freeform 108"/>
          <p:cNvSpPr>
            <a:spLocks/>
          </p:cNvSpPr>
          <p:nvPr/>
        </p:nvSpPr>
        <p:spPr bwMode="auto">
          <a:xfrm>
            <a:off x="4467225" y="2416175"/>
            <a:ext cx="169863" cy="114300"/>
          </a:xfrm>
          <a:custGeom>
            <a:avLst/>
            <a:gdLst>
              <a:gd name="T0" fmla="*/ 24 w 29"/>
              <a:gd name="T1" fmla="*/ 9 h 18"/>
              <a:gd name="T2" fmla="*/ 29 w 29"/>
              <a:gd name="T3" fmla="*/ 0 h 18"/>
              <a:gd name="T4" fmla="*/ 29 w 29"/>
              <a:gd name="T5" fmla="*/ 0 h 18"/>
              <a:gd name="T6" fmla="*/ 15 w 29"/>
              <a:gd name="T7" fmla="*/ 6 h 18"/>
              <a:gd name="T8" fmla="*/ 0 w 29"/>
              <a:gd name="T9" fmla="*/ 9 h 18"/>
              <a:gd name="T10" fmla="*/ 15 w 29"/>
              <a:gd name="T11" fmla="*/ 12 h 18"/>
              <a:gd name="T12" fmla="*/ 29 w 29"/>
              <a:gd name="T13" fmla="*/ 18 h 18"/>
              <a:gd name="T14" fmla="*/ 29 w 29"/>
              <a:gd name="T15" fmla="*/ 18 h 18"/>
              <a:gd name="T16" fmla="*/ 24 w 29"/>
              <a:gd name="T17"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8">
                <a:moveTo>
                  <a:pt x="24" y="9"/>
                </a:moveTo>
                <a:cubicBezTo>
                  <a:pt x="29" y="0"/>
                  <a:pt x="29" y="0"/>
                  <a:pt x="29" y="0"/>
                </a:cubicBezTo>
                <a:cubicBezTo>
                  <a:pt x="29" y="0"/>
                  <a:pt x="29" y="0"/>
                  <a:pt x="29" y="0"/>
                </a:cubicBezTo>
                <a:cubicBezTo>
                  <a:pt x="15" y="6"/>
                  <a:pt x="15" y="6"/>
                  <a:pt x="15" y="6"/>
                </a:cubicBezTo>
                <a:cubicBezTo>
                  <a:pt x="10" y="7"/>
                  <a:pt x="5" y="8"/>
                  <a:pt x="0" y="9"/>
                </a:cubicBezTo>
                <a:cubicBezTo>
                  <a:pt x="5" y="10"/>
                  <a:pt x="10" y="11"/>
                  <a:pt x="15" y="12"/>
                </a:cubicBezTo>
                <a:cubicBezTo>
                  <a:pt x="29" y="18"/>
                  <a:pt x="29" y="18"/>
                  <a:pt x="29" y="18"/>
                </a:cubicBezTo>
                <a:cubicBezTo>
                  <a:pt x="29" y="18"/>
                  <a:pt x="29" y="18"/>
                  <a:pt x="29" y="18"/>
                </a:cubicBezTo>
                <a:lnTo>
                  <a:pt x="24" y="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6077" name="Rectangle 109"/>
          <p:cNvSpPr>
            <a:spLocks noChangeArrowheads="1"/>
          </p:cNvSpPr>
          <p:nvPr/>
        </p:nvSpPr>
        <p:spPr bwMode="auto">
          <a:xfrm>
            <a:off x="4724400" y="5638800"/>
            <a:ext cx="13946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Q</a:t>
            </a:r>
            <a:endParaRPr lang="en-US" sz="1400" i="1">
              <a:latin typeface="Myriad Pro" pitchFamily="34" charset="0"/>
            </a:endParaRPr>
          </a:p>
        </p:txBody>
      </p:sp>
      <p:sp>
        <p:nvSpPr>
          <p:cNvPr id="596078" name="Rectangle 110"/>
          <p:cNvSpPr>
            <a:spLocks noChangeArrowheads="1"/>
          </p:cNvSpPr>
          <p:nvPr/>
        </p:nvSpPr>
        <p:spPr bwMode="auto">
          <a:xfrm>
            <a:off x="4876800" y="5791200"/>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596079" name="Rectangle 111"/>
          <p:cNvSpPr>
            <a:spLocks noChangeArrowheads="1"/>
          </p:cNvSpPr>
          <p:nvPr/>
        </p:nvSpPr>
        <p:spPr bwMode="auto">
          <a:xfrm>
            <a:off x="4114800" y="5638800"/>
            <a:ext cx="13946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Q</a:t>
            </a:r>
            <a:endParaRPr lang="en-US" sz="1400" i="1">
              <a:latin typeface="Myriad Pro" pitchFamily="34" charset="0"/>
            </a:endParaRPr>
          </a:p>
        </p:txBody>
      </p:sp>
      <p:sp>
        <p:nvSpPr>
          <p:cNvPr id="596080" name="Rectangle 112"/>
          <p:cNvSpPr>
            <a:spLocks noChangeArrowheads="1"/>
          </p:cNvSpPr>
          <p:nvPr/>
        </p:nvSpPr>
        <p:spPr bwMode="auto">
          <a:xfrm>
            <a:off x="4191000" y="5791200"/>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596081" name="Line 113"/>
          <p:cNvSpPr>
            <a:spLocks noChangeShapeType="1"/>
          </p:cNvSpPr>
          <p:nvPr/>
        </p:nvSpPr>
        <p:spPr bwMode="auto">
          <a:xfrm flipV="1">
            <a:off x="1792288" y="3209925"/>
            <a:ext cx="0" cy="615950"/>
          </a:xfrm>
          <a:prstGeom prst="line">
            <a:avLst/>
          </a:prstGeom>
          <a:noFill/>
          <a:ln w="1587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96082" name="Freeform 114"/>
          <p:cNvSpPr>
            <a:spLocks/>
          </p:cNvSpPr>
          <p:nvPr/>
        </p:nvSpPr>
        <p:spPr bwMode="auto">
          <a:xfrm>
            <a:off x="1751013" y="3121025"/>
            <a:ext cx="80962" cy="122238"/>
          </a:xfrm>
          <a:custGeom>
            <a:avLst/>
            <a:gdLst>
              <a:gd name="T0" fmla="*/ 7 w 14"/>
              <a:gd name="T1" fmla="*/ 16 h 19"/>
              <a:gd name="T2" fmla="*/ 13 w 14"/>
              <a:gd name="T3" fmla="*/ 19 h 19"/>
              <a:gd name="T4" fmla="*/ 14 w 14"/>
              <a:gd name="T5" fmla="*/ 19 h 19"/>
              <a:gd name="T6" fmla="*/ 9 w 14"/>
              <a:gd name="T7" fmla="*/ 10 h 19"/>
              <a:gd name="T8" fmla="*/ 7 w 14"/>
              <a:gd name="T9" fmla="*/ 0 h 19"/>
              <a:gd name="T10" fmla="*/ 5 w 14"/>
              <a:gd name="T11" fmla="*/ 10 h 19"/>
              <a:gd name="T12" fmla="*/ 0 w 14"/>
              <a:gd name="T13" fmla="*/ 19 h 19"/>
              <a:gd name="T14" fmla="*/ 0 w 14"/>
              <a:gd name="T15" fmla="*/ 19 h 19"/>
              <a:gd name="T16" fmla="*/ 7 w 14"/>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9">
                <a:moveTo>
                  <a:pt x="7" y="16"/>
                </a:moveTo>
                <a:cubicBezTo>
                  <a:pt x="13" y="19"/>
                  <a:pt x="13" y="19"/>
                  <a:pt x="13" y="19"/>
                </a:cubicBezTo>
                <a:cubicBezTo>
                  <a:pt x="14" y="19"/>
                  <a:pt x="14" y="19"/>
                  <a:pt x="14" y="19"/>
                </a:cubicBezTo>
                <a:cubicBezTo>
                  <a:pt x="9" y="10"/>
                  <a:pt x="9" y="10"/>
                  <a:pt x="9" y="10"/>
                </a:cubicBezTo>
                <a:cubicBezTo>
                  <a:pt x="9" y="6"/>
                  <a:pt x="8" y="3"/>
                  <a:pt x="7" y="0"/>
                </a:cubicBezTo>
                <a:cubicBezTo>
                  <a:pt x="6" y="3"/>
                  <a:pt x="5" y="6"/>
                  <a:pt x="5" y="10"/>
                </a:cubicBezTo>
                <a:cubicBezTo>
                  <a:pt x="0" y="19"/>
                  <a:pt x="0" y="19"/>
                  <a:pt x="0" y="19"/>
                </a:cubicBezTo>
                <a:cubicBezTo>
                  <a:pt x="0" y="19"/>
                  <a:pt x="0" y="19"/>
                  <a:pt x="0" y="19"/>
                </a:cubicBezTo>
                <a:lnTo>
                  <a:pt x="7"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6083" name="Line 115"/>
          <p:cNvSpPr>
            <a:spLocks noChangeShapeType="1"/>
          </p:cNvSpPr>
          <p:nvPr/>
        </p:nvSpPr>
        <p:spPr bwMode="auto">
          <a:xfrm flipH="1">
            <a:off x="4373563" y="5724525"/>
            <a:ext cx="239712" cy="0"/>
          </a:xfrm>
          <a:prstGeom prst="line">
            <a:avLst/>
          </a:prstGeom>
          <a:noFill/>
          <a:ln w="15875">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96084" name="Freeform 116"/>
          <p:cNvSpPr>
            <a:spLocks/>
          </p:cNvSpPr>
          <p:nvPr/>
        </p:nvSpPr>
        <p:spPr bwMode="auto">
          <a:xfrm>
            <a:off x="4325938" y="5681663"/>
            <a:ext cx="130175" cy="80962"/>
          </a:xfrm>
          <a:custGeom>
            <a:avLst/>
            <a:gdLst>
              <a:gd name="T0" fmla="*/ 18 w 22"/>
              <a:gd name="T1" fmla="*/ 7 h 13"/>
              <a:gd name="T2" fmla="*/ 22 w 22"/>
              <a:gd name="T3" fmla="*/ 0 h 13"/>
              <a:gd name="T4" fmla="*/ 22 w 22"/>
              <a:gd name="T5" fmla="*/ 0 h 13"/>
              <a:gd name="T6" fmla="*/ 11 w 22"/>
              <a:gd name="T7" fmla="*/ 4 h 13"/>
              <a:gd name="T8" fmla="*/ 0 w 22"/>
              <a:gd name="T9" fmla="*/ 7 h 13"/>
              <a:gd name="T10" fmla="*/ 11 w 22"/>
              <a:gd name="T11" fmla="*/ 9 h 13"/>
              <a:gd name="T12" fmla="*/ 22 w 22"/>
              <a:gd name="T13" fmla="*/ 13 h 13"/>
              <a:gd name="T14" fmla="*/ 22 w 22"/>
              <a:gd name="T15" fmla="*/ 13 h 13"/>
              <a:gd name="T16" fmla="*/ 18 w 22"/>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3">
                <a:moveTo>
                  <a:pt x="18" y="7"/>
                </a:moveTo>
                <a:cubicBezTo>
                  <a:pt x="22" y="0"/>
                  <a:pt x="22" y="0"/>
                  <a:pt x="22" y="0"/>
                </a:cubicBezTo>
                <a:cubicBezTo>
                  <a:pt x="22" y="0"/>
                  <a:pt x="22" y="0"/>
                  <a:pt x="22" y="0"/>
                </a:cubicBezTo>
                <a:cubicBezTo>
                  <a:pt x="11" y="4"/>
                  <a:pt x="11" y="4"/>
                  <a:pt x="11" y="4"/>
                </a:cubicBezTo>
                <a:cubicBezTo>
                  <a:pt x="8" y="5"/>
                  <a:pt x="4" y="6"/>
                  <a:pt x="0" y="7"/>
                </a:cubicBezTo>
                <a:cubicBezTo>
                  <a:pt x="4" y="8"/>
                  <a:pt x="8" y="8"/>
                  <a:pt x="11" y="9"/>
                </a:cubicBezTo>
                <a:cubicBezTo>
                  <a:pt x="22" y="13"/>
                  <a:pt x="22" y="13"/>
                  <a:pt x="22" y="13"/>
                </a:cubicBezTo>
                <a:cubicBezTo>
                  <a:pt x="22" y="13"/>
                  <a:pt x="22" y="13"/>
                  <a:pt x="22" y="13"/>
                </a:cubicBezTo>
                <a:lnTo>
                  <a:pt x="1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6085" name="Line 117"/>
          <p:cNvSpPr>
            <a:spLocks noChangeShapeType="1"/>
          </p:cNvSpPr>
          <p:nvPr/>
        </p:nvSpPr>
        <p:spPr bwMode="auto">
          <a:xfrm flipV="1">
            <a:off x="1949450" y="923925"/>
            <a:ext cx="0" cy="433705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96086" name="Freeform 118"/>
          <p:cNvSpPr>
            <a:spLocks/>
          </p:cNvSpPr>
          <p:nvPr/>
        </p:nvSpPr>
        <p:spPr bwMode="auto">
          <a:xfrm>
            <a:off x="1949450" y="5260975"/>
            <a:ext cx="285750" cy="287338"/>
          </a:xfrm>
          <a:custGeom>
            <a:avLst/>
            <a:gdLst>
              <a:gd name="T0" fmla="*/ 163 w 163"/>
              <a:gd name="T1" fmla="*/ 150 h 150"/>
              <a:gd name="T2" fmla="*/ 0 w 163"/>
              <a:gd name="T3" fmla="*/ 150 h 150"/>
              <a:gd name="T4" fmla="*/ 0 w 163"/>
              <a:gd name="T5" fmla="*/ 0 h 150"/>
            </a:gdLst>
            <a:ahLst/>
            <a:cxnLst>
              <a:cxn ang="0">
                <a:pos x="T0" y="T1"/>
              </a:cxn>
              <a:cxn ang="0">
                <a:pos x="T2" y="T3"/>
              </a:cxn>
              <a:cxn ang="0">
                <a:pos x="T4" y="T5"/>
              </a:cxn>
            </a:cxnLst>
            <a:rect l="0" t="0" r="r" b="b"/>
            <a:pathLst>
              <a:path w="163" h="150">
                <a:moveTo>
                  <a:pt x="163" y="150"/>
                </a:moveTo>
                <a:lnTo>
                  <a:pt x="0" y="150"/>
                </a:lnTo>
                <a:lnTo>
                  <a:pt x="0" y="0"/>
                </a:lnTo>
              </a:path>
            </a:pathLst>
          </a:custGeom>
          <a:noFill/>
          <a:ln w="11113"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Myriad Pro" pitchFamily="34" charset="0"/>
            </a:endParaRPr>
          </a:p>
        </p:txBody>
      </p:sp>
      <p:sp>
        <p:nvSpPr>
          <p:cNvPr id="596087" name="Line 119"/>
          <p:cNvSpPr>
            <a:spLocks noChangeShapeType="1"/>
          </p:cNvSpPr>
          <p:nvPr/>
        </p:nvSpPr>
        <p:spPr bwMode="auto">
          <a:xfrm flipH="1">
            <a:off x="2235200" y="5548313"/>
            <a:ext cx="5443538" cy="0"/>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96088" name="Rectangle 120"/>
          <p:cNvSpPr>
            <a:spLocks noChangeArrowheads="1"/>
          </p:cNvSpPr>
          <p:nvPr/>
        </p:nvSpPr>
        <p:spPr bwMode="auto">
          <a:xfrm>
            <a:off x="5510213" y="4968875"/>
            <a:ext cx="64671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Demand</a:t>
            </a:r>
            <a:endParaRPr lang="en-US" sz="1400">
              <a:latin typeface="Myriad Pro" pitchFamily="34" charset="0"/>
            </a:endParaRPr>
          </a:p>
        </p:txBody>
      </p:sp>
      <p:sp>
        <p:nvSpPr>
          <p:cNvPr id="596089" name="Freeform 121"/>
          <p:cNvSpPr>
            <a:spLocks/>
          </p:cNvSpPr>
          <p:nvPr/>
        </p:nvSpPr>
        <p:spPr bwMode="auto">
          <a:xfrm>
            <a:off x="1066800" y="3200400"/>
            <a:ext cx="623888" cy="533400"/>
          </a:xfrm>
          <a:custGeom>
            <a:avLst/>
            <a:gdLst>
              <a:gd name="T0" fmla="*/ 94 w 94"/>
              <a:gd name="T1" fmla="*/ 81 h 95"/>
              <a:gd name="T2" fmla="*/ 80 w 94"/>
              <a:gd name="T3" fmla="*/ 95 h 95"/>
              <a:gd name="T4" fmla="*/ 14 w 94"/>
              <a:gd name="T5" fmla="*/ 95 h 95"/>
              <a:gd name="T6" fmla="*/ 0 w 94"/>
              <a:gd name="T7" fmla="*/ 81 h 95"/>
              <a:gd name="T8" fmla="*/ 0 w 94"/>
              <a:gd name="T9" fmla="*/ 14 h 95"/>
              <a:gd name="T10" fmla="*/ 14 w 94"/>
              <a:gd name="T11" fmla="*/ 0 h 95"/>
              <a:gd name="T12" fmla="*/ 80 w 94"/>
              <a:gd name="T13" fmla="*/ 0 h 95"/>
              <a:gd name="T14" fmla="*/ 94 w 94"/>
              <a:gd name="T15" fmla="*/ 14 h 95"/>
              <a:gd name="T16" fmla="*/ 94 w 94"/>
              <a:gd name="T17" fmla="*/ 8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5">
                <a:moveTo>
                  <a:pt x="94" y="81"/>
                </a:moveTo>
                <a:cubicBezTo>
                  <a:pt x="94" y="89"/>
                  <a:pt x="87" y="95"/>
                  <a:pt x="80" y="95"/>
                </a:cubicBezTo>
                <a:cubicBezTo>
                  <a:pt x="14" y="95"/>
                  <a:pt x="14" y="95"/>
                  <a:pt x="14" y="95"/>
                </a:cubicBezTo>
                <a:cubicBezTo>
                  <a:pt x="7" y="95"/>
                  <a:pt x="0" y="89"/>
                  <a:pt x="0" y="81"/>
                </a:cubicBezTo>
                <a:cubicBezTo>
                  <a:pt x="0" y="14"/>
                  <a:pt x="0" y="14"/>
                  <a:pt x="0" y="14"/>
                </a:cubicBezTo>
                <a:cubicBezTo>
                  <a:pt x="0" y="6"/>
                  <a:pt x="7" y="0"/>
                  <a:pt x="14" y="0"/>
                </a:cubicBezTo>
                <a:cubicBezTo>
                  <a:pt x="80" y="0"/>
                  <a:pt x="80" y="0"/>
                  <a:pt x="80" y="0"/>
                </a:cubicBezTo>
                <a:cubicBezTo>
                  <a:pt x="87" y="0"/>
                  <a:pt x="94" y="6"/>
                  <a:pt x="94" y="14"/>
                </a:cubicBezTo>
                <a:lnTo>
                  <a:pt x="94" y="81"/>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6090" name="Rectangle 122"/>
          <p:cNvSpPr>
            <a:spLocks noChangeArrowheads="1"/>
          </p:cNvSpPr>
          <p:nvPr/>
        </p:nvSpPr>
        <p:spPr bwMode="auto">
          <a:xfrm>
            <a:off x="4876800" y="3886200"/>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E</a:t>
            </a:r>
            <a:endParaRPr lang="en-US" sz="1400" i="1">
              <a:latin typeface="Myriad Pro" pitchFamily="34" charset="0"/>
            </a:endParaRPr>
          </a:p>
        </p:txBody>
      </p:sp>
      <p:sp>
        <p:nvSpPr>
          <p:cNvPr id="596091" name="Rectangle 123"/>
          <p:cNvSpPr>
            <a:spLocks noChangeArrowheads="1"/>
          </p:cNvSpPr>
          <p:nvPr/>
        </p:nvSpPr>
        <p:spPr bwMode="auto">
          <a:xfrm>
            <a:off x="4994275" y="3965575"/>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596092" name="Rectangle 124"/>
          <p:cNvSpPr>
            <a:spLocks noChangeArrowheads="1"/>
          </p:cNvSpPr>
          <p:nvPr/>
        </p:nvSpPr>
        <p:spPr bwMode="auto">
          <a:xfrm>
            <a:off x="5959475" y="1601788"/>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S</a:t>
            </a:r>
            <a:endParaRPr lang="en-US" sz="1400" i="1">
              <a:latin typeface="Myriad Pro" pitchFamily="34" charset="0"/>
            </a:endParaRPr>
          </a:p>
        </p:txBody>
      </p:sp>
      <p:sp>
        <p:nvSpPr>
          <p:cNvPr id="596093" name="Rectangle 125"/>
          <p:cNvSpPr>
            <a:spLocks noChangeArrowheads="1"/>
          </p:cNvSpPr>
          <p:nvPr/>
        </p:nvSpPr>
        <p:spPr bwMode="auto">
          <a:xfrm>
            <a:off x="6073775" y="1724025"/>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596094" name="Rectangle 126"/>
          <p:cNvSpPr>
            <a:spLocks noChangeArrowheads="1"/>
          </p:cNvSpPr>
          <p:nvPr/>
        </p:nvSpPr>
        <p:spPr bwMode="auto">
          <a:xfrm>
            <a:off x="4538663" y="1571625"/>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S</a:t>
            </a:r>
            <a:endParaRPr lang="en-US" sz="1400" i="1">
              <a:latin typeface="Myriad Pro" pitchFamily="34" charset="0"/>
            </a:endParaRPr>
          </a:p>
        </p:txBody>
      </p:sp>
      <p:sp>
        <p:nvSpPr>
          <p:cNvPr id="596095" name="Rectangle 127"/>
          <p:cNvSpPr>
            <a:spLocks noChangeArrowheads="1"/>
          </p:cNvSpPr>
          <p:nvPr/>
        </p:nvSpPr>
        <p:spPr bwMode="auto">
          <a:xfrm>
            <a:off x="4654550" y="1693863"/>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596096" name="Rectangle 128"/>
          <p:cNvSpPr>
            <a:spLocks noChangeArrowheads="1"/>
          </p:cNvSpPr>
          <p:nvPr/>
        </p:nvSpPr>
        <p:spPr bwMode="auto">
          <a:xfrm>
            <a:off x="4344988" y="2647950"/>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E</a:t>
            </a:r>
            <a:endParaRPr lang="en-US" sz="1400" i="1">
              <a:latin typeface="Myriad Pro" pitchFamily="34" charset="0"/>
            </a:endParaRPr>
          </a:p>
        </p:txBody>
      </p:sp>
      <p:sp>
        <p:nvSpPr>
          <p:cNvPr id="596097" name="Rectangle 129"/>
          <p:cNvSpPr>
            <a:spLocks noChangeArrowheads="1"/>
          </p:cNvSpPr>
          <p:nvPr/>
        </p:nvSpPr>
        <p:spPr bwMode="auto">
          <a:xfrm>
            <a:off x="4419600" y="2743200"/>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596098" name="Freeform 130"/>
          <p:cNvSpPr>
            <a:spLocks/>
          </p:cNvSpPr>
          <p:nvPr/>
        </p:nvSpPr>
        <p:spPr bwMode="auto">
          <a:xfrm>
            <a:off x="4467225" y="3095625"/>
            <a:ext cx="279400" cy="577850"/>
          </a:xfrm>
          <a:custGeom>
            <a:avLst/>
            <a:gdLst>
              <a:gd name="T0" fmla="*/ 48 w 48"/>
              <a:gd name="T1" fmla="*/ 91 h 91"/>
              <a:gd name="T2" fmla="*/ 0 w 48"/>
              <a:gd name="T3" fmla="*/ 0 h 91"/>
            </a:gdLst>
            <a:ahLst/>
            <a:cxnLst>
              <a:cxn ang="0">
                <a:pos x="T0" y="T1"/>
              </a:cxn>
              <a:cxn ang="0">
                <a:pos x="T2" y="T3"/>
              </a:cxn>
            </a:cxnLst>
            <a:rect l="0" t="0" r="r" b="b"/>
            <a:pathLst>
              <a:path w="48" h="91">
                <a:moveTo>
                  <a:pt x="48" y="91"/>
                </a:moveTo>
                <a:cubicBezTo>
                  <a:pt x="31" y="63"/>
                  <a:pt x="14" y="33"/>
                  <a:pt x="0" y="0"/>
                </a:cubicBezTo>
              </a:path>
            </a:pathLst>
          </a:custGeom>
          <a:noFill/>
          <a:ln w="41275"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Myriad Pro" pitchFamily="34" charset="0"/>
            </a:endParaRPr>
          </a:p>
        </p:txBody>
      </p:sp>
      <p:sp>
        <p:nvSpPr>
          <p:cNvPr id="596099" name="Freeform 131"/>
          <p:cNvSpPr>
            <a:spLocks/>
          </p:cNvSpPr>
          <p:nvPr/>
        </p:nvSpPr>
        <p:spPr bwMode="auto">
          <a:xfrm>
            <a:off x="3948113" y="1785938"/>
            <a:ext cx="1492250" cy="3227387"/>
          </a:xfrm>
          <a:custGeom>
            <a:avLst/>
            <a:gdLst>
              <a:gd name="T0" fmla="*/ 0 w 256"/>
              <a:gd name="T1" fmla="*/ 0 h 508"/>
              <a:gd name="T2" fmla="*/ 256 w 256"/>
              <a:gd name="T3" fmla="*/ 508 h 508"/>
            </a:gdLst>
            <a:ahLst/>
            <a:cxnLst>
              <a:cxn ang="0">
                <a:pos x="T0" y="T1"/>
              </a:cxn>
              <a:cxn ang="0">
                <a:pos x="T2" y="T3"/>
              </a:cxn>
            </a:cxnLst>
            <a:rect l="0" t="0" r="r" b="b"/>
            <a:pathLst>
              <a:path w="256" h="508">
                <a:moveTo>
                  <a:pt x="0" y="0"/>
                </a:moveTo>
                <a:cubicBezTo>
                  <a:pt x="3" y="134"/>
                  <a:pt x="121" y="354"/>
                  <a:pt x="256" y="508"/>
                </a:cubicBezTo>
              </a:path>
            </a:pathLst>
          </a:custGeom>
          <a:noFill/>
          <a:ln w="41275" cap="flat">
            <a:solidFill>
              <a:srgbClr val="3C5DAA"/>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Myriad Pro" pitchFamily="34" charset="0"/>
            </a:endParaRPr>
          </a:p>
        </p:txBody>
      </p:sp>
      <p:sp>
        <p:nvSpPr>
          <p:cNvPr id="596100" name="Freeform 132"/>
          <p:cNvSpPr>
            <a:spLocks/>
          </p:cNvSpPr>
          <p:nvPr/>
        </p:nvSpPr>
        <p:spPr bwMode="auto">
          <a:xfrm>
            <a:off x="2811463" y="1882775"/>
            <a:ext cx="1743075" cy="3005138"/>
          </a:xfrm>
          <a:custGeom>
            <a:avLst/>
            <a:gdLst>
              <a:gd name="T0" fmla="*/ 299 w 299"/>
              <a:gd name="T1" fmla="*/ 0 h 473"/>
              <a:gd name="T2" fmla="*/ 0 w 299"/>
              <a:gd name="T3" fmla="*/ 473 h 473"/>
            </a:gdLst>
            <a:ahLst/>
            <a:cxnLst>
              <a:cxn ang="0">
                <a:pos x="T0" y="T1"/>
              </a:cxn>
              <a:cxn ang="0">
                <a:pos x="T2" y="T3"/>
              </a:cxn>
            </a:cxnLst>
            <a:rect l="0" t="0" r="r" b="b"/>
            <a:pathLst>
              <a:path w="299" h="473">
                <a:moveTo>
                  <a:pt x="299" y="0"/>
                </a:moveTo>
                <a:cubicBezTo>
                  <a:pt x="280" y="151"/>
                  <a:pt x="130" y="341"/>
                  <a:pt x="0" y="473"/>
                </a:cubicBezTo>
              </a:path>
            </a:pathLst>
          </a:custGeom>
          <a:noFill/>
          <a:ln w="41275" cap="flat">
            <a:solidFill>
              <a:srgbClr val="EE313C"/>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Myriad Pro" pitchFamily="34" charset="0"/>
            </a:endParaRPr>
          </a:p>
        </p:txBody>
      </p:sp>
      <p:sp>
        <p:nvSpPr>
          <p:cNvPr id="596101" name="Freeform 133"/>
          <p:cNvSpPr>
            <a:spLocks/>
          </p:cNvSpPr>
          <p:nvPr/>
        </p:nvSpPr>
        <p:spPr bwMode="auto">
          <a:xfrm>
            <a:off x="3500438" y="1925638"/>
            <a:ext cx="2465387" cy="3011487"/>
          </a:xfrm>
          <a:custGeom>
            <a:avLst/>
            <a:gdLst>
              <a:gd name="T0" fmla="*/ 423 w 423"/>
              <a:gd name="T1" fmla="*/ 0 h 474"/>
              <a:gd name="T2" fmla="*/ 0 w 423"/>
              <a:gd name="T3" fmla="*/ 474 h 474"/>
            </a:gdLst>
            <a:ahLst/>
            <a:cxnLst>
              <a:cxn ang="0">
                <a:pos x="T0" y="T1"/>
              </a:cxn>
              <a:cxn ang="0">
                <a:pos x="T2" y="T3"/>
              </a:cxn>
            </a:cxnLst>
            <a:rect l="0" t="0" r="r" b="b"/>
            <a:pathLst>
              <a:path w="423" h="474">
                <a:moveTo>
                  <a:pt x="423" y="0"/>
                </a:moveTo>
                <a:cubicBezTo>
                  <a:pt x="411" y="81"/>
                  <a:pt x="355" y="259"/>
                  <a:pt x="0" y="474"/>
                </a:cubicBezTo>
              </a:path>
            </a:pathLst>
          </a:custGeom>
          <a:noFill/>
          <a:ln w="41275" cap="flat">
            <a:solidFill>
              <a:srgbClr val="FAC0BF"/>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Myriad Pro" pitchFamily="34" charset="0"/>
            </a:endParaRPr>
          </a:p>
        </p:txBody>
      </p:sp>
      <p:sp>
        <p:nvSpPr>
          <p:cNvPr id="596102" name="Oval 134"/>
          <p:cNvSpPr>
            <a:spLocks noChangeArrowheads="1"/>
          </p:cNvSpPr>
          <p:nvPr/>
        </p:nvSpPr>
        <p:spPr bwMode="auto">
          <a:xfrm>
            <a:off x="4694238" y="3921125"/>
            <a:ext cx="117475" cy="1270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6103" name="Oval 135"/>
          <p:cNvSpPr>
            <a:spLocks noChangeArrowheads="1"/>
          </p:cNvSpPr>
          <p:nvPr/>
        </p:nvSpPr>
        <p:spPr bwMode="auto">
          <a:xfrm>
            <a:off x="4152900" y="2847975"/>
            <a:ext cx="115888" cy="1270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6104" name="Line 136"/>
          <p:cNvSpPr>
            <a:spLocks noChangeShapeType="1"/>
          </p:cNvSpPr>
          <p:nvPr/>
        </p:nvSpPr>
        <p:spPr bwMode="auto">
          <a:xfrm flipV="1">
            <a:off x="5329238" y="2020888"/>
            <a:ext cx="1071562" cy="452437"/>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96105" name="Line 137"/>
          <p:cNvSpPr>
            <a:spLocks noChangeShapeType="1"/>
          </p:cNvSpPr>
          <p:nvPr/>
        </p:nvSpPr>
        <p:spPr bwMode="auto">
          <a:xfrm>
            <a:off x="4624388" y="3425825"/>
            <a:ext cx="1963737" cy="242888"/>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596106" name="Freeform 138"/>
          <p:cNvSpPr>
            <a:spLocks/>
          </p:cNvSpPr>
          <p:nvPr/>
        </p:nvSpPr>
        <p:spPr bwMode="auto">
          <a:xfrm>
            <a:off x="6286500" y="1600200"/>
            <a:ext cx="1222375" cy="554038"/>
          </a:xfrm>
          <a:custGeom>
            <a:avLst/>
            <a:gdLst>
              <a:gd name="T0" fmla="*/ 210 w 210"/>
              <a:gd name="T1" fmla="*/ 81 h 95"/>
              <a:gd name="T2" fmla="*/ 195 w 210"/>
              <a:gd name="T3" fmla="*/ 95 h 95"/>
              <a:gd name="T4" fmla="*/ 14 w 210"/>
              <a:gd name="T5" fmla="*/ 95 h 95"/>
              <a:gd name="T6" fmla="*/ 0 w 210"/>
              <a:gd name="T7" fmla="*/ 81 h 95"/>
              <a:gd name="T8" fmla="*/ 0 w 210"/>
              <a:gd name="T9" fmla="*/ 14 h 95"/>
              <a:gd name="T10" fmla="*/ 14 w 210"/>
              <a:gd name="T11" fmla="*/ 0 h 95"/>
              <a:gd name="T12" fmla="*/ 195 w 210"/>
              <a:gd name="T13" fmla="*/ 0 h 95"/>
              <a:gd name="T14" fmla="*/ 210 w 210"/>
              <a:gd name="T15" fmla="*/ 14 h 95"/>
              <a:gd name="T16" fmla="*/ 210 w 210"/>
              <a:gd name="T17" fmla="*/ 8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95">
                <a:moveTo>
                  <a:pt x="210" y="81"/>
                </a:moveTo>
                <a:cubicBezTo>
                  <a:pt x="210" y="89"/>
                  <a:pt x="203" y="95"/>
                  <a:pt x="195" y="95"/>
                </a:cubicBezTo>
                <a:cubicBezTo>
                  <a:pt x="14" y="95"/>
                  <a:pt x="14" y="95"/>
                  <a:pt x="14" y="95"/>
                </a:cubicBezTo>
                <a:cubicBezTo>
                  <a:pt x="6" y="95"/>
                  <a:pt x="0" y="89"/>
                  <a:pt x="0" y="81"/>
                </a:cubicBezTo>
                <a:cubicBezTo>
                  <a:pt x="0" y="14"/>
                  <a:pt x="0" y="14"/>
                  <a:pt x="0" y="14"/>
                </a:cubicBezTo>
                <a:cubicBezTo>
                  <a:pt x="0" y="7"/>
                  <a:pt x="6" y="0"/>
                  <a:pt x="14" y="0"/>
                </a:cubicBezTo>
                <a:cubicBezTo>
                  <a:pt x="195" y="0"/>
                  <a:pt x="195" y="0"/>
                  <a:pt x="195" y="0"/>
                </a:cubicBezTo>
                <a:cubicBezTo>
                  <a:pt x="203" y="0"/>
                  <a:pt x="210" y="7"/>
                  <a:pt x="210" y="14"/>
                </a:cubicBezTo>
                <a:lnTo>
                  <a:pt x="210" y="81"/>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6107" name="Freeform 139"/>
          <p:cNvSpPr>
            <a:spLocks/>
          </p:cNvSpPr>
          <p:nvPr/>
        </p:nvSpPr>
        <p:spPr bwMode="auto">
          <a:xfrm>
            <a:off x="4425950" y="2986088"/>
            <a:ext cx="111125" cy="198437"/>
          </a:xfrm>
          <a:custGeom>
            <a:avLst/>
            <a:gdLst>
              <a:gd name="T0" fmla="*/ 9 w 19"/>
              <a:gd name="T1" fmla="*/ 23 h 31"/>
              <a:gd name="T2" fmla="*/ 3 w 19"/>
              <a:gd name="T3" fmla="*/ 31 h 31"/>
              <a:gd name="T4" fmla="*/ 3 w 19"/>
              <a:gd name="T5" fmla="*/ 31 h 31"/>
              <a:gd name="T6" fmla="*/ 3 w 19"/>
              <a:gd name="T7" fmla="*/ 15 h 31"/>
              <a:gd name="T8" fmla="*/ 0 w 19"/>
              <a:gd name="T9" fmla="*/ 0 h 31"/>
              <a:gd name="T10" fmla="*/ 9 w 19"/>
              <a:gd name="T11" fmla="*/ 13 h 31"/>
              <a:gd name="T12" fmla="*/ 19 w 19"/>
              <a:gd name="T13" fmla="*/ 24 h 31"/>
              <a:gd name="T14" fmla="*/ 19 w 19"/>
              <a:gd name="T15" fmla="*/ 25 h 31"/>
              <a:gd name="T16" fmla="*/ 9 w 19"/>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1">
                <a:moveTo>
                  <a:pt x="9" y="23"/>
                </a:moveTo>
                <a:cubicBezTo>
                  <a:pt x="3" y="31"/>
                  <a:pt x="3" y="31"/>
                  <a:pt x="3" y="31"/>
                </a:cubicBezTo>
                <a:cubicBezTo>
                  <a:pt x="3" y="31"/>
                  <a:pt x="3" y="31"/>
                  <a:pt x="3" y="31"/>
                </a:cubicBezTo>
                <a:cubicBezTo>
                  <a:pt x="3" y="15"/>
                  <a:pt x="3" y="15"/>
                  <a:pt x="3" y="15"/>
                </a:cubicBezTo>
                <a:cubicBezTo>
                  <a:pt x="2" y="10"/>
                  <a:pt x="1" y="5"/>
                  <a:pt x="0" y="0"/>
                </a:cubicBezTo>
                <a:cubicBezTo>
                  <a:pt x="3" y="5"/>
                  <a:pt x="6" y="9"/>
                  <a:pt x="9" y="13"/>
                </a:cubicBezTo>
                <a:cubicBezTo>
                  <a:pt x="19" y="24"/>
                  <a:pt x="19" y="24"/>
                  <a:pt x="19" y="24"/>
                </a:cubicBezTo>
                <a:cubicBezTo>
                  <a:pt x="19" y="25"/>
                  <a:pt x="19" y="25"/>
                  <a:pt x="19" y="25"/>
                </a:cubicBezTo>
                <a:lnTo>
                  <a:pt x="9" y="2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6108" name="Freeform 140"/>
          <p:cNvSpPr>
            <a:spLocks/>
          </p:cNvSpPr>
          <p:nvPr/>
        </p:nvSpPr>
        <p:spPr bwMode="auto">
          <a:xfrm>
            <a:off x="4508500" y="3197225"/>
            <a:ext cx="120650" cy="190500"/>
          </a:xfrm>
          <a:custGeom>
            <a:avLst/>
            <a:gdLst>
              <a:gd name="T0" fmla="*/ 11 w 21"/>
              <a:gd name="T1" fmla="*/ 22 h 30"/>
              <a:gd name="T2" fmla="*/ 5 w 21"/>
              <a:gd name="T3" fmla="*/ 30 h 30"/>
              <a:gd name="T4" fmla="*/ 5 w 21"/>
              <a:gd name="T5" fmla="*/ 30 h 30"/>
              <a:gd name="T6" fmla="*/ 4 w 21"/>
              <a:gd name="T7" fmla="*/ 15 h 30"/>
              <a:gd name="T8" fmla="*/ 0 w 21"/>
              <a:gd name="T9" fmla="*/ 0 h 30"/>
              <a:gd name="T10" fmla="*/ 10 w 21"/>
              <a:gd name="T11" fmla="*/ 12 h 30"/>
              <a:gd name="T12" fmla="*/ 21 w 21"/>
              <a:gd name="T13" fmla="*/ 23 h 30"/>
              <a:gd name="T14" fmla="*/ 21 w 21"/>
              <a:gd name="T15" fmla="*/ 23 h 30"/>
              <a:gd name="T16" fmla="*/ 11 w 21"/>
              <a:gd name="T17"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30">
                <a:moveTo>
                  <a:pt x="11" y="22"/>
                </a:moveTo>
                <a:cubicBezTo>
                  <a:pt x="5" y="30"/>
                  <a:pt x="5" y="30"/>
                  <a:pt x="5" y="30"/>
                </a:cubicBezTo>
                <a:cubicBezTo>
                  <a:pt x="5" y="30"/>
                  <a:pt x="5" y="30"/>
                  <a:pt x="5" y="30"/>
                </a:cubicBezTo>
                <a:cubicBezTo>
                  <a:pt x="4" y="15"/>
                  <a:pt x="4" y="15"/>
                  <a:pt x="4" y="15"/>
                </a:cubicBezTo>
                <a:cubicBezTo>
                  <a:pt x="3" y="10"/>
                  <a:pt x="2" y="5"/>
                  <a:pt x="0" y="0"/>
                </a:cubicBezTo>
                <a:cubicBezTo>
                  <a:pt x="4" y="4"/>
                  <a:pt x="7" y="8"/>
                  <a:pt x="10" y="12"/>
                </a:cubicBezTo>
                <a:cubicBezTo>
                  <a:pt x="21" y="23"/>
                  <a:pt x="21" y="23"/>
                  <a:pt x="21" y="23"/>
                </a:cubicBezTo>
                <a:cubicBezTo>
                  <a:pt x="21" y="23"/>
                  <a:pt x="21" y="23"/>
                  <a:pt x="21" y="23"/>
                </a:cubicBezTo>
                <a:lnTo>
                  <a:pt x="11" y="2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6109" name="Freeform 141"/>
          <p:cNvSpPr>
            <a:spLocks/>
          </p:cNvSpPr>
          <p:nvPr/>
        </p:nvSpPr>
        <p:spPr bwMode="auto">
          <a:xfrm>
            <a:off x="4600575" y="3400425"/>
            <a:ext cx="128588" cy="184150"/>
          </a:xfrm>
          <a:custGeom>
            <a:avLst/>
            <a:gdLst>
              <a:gd name="T0" fmla="*/ 12 w 22"/>
              <a:gd name="T1" fmla="*/ 20 h 29"/>
              <a:gd name="T2" fmla="*/ 7 w 22"/>
              <a:gd name="T3" fmla="*/ 29 h 29"/>
              <a:gd name="T4" fmla="*/ 7 w 22"/>
              <a:gd name="T5" fmla="*/ 29 h 29"/>
              <a:gd name="T6" fmla="*/ 5 w 22"/>
              <a:gd name="T7" fmla="*/ 14 h 29"/>
              <a:gd name="T8" fmla="*/ 0 w 22"/>
              <a:gd name="T9" fmla="*/ 0 h 29"/>
              <a:gd name="T10" fmla="*/ 10 w 22"/>
              <a:gd name="T11" fmla="*/ 11 h 29"/>
              <a:gd name="T12" fmla="*/ 22 w 22"/>
              <a:gd name="T13" fmla="*/ 20 h 29"/>
              <a:gd name="T14" fmla="*/ 22 w 22"/>
              <a:gd name="T15" fmla="*/ 20 h 29"/>
              <a:gd name="T16" fmla="*/ 12 w 22"/>
              <a:gd name="T17"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9">
                <a:moveTo>
                  <a:pt x="12" y="20"/>
                </a:moveTo>
                <a:cubicBezTo>
                  <a:pt x="7" y="29"/>
                  <a:pt x="7" y="29"/>
                  <a:pt x="7" y="29"/>
                </a:cubicBezTo>
                <a:cubicBezTo>
                  <a:pt x="7" y="29"/>
                  <a:pt x="7" y="29"/>
                  <a:pt x="7" y="29"/>
                </a:cubicBezTo>
                <a:cubicBezTo>
                  <a:pt x="5" y="14"/>
                  <a:pt x="5" y="14"/>
                  <a:pt x="5" y="14"/>
                </a:cubicBezTo>
                <a:cubicBezTo>
                  <a:pt x="3" y="9"/>
                  <a:pt x="1" y="5"/>
                  <a:pt x="0" y="0"/>
                </a:cubicBezTo>
                <a:cubicBezTo>
                  <a:pt x="3" y="3"/>
                  <a:pt x="7" y="7"/>
                  <a:pt x="10" y="11"/>
                </a:cubicBezTo>
                <a:cubicBezTo>
                  <a:pt x="22" y="20"/>
                  <a:pt x="22" y="20"/>
                  <a:pt x="22" y="20"/>
                </a:cubicBezTo>
                <a:cubicBezTo>
                  <a:pt x="22" y="20"/>
                  <a:pt x="22" y="20"/>
                  <a:pt x="22" y="20"/>
                </a:cubicBezTo>
                <a:lnTo>
                  <a:pt x="12" y="2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6110" name="Oval 142"/>
          <p:cNvSpPr>
            <a:spLocks noChangeArrowheads="1"/>
          </p:cNvSpPr>
          <p:nvPr/>
        </p:nvSpPr>
        <p:spPr bwMode="auto">
          <a:xfrm>
            <a:off x="2566988" y="2230438"/>
            <a:ext cx="58737" cy="5873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96111" name="Oval 143"/>
          <p:cNvSpPr>
            <a:spLocks noChangeArrowheads="1"/>
          </p:cNvSpPr>
          <p:nvPr/>
        </p:nvSpPr>
        <p:spPr bwMode="auto">
          <a:xfrm>
            <a:off x="4192588" y="3946525"/>
            <a:ext cx="30162" cy="2540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48930" name="TextBox 29"/>
          <p:cNvSpPr txBox="1">
            <a:spLocks noChangeArrowheads="1"/>
          </p:cNvSpPr>
          <p:nvPr/>
        </p:nvSpPr>
        <p:spPr bwMode="auto">
          <a:xfrm>
            <a:off x="533400" y="987623"/>
            <a:ext cx="126047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Price of cotton</a:t>
            </a:r>
          </a:p>
        </p:txBody>
      </p:sp>
      <p:sp>
        <p:nvSpPr>
          <p:cNvPr id="548931" name="TextBox 30"/>
          <p:cNvSpPr txBox="1">
            <a:spLocks noChangeArrowheads="1"/>
          </p:cNvSpPr>
          <p:nvPr/>
        </p:nvSpPr>
        <p:spPr bwMode="auto">
          <a:xfrm>
            <a:off x="5576888" y="5692775"/>
            <a:ext cx="2185987"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Quantity of </a:t>
            </a:r>
            <a:r>
              <a:rPr lang="en-US" sz="1400" dirty="0" smtClean="0">
                <a:latin typeface="Myriad Pro" pitchFamily="34" charset="0"/>
                <a:ea typeface="MS PGothic" pitchFamily="34" charset="-128"/>
              </a:rPr>
              <a:t>cotton</a:t>
            </a:r>
            <a:endParaRPr lang="en-US" sz="1400" dirty="0">
              <a:latin typeface="Myriad Pro" pitchFamily="34" charset="0"/>
              <a:ea typeface="MS PGothic" pitchFamily="34" charset="-128"/>
            </a:endParaRPr>
          </a:p>
        </p:txBody>
      </p:sp>
      <p:sp>
        <p:nvSpPr>
          <p:cNvPr id="2" name="TextBox 29"/>
          <p:cNvSpPr txBox="1">
            <a:spLocks noChangeArrowheads="1"/>
          </p:cNvSpPr>
          <p:nvPr/>
        </p:nvSpPr>
        <p:spPr bwMode="auto">
          <a:xfrm>
            <a:off x="990600" y="3217331"/>
            <a:ext cx="75565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Price rises</a:t>
            </a:r>
          </a:p>
        </p:txBody>
      </p:sp>
      <p:sp>
        <p:nvSpPr>
          <p:cNvPr id="3" name="TextBox 29"/>
          <p:cNvSpPr txBox="1">
            <a:spLocks noChangeArrowheads="1"/>
          </p:cNvSpPr>
          <p:nvPr/>
        </p:nvSpPr>
        <p:spPr bwMode="auto">
          <a:xfrm>
            <a:off x="3936999" y="6062132"/>
            <a:ext cx="126047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Quantity falls</a:t>
            </a:r>
          </a:p>
        </p:txBody>
      </p:sp>
      <p:sp>
        <p:nvSpPr>
          <p:cNvPr id="4" name="TextBox 29"/>
          <p:cNvSpPr txBox="1">
            <a:spLocks noChangeArrowheads="1"/>
          </p:cNvSpPr>
          <p:nvPr/>
        </p:nvSpPr>
        <p:spPr bwMode="auto">
          <a:xfrm>
            <a:off x="6307137" y="1608136"/>
            <a:ext cx="109378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A decrease in supply…</a:t>
            </a:r>
          </a:p>
        </p:txBody>
      </p:sp>
      <p:grpSp>
        <p:nvGrpSpPr>
          <p:cNvPr id="596117" name="Group 149"/>
          <p:cNvGrpSpPr>
            <a:grpSpLocks noChangeAspect="1"/>
          </p:cNvGrpSpPr>
          <p:nvPr/>
        </p:nvGrpSpPr>
        <p:grpSpPr bwMode="auto">
          <a:xfrm>
            <a:off x="6500813" y="3076575"/>
            <a:ext cx="2185987" cy="1343025"/>
            <a:chOff x="2508" y="1861"/>
            <a:chExt cx="744" cy="603"/>
          </a:xfrm>
        </p:grpSpPr>
        <p:sp>
          <p:nvSpPr>
            <p:cNvPr id="596118" name="AutoShape 150"/>
            <p:cNvSpPr>
              <a:spLocks noChangeAspect="1" noChangeArrowheads="1" noTextEdit="1"/>
            </p:cNvSpPr>
            <p:nvPr/>
          </p:nvSpPr>
          <p:spPr bwMode="auto">
            <a:xfrm>
              <a:off x="2508" y="1861"/>
              <a:ext cx="744" cy="6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Myriad Pro" pitchFamily="34" charset="0"/>
              </a:endParaRPr>
            </a:p>
          </p:txBody>
        </p:sp>
        <p:sp>
          <p:nvSpPr>
            <p:cNvPr id="596119" name="Freeform 151"/>
            <p:cNvSpPr>
              <a:spLocks/>
            </p:cNvSpPr>
            <p:nvPr/>
          </p:nvSpPr>
          <p:spPr bwMode="auto">
            <a:xfrm>
              <a:off x="2510" y="1861"/>
              <a:ext cx="740" cy="601"/>
            </a:xfrm>
            <a:custGeom>
              <a:avLst/>
              <a:gdLst>
                <a:gd name="T0" fmla="*/ 313 w 313"/>
                <a:gd name="T1" fmla="*/ 235 h 254"/>
                <a:gd name="T2" fmla="*/ 296 w 313"/>
                <a:gd name="T3" fmla="*/ 254 h 254"/>
                <a:gd name="T4" fmla="*/ 18 w 313"/>
                <a:gd name="T5" fmla="*/ 254 h 254"/>
                <a:gd name="T6" fmla="*/ 0 w 313"/>
                <a:gd name="T7" fmla="*/ 235 h 254"/>
                <a:gd name="T8" fmla="*/ 0 w 313"/>
                <a:gd name="T9" fmla="*/ 19 h 254"/>
                <a:gd name="T10" fmla="*/ 18 w 313"/>
                <a:gd name="T11" fmla="*/ 0 h 254"/>
                <a:gd name="T12" fmla="*/ 296 w 313"/>
                <a:gd name="T13" fmla="*/ 0 h 254"/>
                <a:gd name="T14" fmla="*/ 313 w 313"/>
                <a:gd name="T15" fmla="*/ 19 h 254"/>
                <a:gd name="T16" fmla="*/ 313 w 313"/>
                <a:gd name="T17" fmla="*/ 23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3" h="254">
                  <a:moveTo>
                    <a:pt x="313" y="235"/>
                  </a:moveTo>
                  <a:cubicBezTo>
                    <a:pt x="313" y="245"/>
                    <a:pt x="306" y="254"/>
                    <a:pt x="296" y="254"/>
                  </a:cubicBezTo>
                  <a:cubicBezTo>
                    <a:pt x="18" y="254"/>
                    <a:pt x="18" y="254"/>
                    <a:pt x="18" y="254"/>
                  </a:cubicBezTo>
                  <a:cubicBezTo>
                    <a:pt x="8" y="254"/>
                    <a:pt x="0" y="245"/>
                    <a:pt x="0" y="235"/>
                  </a:cubicBezTo>
                  <a:cubicBezTo>
                    <a:pt x="0" y="19"/>
                    <a:pt x="0" y="19"/>
                    <a:pt x="0" y="19"/>
                  </a:cubicBezTo>
                  <a:cubicBezTo>
                    <a:pt x="0" y="8"/>
                    <a:pt x="8" y="0"/>
                    <a:pt x="18" y="0"/>
                  </a:cubicBezTo>
                  <a:cubicBezTo>
                    <a:pt x="296" y="0"/>
                    <a:pt x="296" y="0"/>
                    <a:pt x="296" y="0"/>
                  </a:cubicBezTo>
                  <a:cubicBezTo>
                    <a:pt x="306" y="0"/>
                    <a:pt x="313" y="8"/>
                    <a:pt x="313" y="19"/>
                  </a:cubicBezTo>
                  <a:lnTo>
                    <a:pt x="313" y="235"/>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grpSp>
      <p:sp>
        <p:nvSpPr>
          <p:cNvPr id="5" name="TextBox 29"/>
          <p:cNvSpPr txBox="1">
            <a:spLocks noChangeArrowheads="1"/>
          </p:cNvSpPr>
          <p:nvPr/>
        </p:nvSpPr>
        <p:spPr bwMode="auto">
          <a:xfrm>
            <a:off x="6477000" y="3124200"/>
            <a:ext cx="2185988"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nSpc>
                <a:spcPct val="100000"/>
              </a:lnSpc>
              <a:spcBef>
                <a:spcPct val="50000"/>
              </a:spcBef>
            </a:pPr>
            <a:r>
              <a:rPr lang="en-US" sz="1400" dirty="0">
                <a:latin typeface="Myriad Pro" pitchFamily="34" charset="0"/>
                <a:ea typeface="MS PGothic" pitchFamily="34" charset="-128"/>
              </a:rPr>
              <a:t>… leads to a movement along the demand curve due to a higher equilibrium price and lower equilibrium </a:t>
            </a:r>
            <a:r>
              <a:rPr lang="en-US" sz="1400" dirty="0" smtClean="0">
                <a:latin typeface="Myriad Pro" pitchFamily="34" charset="0"/>
                <a:ea typeface="MS PGothic" pitchFamily="34" charset="-128"/>
              </a:rPr>
              <a:t>quantity.</a:t>
            </a:r>
            <a:endParaRPr lang="en-US" sz="1400" dirty="0">
              <a:latin typeface="Myriad Pro" pitchFamily="34" charset="0"/>
              <a:ea typeface="MS PGothic" pitchFamily="34" charset="-128"/>
            </a:endParaRPr>
          </a:p>
        </p:txBody>
      </p:sp>
    </p:spTree>
    <p:extLst>
      <p:ext uri="{BB962C8B-B14F-4D97-AF65-F5344CB8AC3E}">
        <p14:creationId xmlns="" xmlns:p14="http://schemas.microsoft.com/office/powerpoint/2010/main" val="172613034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8930"/>
                                        </p:tgtEl>
                                        <p:attrNameLst>
                                          <p:attrName>style.visibility</p:attrName>
                                        </p:attrNameLst>
                                      </p:cBhvr>
                                      <p:to>
                                        <p:strVal val="visible"/>
                                      </p:to>
                                    </p:set>
                                    <p:animEffect transition="in" filter="fade">
                                      <p:cBhvr>
                                        <p:cTn id="7" dur="500"/>
                                        <p:tgtEl>
                                          <p:spTgt spid="5489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6085"/>
                                        </p:tgtEl>
                                        <p:attrNameLst>
                                          <p:attrName>style.visibility</p:attrName>
                                        </p:attrNameLst>
                                      </p:cBhvr>
                                      <p:to>
                                        <p:strVal val="visible"/>
                                      </p:to>
                                    </p:set>
                                    <p:animEffect transition="in" filter="fade">
                                      <p:cBhvr>
                                        <p:cTn id="10" dur="500"/>
                                        <p:tgtEl>
                                          <p:spTgt spid="59608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6074"/>
                                        </p:tgtEl>
                                        <p:attrNameLst>
                                          <p:attrName>style.visibility</p:attrName>
                                        </p:attrNameLst>
                                      </p:cBhvr>
                                      <p:to>
                                        <p:strVal val="visible"/>
                                      </p:to>
                                    </p:set>
                                    <p:animEffect transition="in" filter="fade">
                                      <p:cBhvr>
                                        <p:cTn id="13" dur="500"/>
                                        <p:tgtEl>
                                          <p:spTgt spid="5960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6073"/>
                                        </p:tgtEl>
                                        <p:attrNameLst>
                                          <p:attrName>style.visibility</p:attrName>
                                        </p:attrNameLst>
                                      </p:cBhvr>
                                      <p:to>
                                        <p:strVal val="visible"/>
                                      </p:to>
                                    </p:set>
                                    <p:animEffect transition="in" filter="fade">
                                      <p:cBhvr>
                                        <p:cTn id="16" dur="500"/>
                                        <p:tgtEl>
                                          <p:spTgt spid="59607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96087"/>
                                        </p:tgtEl>
                                        <p:attrNameLst>
                                          <p:attrName>style.visibility</p:attrName>
                                        </p:attrNameLst>
                                      </p:cBhvr>
                                      <p:to>
                                        <p:strVal val="visible"/>
                                      </p:to>
                                    </p:set>
                                    <p:animEffect transition="in" filter="fade">
                                      <p:cBhvr>
                                        <p:cTn id="19" dur="500"/>
                                        <p:tgtEl>
                                          <p:spTgt spid="59608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96077"/>
                                        </p:tgtEl>
                                        <p:attrNameLst>
                                          <p:attrName>style.visibility</p:attrName>
                                        </p:attrNameLst>
                                      </p:cBhvr>
                                      <p:to>
                                        <p:strVal val="visible"/>
                                      </p:to>
                                    </p:set>
                                    <p:animEffect transition="in" filter="fade">
                                      <p:cBhvr>
                                        <p:cTn id="22" dur="500"/>
                                        <p:tgtEl>
                                          <p:spTgt spid="59607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6078"/>
                                        </p:tgtEl>
                                        <p:attrNameLst>
                                          <p:attrName>style.visibility</p:attrName>
                                        </p:attrNameLst>
                                      </p:cBhvr>
                                      <p:to>
                                        <p:strVal val="visible"/>
                                      </p:to>
                                    </p:set>
                                    <p:animEffect transition="in" filter="fade">
                                      <p:cBhvr>
                                        <p:cTn id="25" dur="500"/>
                                        <p:tgtEl>
                                          <p:spTgt spid="59607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8931"/>
                                        </p:tgtEl>
                                        <p:attrNameLst>
                                          <p:attrName>style.visibility</p:attrName>
                                        </p:attrNameLst>
                                      </p:cBhvr>
                                      <p:to>
                                        <p:strVal val="visible"/>
                                      </p:to>
                                    </p:set>
                                    <p:animEffect transition="in" filter="fade">
                                      <p:cBhvr>
                                        <p:cTn id="28" dur="500"/>
                                        <p:tgtEl>
                                          <p:spTgt spid="548931"/>
                                        </p:tgtEl>
                                      </p:cBhvr>
                                    </p:animEffect>
                                  </p:childTnLst>
                                </p:cTn>
                              </p:par>
                              <p:par>
                                <p:cTn id="29" presetID="10" presetClass="entr" presetSubtype="0" fill="hold" nodeType="withEffect">
                                  <p:stCondLst>
                                    <p:cond delay="0"/>
                                  </p:stCondLst>
                                  <p:childTnLst>
                                    <p:set>
                                      <p:cBhvr>
                                        <p:cTn id="30" dur="1" fill="hold">
                                          <p:stCondLst>
                                            <p:cond delay="0"/>
                                          </p:stCondLst>
                                        </p:cTn>
                                        <p:tgtEl>
                                          <p:spTgt spid="596069"/>
                                        </p:tgtEl>
                                        <p:attrNameLst>
                                          <p:attrName>style.visibility</p:attrName>
                                        </p:attrNameLst>
                                      </p:cBhvr>
                                      <p:to>
                                        <p:strVal val="visible"/>
                                      </p:to>
                                    </p:set>
                                    <p:animEffect transition="in" filter="fade">
                                      <p:cBhvr>
                                        <p:cTn id="31" dur="500"/>
                                        <p:tgtEl>
                                          <p:spTgt spid="596069"/>
                                        </p:tgtEl>
                                      </p:cBhvr>
                                    </p:animEffect>
                                  </p:childTnLst>
                                </p:cTn>
                              </p:par>
                              <p:par>
                                <p:cTn id="32" presetID="10" presetClass="entr" presetSubtype="0" fill="hold" nodeType="withEffect">
                                  <p:stCondLst>
                                    <p:cond delay="0"/>
                                  </p:stCondLst>
                                  <p:childTnLst>
                                    <p:set>
                                      <p:cBhvr>
                                        <p:cTn id="33" dur="1" fill="hold">
                                          <p:stCondLst>
                                            <p:cond delay="0"/>
                                          </p:stCondLst>
                                        </p:cTn>
                                        <p:tgtEl>
                                          <p:spTgt spid="596068"/>
                                        </p:tgtEl>
                                        <p:attrNameLst>
                                          <p:attrName>style.visibility</p:attrName>
                                        </p:attrNameLst>
                                      </p:cBhvr>
                                      <p:to>
                                        <p:strVal val="visible"/>
                                      </p:to>
                                    </p:set>
                                    <p:animEffect transition="in" filter="fade">
                                      <p:cBhvr>
                                        <p:cTn id="34" dur="500"/>
                                        <p:tgtEl>
                                          <p:spTgt spid="5960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96090"/>
                                        </p:tgtEl>
                                        <p:attrNameLst>
                                          <p:attrName>style.visibility</p:attrName>
                                        </p:attrNameLst>
                                      </p:cBhvr>
                                      <p:to>
                                        <p:strVal val="visible"/>
                                      </p:to>
                                    </p:set>
                                    <p:animEffect transition="in" filter="fade">
                                      <p:cBhvr>
                                        <p:cTn id="37" dur="500"/>
                                        <p:tgtEl>
                                          <p:spTgt spid="59609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96091"/>
                                        </p:tgtEl>
                                        <p:attrNameLst>
                                          <p:attrName>style.visibility</p:attrName>
                                        </p:attrNameLst>
                                      </p:cBhvr>
                                      <p:to>
                                        <p:strVal val="visible"/>
                                      </p:to>
                                    </p:set>
                                    <p:animEffect transition="in" filter="fade">
                                      <p:cBhvr>
                                        <p:cTn id="40" dur="500"/>
                                        <p:tgtEl>
                                          <p:spTgt spid="59609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96099"/>
                                        </p:tgtEl>
                                        <p:attrNameLst>
                                          <p:attrName>style.visibility</p:attrName>
                                        </p:attrNameLst>
                                      </p:cBhvr>
                                      <p:to>
                                        <p:strVal val="visible"/>
                                      </p:to>
                                    </p:set>
                                    <p:animEffect transition="in" filter="fade">
                                      <p:cBhvr>
                                        <p:cTn id="43" dur="500"/>
                                        <p:tgtEl>
                                          <p:spTgt spid="59609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96086"/>
                                        </p:tgtEl>
                                        <p:attrNameLst>
                                          <p:attrName>style.visibility</p:attrName>
                                        </p:attrNameLst>
                                      </p:cBhvr>
                                      <p:to>
                                        <p:strVal val="visible"/>
                                      </p:to>
                                    </p:set>
                                    <p:animEffect transition="in" filter="fade">
                                      <p:cBhvr>
                                        <p:cTn id="46" dur="500"/>
                                        <p:tgtEl>
                                          <p:spTgt spid="59608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96088"/>
                                        </p:tgtEl>
                                        <p:attrNameLst>
                                          <p:attrName>style.visibility</p:attrName>
                                        </p:attrNameLst>
                                      </p:cBhvr>
                                      <p:to>
                                        <p:strVal val="visible"/>
                                      </p:to>
                                    </p:set>
                                    <p:animEffect transition="in" filter="fade">
                                      <p:cBhvr>
                                        <p:cTn id="49" dur="500"/>
                                        <p:tgtEl>
                                          <p:spTgt spid="59608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96101"/>
                                        </p:tgtEl>
                                        <p:attrNameLst>
                                          <p:attrName>style.visibility</p:attrName>
                                        </p:attrNameLst>
                                      </p:cBhvr>
                                      <p:to>
                                        <p:strVal val="visible"/>
                                      </p:to>
                                    </p:set>
                                    <p:animEffect transition="in" filter="fade">
                                      <p:cBhvr>
                                        <p:cTn id="52" dur="500"/>
                                        <p:tgtEl>
                                          <p:spTgt spid="59610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96102"/>
                                        </p:tgtEl>
                                        <p:attrNameLst>
                                          <p:attrName>style.visibility</p:attrName>
                                        </p:attrNameLst>
                                      </p:cBhvr>
                                      <p:to>
                                        <p:strVal val="visible"/>
                                      </p:to>
                                    </p:set>
                                    <p:animEffect transition="in" filter="fade">
                                      <p:cBhvr>
                                        <p:cTn id="55" dur="500"/>
                                        <p:tgtEl>
                                          <p:spTgt spid="59610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96093"/>
                                        </p:tgtEl>
                                        <p:attrNameLst>
                                          <p:attrName>style.visibility</p:attrName>
                                        </p:attrNameLst>
                                      </p:cBhvr>
                                      <p:to>
                                        <p:strVal val="visible"/>
                                      </p:to>
                                    </p:set>
                                    <p:animEffect transition="in" filter="fade">
                                      <p:cBhvr>
                                        <p:cTn id="58" dur="500"/>
                                        <p:tgtEl>
                                          <p:spTgt spid="59609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96092"/>
                                        </p:tgtEl>
                                        <p:attrNameLst>
                                          <p:attrName>style.visibility</p:attrName>
                                        </p:attrNameLst>
                                      </p:cBhvr>
                                      <p:to>
                                        <p:strVal val="visible"/>
                                      </p:to>
                                    </p:set>
                                    <p:animEffect transition="in" filter="fade">
                                      <p:cBhvr>
                                        <p:cTn id="61" dur="500"/>
                                        <p:tgtEl>
                                          <p:spTgt spid="596092"/>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96106"/>
                                        </p:tgtEl>
                                        <p:attrNameLst>
                                          <p:attrName>style.visibility</p:attrName>
                                        </p:attrNameLst>
                                      </p:cBhvr>
                                      <p:to>
                                        <p:strVal val="visible"/>
                                      </p:to>
                                    </p:set>
                                    <p:animEffect transition="in" filter="fade">
                                      <p:cBhvr>
                                        <p:cTn id="66" dur="500"/>
                                        <p:tgtEl>
                                          <p:spTgt spid="59610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96104"/>
                                        </p:tgtEl>
                                        <p:attrNameLst>
                                          <p:attrName>style.visibility</p:attrName>
                                        </p:attrNameLst>
                                      </p:cBhvr>
                                      <p:to>
                                        <p:strVal val="visible"/>
                                      </p:to>
                                    </p:set>
                                    <p:animEffect transition="in" filter="fade">
                                      <p:cBhvr>
                                        <p:cTn id="72" dur="500"/>
                                        <p:tgtEl>
                                          <p:spTgt spid="59610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96075"/>
                                        </p:tgtEl>
                                        <p:attrNameLst>
                                          <p:attrName>style.visibility</p:attrName>
                                        </p:attrNameLst>
                                      </p:cBhvr>
                                      <p:to>
                                        <p:strVal val="visible"/>
                                      </p:to>
                                    </p:set>
                                    <p:animEffect transition="in" filter="fade">
                                      <p:cBhvr>
                                        <p:cTn id="75" dur="500"/>
                                        <p:tgtEl>
                                          <p:spTgt spid="59607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96076"/>
                                        </p:tgtEl>
                                        <p:attrNameLst>
                                          <p:attrName>style.visibility</p:attrName>
                                        </p:attrNameLst>
                                      </p:cBhvr>
                                      <p:to>
                                        <p:strVal val="visible"/>
                                      </p:to>
                                    </p:set>
                                    <p:animEffect transition="in" filter="fade">
                                      <p:cBhvr>
                                        <p:cTn id="78" dur="500"/>
                                        <p:tgtEl>
                                          <p:spTgt spid="59607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96094"/>
                                        </p:tgtEl>
                                        <p:attrNameLst>
                                          <p:attrName>style.visibility</p:attrName>
                                        </p:attrNameLst>
                                      </p:cBhvr>
                                      <p:to>
                                        <p:strVal val="visible"/>
                                      </p:to>
                                    </p:set>
                                    <p:animEffect transition="in" filter="fade">
                                      <p:cBhvr>
                                        <p:cTn id="81" dur="500"/>
                                        <p:tgtEl>
                                          <p:spTgt spid="59609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96095"/>
                                        </p:tgtEl>
                                        <p:attrNameLst>
                                          <p:attrName>style.visibility</p:attrName>
                                        </p:attrNameLst>
                                      </p:cBhvr>
                                      <p:to>
                                        <p:strVal val="visible"/>
                                      </p:to>
                                    </p:set>
                                    <p:animEffect transition="in" filter="fade">
                                      <p:cBhvr>
                                        <p:cTn id="84" dur="500"/>
                                        <p:tgtEl>
                                          <p:spTgt spid="596095"/>
                                        </p:tgtEl>
                                      </p:cBhvr>
                                    </p:animEffect>
                                  </p:childTnLst>
                                </p:cTn>
                              </p:par>
                            </p:childTnLst>
                          </p:cTn>
                        </p:par>
                        <p:par>
                          <p:cTn id="85" fill="hold" nodeType="afterGroup">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596100"/>
                                        </p:tgtEl>
                                        <p:attrNameLst>
                                          <p:attrName>style.visibility</p:attrName>
                                        </p:attrNameLst>
                                      </p:cBhvr>
                                      <p:to>
                                        <p:strVal val="visible"/>
                                      </p:to>
                                    </p:set>
                                    <p:animEffect transition="in" filter="fade">
                                      <p:cBhvr>
                                        <p:cTn id="88" dur="500"/>
                                        <p:tgtEl>
                                          <p:spTgt spid="596100"/>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596067"/>
                                        </p:tgtEl>
                                        <p:attrNameLst>
                                          <p:attrName>style.visibility</p:attrName>
                                        </p:attrNameLst>
                                      </p:cBhvr>
                                      <p:to>
                                        <p:strVal val="visible"/>
                                      </p:to>
                                    </p:set>
                                    <p:animEffect transition="in" filter="fade">
                                      <p:cBhvr>
                                        <p:cTn id="93" dur="500"/>
                                        <p:tgtEl>
                                          <p:spTgt spid="596067"/>
                                        </p:tgtEl>
                                      </p:cBhvr>
                                    </p:animEffect>
                                  </p:childTnLst>
                                </p:cTn>
                              </p:par>
                              <p:par>
                                <p:cTn id="94" presetID="10" presetClass="entr" presetSubtype="0" fill="hold" nodeType="withEffect">
                                  <p:stCondLst>
                                    <p:cond delay="0"/>
                                  </p:stCondLst>
                                  <p:childTnLst>
                                    <p:set>
                                      <p:cBhvr>
                                        <p:cTn id="95" dur="1" fill="hold">
                                          <p:stCondLst>
                                            <p:cond delay="0"/>
                                          </p:stCondLst>
                                        </p:cTn>
                                        <p:tgtEl>
                                          <p:spTgt spid="596066"/>
                                        </p:tgtEl>
                                        <p:attrNameLst>
                                          <p:attrName>style.visibility</p:attrName>
                                        </p:attrNameLst>
                                      </p:cBhvr>
                                      <p:to>
                                        <p:strVal val="visible"/>
                                      </p:to>
                                    </p:set>
                                    <p:animEffect transition="in" filter="fade">
                                      <p:cBhvr>
                                        <p:cTn id="96" dur="500"/>
                                        <p:tgtEl>
                                          <p:spTgt spid="59606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96097"/>
                                        </p:tgtEl>
                                        <p:attrNameLst>
                                          <p:attrName>style.visibility</p:attrName>
                                        </p:attrNameLst>
                                      </p:cBhvr>
                                      <p:to>
                                        <p:strVal val="visible"/>
                                      </p:to>
                                    </p:set>
                                    <p:animEffect transition="in" filter="fade">
                                      <p:cBhvr>
                                        <p:cTn id="99" dur="500"/>
                                        <p:tgtEl>
                                          <p:spTgt spid="59609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96080"/>
                                        </p:tgtEl>
                                        <p:attrNameLst>
                                          <p:attrName>style.visibility</p:attrName>
                                        </p:attrNameLst>
                                      </p:cBhvr>
                                      <p:to>
                                        <p:strVal val="visible"/>
                                      </p:to>
                                    </p:set>
                                    <p:animEffect transition="in" filter="fade">
                                      <p:cBhvr>
                                        <p:cTn id="102" dur="500"/>
                                        <p:tgtEl>
                                          <p:spTgt spid="59608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96079"/>
                                        </p:tgtEl>
                                        <p:attrNameLst>
                                          <p:attrName>style.visibility</p:attrName>
                                        </p:attrNameLst>
                                      </p:cBhvr>
                                      <p:to>
                                        <p:strVal val="visible"/>
                                      </p:to>
                                    </p:set>
                                    <p:animEffect transition="in" filter="fade">
                                      <p:cBhvr>
                                        <p:cTn id="105" dur="500"/>
                                        <p:tgtEl>
                                          <p:spTgt spid="59607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596070"/>
                                        </p:tgtEl>
                                        <p:attrNameLst>
                                          <p:attrName>style.visibility</p:attrName>
                                        </p:attrNameLst>
                                      </p:cBhvr>
                                      <p:to>
                                        <p:strVal val="visible"/>
                                      </p:to>
                                    </p:set>
                                    <p:animEffect transition="in" filter="fade">
                                      <p:cBhvr>
                                        <p:cTn id="108" dur="500"/>
                                        <p:tgtEl>
                                          <p:spTgt spid="59607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
                                        </p:tgtEl>
                                        <p:attrNameLst>
                                          <p:attrName>style.visibility</p:attrName>
                                        </p:attrNameLst>
                                      </p:cBhvr>
                                      <p:to>
                                        <p:strVal val="visible"/>
                                      </p:to>
                                    </p:set>
                                    <p:animEffect transition="in" filter="fade">
                                      <p:cBhvr>
                                        <p:cTn id="111" dur="500"/>
                                        <p:tgtEl>
                                          <p:spTgt spid="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96089"/>
                                        </p:tgtEl>
                                        <p:attrNameLst>
                                          <p:attrName>style.visibility</p:attrName>
                                        </p:attrNameLst>
                                      </p:cBhvr>
                                      <p:to>
                                        <p:strVal val="visible"/>
                                      </p:to>
                                    </p:set>
                                    <p:animEffect transition="in" filter="fade">
                                      <p:cBhvr>
                                        <p:cTn id="114" dur="500"/>
                                        <p:tgtEl>
                                          <p:spTgt spid="59608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
                                        </p:tgtEl>
                                        <p:attrNameLst>
                                          <p:attrName>style.visibility</p:attrName>
                                        </p:attrNameLst>
                                      </p:cBhvr>
                                      <p:to>
                                        <p:strVal val="visible"/>
                                      </p:to>
                                    </p:set>
                                    <p:animEffect transition="in" filter="fade">
                                      <p:cBhvr>
                                        <p:cTn id="117" dur="500"/>
                                        <p:tgtEl>
                                          <p:spTgt spid="2"/>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96082"/>
                                        </p:tgtEl>
                                        <p:attrNameLst>
                                          <p:attrName>style.visibility</p:attrName>
                                        </p:attrNameLst>
                                      </p:cBhvr>
                                      <p:to>
                                        <p:strVal val="visible"/>
                                      </p:to>
                                    </p:set>
                                    <p:animEffect transition="in" filter="fade">
                                      <p:cBhvr>
                                        <p:cTn id="120" dur="500"/>
                                        <p:tgtEl>
                                          <p:spTgt spid="59608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96081"/>
                                        </p:tgtEl>
                                        <p:attrNameLst>
                                          <p:attrName>style.visibility</p:attrName>
                                        </p:attrNameLst>
                                      </p:cBhvr>
                                      <p:to>
                                        <p:strVal val="visible"/>
                                      </p:to>
                                    </p:set>
                                    <p:animEffect transition="in" filter="fade">
                                      <p:cBhvr>
                                        <p:cTn id="123" dur="500"/>
                                        <p:tgtEl>
                                          <p:spTgt spid="59608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96071"/>
                                        </p:tgtEl>
                                        <p:attrNameLst>
                                          <p:attrName>style.visibility</p:attrName>
                                        </p:attrNameLst>
                                      </p:cBhvr>
                                      <p:to>
                                        <p:strVal val="visible"/>
                                      </p:to>
                                    </p:set>
                                    <p:animEffect transition="in" filter="fade">
                                      <p:cBhvr>
                                        <p:cTn id="126" dur="500"/>
                                        <p:tgtEl>
                                          <p:spTgt spid="596071"/>
                                        </p:tgtEl>
                                      </p:cBhvr>
                                    </p:animEffect>
                                  </p:childTnLst>
                                </p:cTn>
                              </p:par>
                              <p:par>
                                <p:cTn id="127" presetID="10" presetClass="entr" presetSubtype="0" fill="hold" nodeType="withEffect">
                                  <p:stCondLst>
                                    <p:cond delay="0"/>
                                  </p:stCondLst>
                                  <p:childTnLst>
                                    <p:set>
                                      <p:cBhvr>
                                        <p:cTn id="128" dur="1" fill="hold">
                                          <p:stCondLst>
                                            <p:cond delay="0"/>
                                          </p:stCondLst>
                                        </p:cTn>
                                        <p:tgtEl>
                                          <p:spTgt spid="596117"/>
                                        </p:tgtEl>
                                        <p:attrNameLst>
                                          <p:attrName>style.visibility</p:attrName>
                                        </p:attrNameLst>
                                      </p:cBhvr>
                                      <p:to>
                                        <p:strVal val="visible"/>
                                      </p:to>
                                    </p:set>
                                    <p:animEffect transition="in" filter="fade">
                                      <p:cBhvr>
                                        <p:cTn id="129" dur="500"/>
                                        <p:tgtEl>
                                          <p:spTgt spid="596117"/>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
                                        </p:tgtEl>
                                        <p:attrNameLst>
                                          <p:attrName>style.visibility</p:attrName>
                                        </p:attrNameLst>
                                      </p:cBhvr>
                                      <p:to>
                                        <p:strVal val="visible"/>
                                      </p:to>
                                    </p:set>
                                    <p:animEffect transition="in" filter="fade">
                                      <p:cBhvr>
                                        <p:cTn id="132" dur="500"/>
                                        <p:tgtEl>
                                          <p:spTgt spid="5"/>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96105"/>
                                        </p:tgtEl>
                                        <p:attrNameLst>
                                          <p:attrName>style.visibility</p:attrName>
                                        </p:attrNameLst>
                                      </p:cBhvr>
                                      <p:to>
                                        <p:strVal val="visible"/>
                                      </p:to>
                                    </p:set>
                                    <p:animEffect transition="in" filter="fade">
                                      <p:cBhvr>
                                        <p:cTn id="135" dur="500"/>
                                        <p:tgtEl>
                                          <p:spTgt spid="596105"/>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96107"/>
                                        </p:tgtEl>
                                        <p:attrNameLst>
                                          <p:attrName>style.visibility</p:attrName>
                                        </p:attrNameLst>
                                      </p:cBhvr>
                                      <p:to>
                                        <p:strVal val="visible"/>
                                      </p:to>
                                    </p:set>
                                    <p:animEffect transition="in" filter="fade">
                                      <p:cBhvr>
                                        <p:cTn id="138" dur="500"/>
                                        <p:tgtEl>
                                          <p:spTgt spid="59610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96109"/>
                                        </p:tgtEl>
                                        <p:attrNameLst>
                                          <p:attrName>style.visibility</p:attrName>
                                        </p:attrNameLst>
                                      </p:cBhvr>
                                      <p:to>
                                        <p:strVal val="visible"/>
                                      </p:to>
                                    </p:set>
                                    <p:animEffect transition="in" filter="fade">
                                      <p:cBhvr>
                                        <p:cTn id="141" dur="500"/>
                                        <p:tgtEl>
                                          <p:spTgt spid="596109"/>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96108"/>
                                        </p:tgtEl>
                                        <p:attrNameLst>
                                          <p:attrName>style.visibility</p:attrName>
                                        </p:attrNameLst>
                                      </p:cBhvr>
                                      <p:to>
                                        <p:strVal val="visible"/>
                                      </p:to>
                                    </p:set>
                                    <p:animEffect transition="in" filter="fade">
                                      <p:cBhvr>
                                        <p:cTn id="144" dur="500"/>
                                        <p:tgtEl>
                                          <p:spTgt spid="596108"/>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96098"/>
                                        </p:tgtEl>
                                        <p:attrNameLst>
                                          <p:attrName>style.visibility</p:attrName>
                                        </p:attrNameLst>
                                      </p:cBhvr>
                                      <p:to>
                                        <p:strVal val="visible"/>
                                      </p:to>
                                    </p:set>
                                    <p:animEffect transition="in" filter="fade">
                                      <p:cBhvr>
                                        <p:cTn id="147" dur="500"/>
                                        <p:tgtEl>
                                          <p:spTgt spid="596098"/>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96072"/>
                                        </p:tgtEl>
                                        <p:attrNameLst>
                                          <p:attrName>style.visibility</p:attrName>
                                        </p:attrNameLst>
                                      </p:cBhvr>
                                      <p:to>
                                        <p:strVal val="visible"/>
                                      </p:to>
                                    </p:set>
                                    <p:animEffect transition="in" filter="fade">
                                      <p:cBhvr>
                                        <p:cTn id="150" dur="500"/>
                                        <p:tgtEl>
                                          <p:spTgt spid="596072"/>
                                        </p:tgtEl>
                                      </p:cBhvr>
                                    </p:animEffect>
                                  </p:childTnLst>
                                </p:cTn>
                              </p:par>
                              <p:par>
                                <p:cTn id="151" presetID="10" presetClass="entr" presetSubtype="0" fill="hold" grpId="1" nodeType="withEffect">
                                  <p:stCondLst>
                                    <p:cond delay="0"/>
                                  </p:stCondLst>
                                  <p:childTnLst>
                                    <p:set>
                                      <p:cBhvr>
                                        <p:cTn id="152" dur="1" fill="hold">
                                          <p:stCondLst>
                                            <p:cond delay="0"/>
                                          </p:stCondLst>
                                        </p:cTn>
                                        <p:tgtEl>
                                          <p:spTgt spid="596077"/>
                                        </p:tgtEl>
                                        <p:attrNameLst>
                                          <p:attrName>style.visibility</p:attrName>
                                        </p:attrNameLst>
                                      </p:cBhvr>
                                      <p:to>
                                        <p:strVal val="visible"/>
                                      </p:to>
                                    </p:set>
                                    <p:animEffect transition="in" filter="fade">
                                      <p:cBhvr>
                                        <p:cTn id="153" dur="500"/>
                                        <p:tgtEl>
                                          <p:spTgt spid="59607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596083"/>
                                        </p:tgtEl>
                                        <p:attrNameLst>
                                          <p:attrName>style.visibility</p:attrName>
                                        </p:attrNameLst>
                                      </p:cBhvr>
                                      <p:to>
                                        <p:strVal val="visible"/>
                                      </p:to>
                                    </p:set>
                                    <p:animEffect transition="in" filter="fade">
                                      <p:cBhvr>
                                        <p:cTn id="156" dur="500"/>
                                        <p:tgtEl>
                                          <p:spTgt spid="59608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596084"/>
                                        </p:tgtEl>
                                        <p:attrNameLst>
                                          <p:attrName>style.visibility</p:attrName>
                                        </p:attrNameLst>
                                      </p:cBhvr>
                                      <p:to>
                                        <p:strVal val="visible"/>
                                      </p:to>
                                    </p:set>
                                    <p:animEffect transition="in" filter="fade">
                                      <p:cBhvr>
                                        <p:cTn id="159" dur="500"/>
                                        <p:tgtEl>
                                          <p:spTgt spid="596084"/>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596096"/>
                                        </p:tgtEl>
                                        <p:attrNameLst>
                                          <p:attrName>style.visibility</p:attrName>
                                        </p:attrNameLst>
                                      </p:cBhvr>
                                      <p:to>
                                        <p:strVal val="visible"/>
                                      </p:to>
                                    </p:set>
                                    <p:animEffect transition="in" filter="fade">
                                      <p:cBhvr>
                                        <p:cTn id="162" dur="500"/>
                                        <p:tgtEl>
                                          <p:spTgt spid="596096"/>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596103"/>
                                        </p:tgtEl>
                                        <p:attrNameLst>
                                          <p:attrName>style.visibility</p:attrName>
                                        </p:attrNameLst>
                                      </p:cBhvr>
                                      <p:to>
                                        <p:strVal val="visible"/>
                                      </p:to>
                                    </p:set>
                                    <p:animEffect transition="in" filter="fade">
                                      <p:cBhvr>
                                        <p:cTn id="165" dur="500"/>
                                        <p:tgtEl>
                                          <p:spTgt spid="596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070" grpId="0" animBg="1"/>
      <p:bldP spid="596071" grpId="0"/>
      <p:bldP spid="596072" grpId="0"/>
      <p:bldP spid="596073" grpId="0"/>
      <p:bldP spid="596074" grpId="0"/>
      <p:bldP spid="596075" grpId="0" animBg="1"/>
      <p:bldP spid="596076" grpId="0" animBg="1"/>
      <p:bldP spid="596077" grpId="0"/>
      <p:bldP spid="596077" grpId="1"/>
      <p:bldP spid="596078" grpId="0"/>
      <p:bldP spid="596079" grpId="0"/>
      <p:bldP spid="596080" grpId="0"/>
      <p:bldP spid="596081" grpId="0" animBg="1"/>
      <p:bldP spid="596082" grpId="0" animBg="1"/>
      <p:bldP spid="596083" grpId="0" animBg="1"/>
      <p:bldP spid="596084" grpId="0" animBg="1"/>
      <p:bldP spid="596085" grpId="0" animBg="1"/>
      <p:bldP spid="596086" grpId="0" animBg="1"/>
      <p:bldP spid="596087" grpId="0" animBg="1"/>
      <p:bldP spid="596088" grpId="0"/>
      <p:bldP spid="596089" grpId="0" animBg="1"/>
      <p:bldP spid="596090" grpId="0"/>
      <p:bldP spid="596091" grpId="0"/>
      <p:bldP spid="596092" grpId="0"/>
      <p:bldP spid="596093" grpId="0"/>
      <p:bldP spid="596094" grpId="0"/>
      <p:bldP spid="596095" grpId="0"/>
      <p:bldP spid="596096" grpId="0"/>
      <p:bldP spid="596097" grpId="0"/>
      <p:bldP spid="596098" grpId="0" animBg="1"/>
      <p:bldP spid="596099" grpId="0" animBg="1"/>
      <p:bldP spid="596100" grpId="0" animBg="1"/>
      <p:bldP spid="596101" grpId="0" animBg="1"/>
      <p:bldP spid="596102" grpId="0" animBg="1"/>
      <p:bldP spid="596103" grpId="0" animBg="1"/>
      <p:bldP spid="596104" grpId="0" animBg="1"/>
      <p:bldP spid="596105" grpId="0" animBg="1"/>
      <p:bldP spid="596106" grpId="0" animBg="1"/>
      <p:bldP spid="596107" grpId="0" animBg="1"/>
      <p:bldP spid="596108" grpId="0" animBg="1"/>
      <p:bldP spid="596109" grpId="0" animBg="1"/>
      <p:bldP spid="548930" grpId="0"/>
      <p:bldP spid="548931" grpId="0"/>
      <p:bldP spid="2" grpId="0"/>
      <p:bldP spid="3" grpId="0"/>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00200"/>
            <a:ext cx="8382000" cy="4525963"/>
          </a:xfrm>
        </p:spPr>
        <p:txBody>
          <a:bodyPr/>
          <a:lstStyle/>
          <a:p>
            <a:r>
              <a:rPr lang="en-US" dirty="0" smtClean="0"/>
              <a:t>How do you know what caused a price change?  Or which curve?</a:t>
            </a:r>
          </a:p>
          <a:p>
            <a:r>
              <a:rPr lang="en-US" dirty="0" smtClean="0"/>
              <a:t>Look at the outcome: </a:t>
            </a:r>
          </a:p>
          <a:p>
            <a:r>
              <a:rPr lang="en-US" dirty="0" smtClean="0">
                <a:solidFill>
                  <a:schemeClr val="accent1">
                    <a:lumMod val="75000"/>
                  </a:schemeClr>
                </a:solidFill>
              </a:rPr>
              <a:t>if the price and quantity </a:t>
            </a:r>
            <a:r>
              <a:rPr lang="en-US" u="sng" dirty="0" smtClean="0">
                <a:solidFill>
                  <a:schemeClr val="accent1">
                    <a:lumMod val="75000"/>
                  </a:schemeClr>
                </a:solidFill>
              </a:rPr>
              <a:t>move</a:t>
            </a:r>
            <a:r>
              <a:rPr lang="en-US" u="sng" dirty="0" smtClean="0">
                <a:solidFill>
                  <a:srgbClr val="990033"/>
                </a:solidFill>
              </a:rPr>
              <a:t> </a:t>
            </a:r>
            <a:r>
              <a:rPr lang="en-US" u="sng" dirty="0">
                <a:solidFill>
                  <a:schemeClr val="accent1">
                    <a:lumMod val="75000"/>
                  </a:schemeClr>
                </a:solidFill>
              </a:rPr>
              <a:t>together,</a:t>
            </a:r>
            <a:r>
              <a:rPr lang="en-US" dirty="0" smtClean="0">
                <a:solidFill>
                  <a:srgbClr val="990033"/>
                </a:solidFill>
              </a:rPr>
              <a:t> it was a demand change.</a:t>
            </a:r>
            <a:r>
              <a:rPr lang="en-US" dirty="0" smtClean="0"/>
              <a:t> </a:t>
            </a:r>
          </a:p>
          <a:p>
            <a:r>
              <a:rPr lang="en-US" dirty="0" smtClean="0">
                <a:solidFill>
                  <a:schemeClr val="accent1">
                    <a:lumMod val="75000"/>
                  </a:schemeClr>
                </a:solidFill>
              </a:rPr>
              <a:t>If they move in </a:t>
            </a:r>
            <a:r>
              <a:rPr lang="en-US" u="sng" dirty="0" smtClean="0">
                <a:solidFill>
                  <a:schemeClr val="accent1">
                    <a:lumMod val="75000"/>
                  </a:schemeClr>
                </a:solidFill>
              </a:rPr>
              <a:t>opposite directions</a:t>
            </a:r>
            <a:r>
              <a:rPr lang="en-US" dirty="0" smtClean="0">
                <a:solidFill>
                  <a:schemeClr val="accent1">
                    <a:lumMod val="75000"/>
                  </a:schemeClr>
                </a:solidFill>
              </a:rPr>
              <a:t>, </a:t>
            </a:r>
            <a:r>
              <a:rPr lang="en-US" dirty="0" smtClean="0">
                <a:solidFill>
                  <a:srgbClr val="990033"/>
                </a:solidFill>
              </a:rPr>
              <a:t>a supply change.</a:t>
            </a:r>
            <a:endParaRPr lang="en-US" dirty="0">
              <a:solidFill>
                <a:srgbClr val="990033"/>
              </a:solidFill>
            </a:endParaRPr>
          </a:p>
        </p:txBody>
      </p:sp>
      <p:pic>
        <p:nvPicPr>
          <p:cNvPr id="3074" name="Picture 2" descr="Question Mark"/>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550270" y="609601"/>
            <a:ext cx="2022230" cy="8381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1862960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cxnSp>
        <p:nvCxnSpPr>
          <p:cNvPr id="612575" name="Straight Connector 86"/>
          <p:cNvCxnSpPr>
            <a:cxnSpLocks noChangeShapeType="1"/>
          </p:cNvCxnSpPr>
          <p:nvPr/>
        </p:nvCxnSpPr>
        <p:spPr bwMode="auto">
          <a:xfrm>
            <a:off x="5032375" y="3270250"/>
            <a:ext cx="0" cy="2681288"/>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sp>
        <p:nvSpPr>
          <p:cNvPr id="612354" name="Rectangle 2"/>
          <p:cNvSpPr>
            <a:spLocks noGrp="1" noRot="1" noChangeArrowheads="1"/>
          </p:cNvSpPr>
          <p:nvPr>
            <p:ph type="title"/>
          </p:nvPr>
        </p:nvSpPr>
        <p:spPr/>
        <p:txBody>
          <a:bodyPr/>
          <a:lstStyle/>
          <a:p>
            <a:r>
              <a:rPr lang="en-US" sz="3200" dirty="0" smtClean="0"/>
              <a:t>SIMULTANEOUS </a:t>
            </a:r>
            <a:r>
              <a:rPr lang="en-US" sz="3200" dirty="0"/>
              <a:t>Shifts of Supply and Demand</a:t>
            </a:r>
          </a:p>
        </p:txBody>
      </p:sp>
      <p:sp>
        <p:nvSpPr>
          <p:cNvPr id="612388" name="Text Box 36"/>
          <p:cNvSpPr txBox="1">
            <a:spLocks noChangeArrowheads="1"/>
          </p:cNvSpPr>
          <p:nvPr/>
        </p:nvSpPr>
        <p:spPr bwMode="auto">
          <a:xfrm>
            <a:off x="6324600" y="2743200"/>
            <a:ext cx="2819400" cy="923330"/>
          </a:xfrm>
          <a:prstGeom prst="rect">
            <a:avLst/>
          </a:prstGeom>
          <a:noFill/>
          <a:ln>
            <a:noFill/>
          </a:ln>
          <a:effectLst/>
          <a:extLst/>
        </p:spPr>
        <p:txBody>
          <a:bodyPr>
            <a:spAutoFit/>
          </a:bodyPr>
          <a:lstStyle>
            <a:lvl1pPr marL="1588" indent="-1588">
              <a:spcBef>
                <a:spcPct val="0"/>
              </a:spcBef>
              <a:defRPr>
                <a:solidFill>
                  <a:schemeClr val="tx1"/>
                </a:solidFill>
                <a:latin typeface="Arial" pitchFamily="34" charset="0"/>
              </a:defRPr>
            </a:lvl1pPr>
            <a:lvl2pPr>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a:lnSpc>
                <a:spcPct val="100000"/>
              </a:lnSpc>
              <a:spcBef>
                <a:spcPct val="20000"/>
              </a:spcBef>
            </a:pPr>
            <a:r>
              <a:rPr lang="en-US" dirty="0">
                <a:latin typeface="Myriad Pro" pitchFamily="34" charset="0"/>
              </a:rPr>
              <a:t>Two opposing forces determining the equilibrium </a:t>
            </a:r>
            <a:r>
              <a:rPr lang="en-US" dirty="0" smtClean="0">
                <a:latin typeface="Myriad Pro" pitchFamily="34" charset="0"/>
              </a:rPr>
              <a:t>quantity:</a:t>
            </a:r>
            <a:endParaRPr lang="en-US" dirty="0">
              <a:latin typeface="Myriad Pro" pitchFamily="34" charset="0"/>
            </a:endParaRPr>
          </a:p>
        </p:txBody>
      </p:sp>
      <p:sp>
        <p:nvSpPr>
          <p:cNvPr id="612479" name="Text Box 127"/>
          <p:cNvSpPr txBox="1">
            <a:spLocks noChangeArrowheads="1"/>
          </p:cNvSpPr>
          <p:nvPr/>
        </p:nvSpPr>
        <p:spPr bwMode="auto">
          <a:xfrm>
            <a:off x="6324600" y="3648670"/>
            <a:ext cx="2819400" cy="923330"/>
          </a:xfrm>
          <a:prstGeom prst="rect">
            <a:avLst/>
          </a:prstGeom>
          <a:noFill/>
          <a:ln>
            <a:noFill/>
          </a:ln>
          <a:effectLst/>
          <a:extLst/>
        </p:spPr>
        <p:txBody>
          <a:bodyPr>
            <a:spAutoFit/>
          </a:bodyPr>
          <a:lstStyle>
            <a:lvl1pPr marL="1588" indent="-1588">
              <a:spcBef>
                <a:spcPct val="0"/>
              </a:spcBef>
              <a:defRPr>
                <a:solidFill>
                  <a:schemeClr val="tx1"/>
                </a:solidFill>
                <a:latin typeface="Arial" pitchFamily="34" charset="0"/>
              </a:defRPr>
            </a:lvl1pPr>
            <a:lvl2pPr>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a:lnSpc>
                <a:spcPct val="100000"/>
              </a:lnSpc>
              <a:spcBef>
                <a:spcPct val="20000"/>
              </a:spcBef>
            </a:pPr>
            <a:r>
              <a:rPr lang="en-US" dirty="0">
                <a:latin typeface="Myriad Pro" pitchFamily="34" charset="0"/>
              </a:rPr>
              <a:t>The increase in demand dominates the decrease in supply.</a:t>
            </a:r>
          </a:p>
        </p:txBody>
      </p:sp>
      <p:sp>
        <p:nvSpPr>
          <p:cNvPr id="548931" name="TextBox 30"/>
          <p:cNvSpPr txBox="1">
            <a:spLocks noChangeArrowheads="1"/>
          </p:cNvSpPr>
          <p:nvPr/>
        </p:nvSpPr>
        <p:spPr bwMode="auto">
          <a:xfrm>
            <a:off x="6477000" y="6019800"/>
            <a:ext cx="19812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Quantity of cotton</a:t>
            </a:r>
          </a:p>
        </p:txBody>
      </p:sp>
      <p:cxnSp>
        <p:nvCxnSpPr>
          <p:cNvPr id="612530" name="Straight Connector 86"/>
          <p:cNvCxnSpPr>
            <a:cxnSpLocks noChangeShapeType="1"/>
          </p:cNvCxnSpPr>
          <p:nvPr/>
        </p:nvCxnSpPr>
        <p:spPr bwMode="auto">
          <a:xfrm>
            <a:off x="2300288" y="4502150"/>
            <a:ext cx="1993900" cy="7938"/>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cxnSp>
        <p:nvCxnSpPr>
          <p:cNvPr id="612531" name="Straight Connector 86"/>
          <p:cNvCxnSpPr>
            <a:cxnSpLocks noChangeShapeType="1"/>
          </p:cNvCxnSpPr>
          <p:nvPr/>
        </p:nvCxnSpPr>
        <p:spPr bwMode="auto">
          <a:xfrm>
            <a:off x="2300288" y="3259138"/>
            <a:ext cx="2754312" cy="11112"/>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sp>
        <p:nvSpPr>
          <p:cNvPr id="612532" name="Rectangle 180"/>
          <p:cNvSpPr>
            <a:spLocks noChangeArrowheads="1"/>
          </p:cNvSpPr>
          <p:nvPr/>
        </p:nvSpPr>
        <p:spPr bwMode="auto">
          <a:xfrm>
            <a:off x="4953000" y="6096000"/>
            <a:ext cx="13946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Q</a:t>
            </a:r>
            <a:endParaRPr lang="en-US" sz="1400" i="1">
              <a:latin typeface="Myriad Pro" pitchFamily="34" charset="0"/>
            </a:endParaRPr>
          </a:p>
        </p:txBody>
      </p:sp>
      <p:sp>
        <p:nvSpPr>
          <p:cNvPr id="612533" name="Rectangle 181"/>
          <p:cNvSpPr>
            <a:spLocks noChangeArrowheads="1"/>
          </p:cNvSpPr>
          <p:nvPr/>
        </p:nvSpPr>
        <p:spPr bwMode="auto">
          <a:xfrm>
            <a:off x="5113338" y="6148388"/>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612534" name="Rectangle 182"/>
          <p:cNvSpPr>
            <a:spLocks noChangeArrowheads="1"/>
          </p:cNvSpPr>
          <p:nvPr/>
        </p:nvSpPr>
        <p:spPr bwMode="auto">
          <a:xfrm>
            <a:off x="4186238" y="6035675"/>
            <a:ext cx="13946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Q</a:t>
            </a:r>
            <a:endParaRPr lang="en-US" sz="1400" i="1">
              <a:latin typeface="Myriad Pro" pitchFamily="34" charset="0"/>
            </a:endParaRPr>
          </a:p>
        </p:txBody>
      </p:sp>
      <p:sp>
        <p:nvSpPr>
          <p:cNvPr id="612535" name="Rectangle 183"/>
          <p:cNvSpPr>
            <a:spLocks noChangeArrowheads="1"/>
          </p:cNvSpPr>
          <p:nvPr/>
        </p:nvSpPr>
        <p:spPr bwMode="auto">
          <a:xfrm>
            <a:off x="4379913" y="6148388"/>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612536" name="Rectangle 184"/>
          <p:cNvSpPr>
            <a:spLocks noChangeArrowheads="1"/>
          </p:cNvSpPr>
          <p:nvPr/>
        </p:nvSpPr>
        <p:spPr bwMode="auto">
          <a:xfrm>
            <a:off x="1839913" y="3108325"/>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P</a:t>
            </a:r>
            <a:endParaRPr lang="en-US" sz="1400" i="1">
              <a:latin typeface="Myriad Pro" pitchFamily="34" charset="0"/>
            </a:endParaRPr>
          </a:p>
        </p:txBody>
      </p:sp>
      <p:sp>
        <p:nvSpPr>
          <p:cNvPr id="612537" name="Rectangle 185"/>
          <p:cNvSpPr>
            <a:spLocks noChangeArrowheads="1"/>
          </p:cNvSpPr>
          <p:nvPr/>
        </p:nvSpPr>
        <p:spPr bwMode="auto">
          <a:xfrm>
            <a:off x="1989138" y="3221038"/>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612538" name="Rectangle 186"/>
          <p:cNvSpPr>
            <a:spLocks noChangeArrowheads="1"/>
          </p:cNvSpPr>
          <p:nvPr/>
        </p:nvSpPr>
        <p:spPr bwMode="auto">
          <a:xfrm>
            <a:off x="1839913" y="4364038"/>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P</a:t>
            </a:r>
            <a:endParaRPr lang="en-US" sz="1400" i="1">
              <a:latin typeface="Myriad Pro" pitchFamily="34" charset="0"/>
            </a:endParaRPr>
          </a:p>
        </p:txBody>
      </p:sp>
      <p:sp>
        <p:nvSpPr>
          <p:cNvPr id="612539" name="Rectangle 187"/>
          <p:cNvSpPr>
            <a:spLocks noChangeArrowheads="1"/>
          </p:cNvSpPr>
          <p:nvPr/>
        </p:nvSpPr>
        <p:spPr bwMode="auto">
          <a:xfrm>
            <a:off x="1989138" y="4475163"/>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612540" name="Rectangle 188"/>
          <p:cNvSpPr>
            <a:spLocks noChangeArrowheads="1"/>
          </p:cNvSpPr>
          <p:nvPr/>
        </p:nvSpPr>
        <p:spPr bwMode="auto">
          <a:xfrm>
            <a:off x="5938838" y="2027238"/>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S</a:t>
            </a:r>
            <a:endParaRPr lang="en-US" sz="1400" i="1">
              <a:latin typeface="Myriad Pro" pitchFamily="34" charset="0"/>
            </a:endParaRPr>
          </a:p>
        </p:txBody>
      </p:sp>
      <p:sp>
        <p:nvSpPr>
          <p:cNvPr id="612541" name="Rectangle 189"/>
          <p:cNvSpPr>
            <a:spLocks noChangeArrowheads="1"/>
          </p:cNvSpPr>
          <p:nvPr/>
        </p:nvSpPr>
        <p:spPr bwMode="auto">
          <a:xfrm>
            <a:off x="6076950" y="2141538"/>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612542" name="Rectangle 190"/>
          <p:cNvSpPr>
            <a:spLocks noChangeArrowheads="1"/>
          </p:cNvSpPr>
          <p:nvPr/>
        </p:nvSpPr>
        <p:spPr bwMode="auto">
          <a:xfrm>
            <a:off x="6507163" y="4887913"/>
            <a:ext cx="129844"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D</a:t>
            </a:r>
            <a:endParaRPr lang="en-US" sz="1400" i="1">
              <a:latin typeface="Myriad Pro" pitchFamily="34" charset="0"/>
            </a:endParaRPr>
          </a:p>
        </p:txBody>
      </p:sp>
      <p:sp>
        <p:nvSpPr>
          <p:cNvPr id="612543" name="Rectangle 191"/>
          <p:cNvSpPr>
            <a:spLocks noChangeArrowheads="1"/>
          </p:cNvSpPr>
          <p:nvPr/>
        </p:nvSpPr>
        <p:spPr bwMode="auto">
          <a:xfrm>
            <a:off x="6694488" y="5005388"/>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612544" name="Rectangle 192"/>
          <p:cNvSpPr>
            <a:spLocks noChangeArrowheads="1"/>
          </p:cNvSpPr>
          <p:nvPr/>
        </p:nvSpPr>
        <p:spPr bwMode="auto">
          <a:xfrm>
            <a:off x="4664075" y="5095875"/>
            <a:ext cx="129844"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D</a:t>
            </a:r>
            <a:endParaRPr lang="en-US" sz="1400" i="1">
              <a:latin typeface="Myriad Pro" pitchFamily="34" charset="0"/>
            </a:endParaRPr>
          </a:p>
        </p:txBody>
      </p:sp>
      <p:sp>
        <p:nvSpPr>
          <p:cNvPr id="612545" name="Rectangle 193"/>
          <p:cNvSpPr>
            <a:spLocks noChangeArrowheads="1"/>
          </p:cNvSpPr>
          <p:nvPr/>
        </p:nvSpPr>
        <p:spPr bwMode="auto">
          <a:xfrm>
            <a:off x="4854575" y="5213350"/>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612546" name="Rectangle 194"/>
          <p:cNvSpPr>
            <a:spLocks noChangeArrowheads="1"/>
          </p:cNvSpPr>
          <p:nvPr/>
        </p:nvSpPr>
        <p:spPr bwMode="auto">
          <a:xfrm>
            <a:off x="6534150" y="2027238"/>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S</a:t>
            </a:r>
            <a:endParaRPr lang="en-US" sz="1400" i="1">
              <a:latin typeface="Myriad Pro" pitchFamily="34" charset="0"/>
            </a:endParaRPr>
          </a:p>
        </p:txBody>
      </p:sp>
      <p:sp>
        <p:nvSpPr>
          <p:cNvPr id="612547" name="Rectangle 195"/>
          <p:cNvSpPr>
            <a:spLocks noChangeArrowheads="1"/>
          </p:cNvSpPr>
          <p:nvPr/>
        </p:nvSpPr>
        <p:spPr bwMode="auto">
          <a:xfrm>
            <a:off x="6675438" y="2141538"/>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612548" name="Rectangle 196"/>
          <p:cNvSpPr>
            <a:spLocks noChangeArrowheads="1"/>
          </p:cNvSpPr>
          <p:nvPr/>
        </p:nvSpPr>
        <p:spPr bwMode="auto">
          <a:xfrm>
            <a:off x="4179888" y="4059238"/>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E</a:t>
            </a:r>
            <a:endParaRPr lang="en-US" sz="1400" i="1">
              <a:latin typeface="Myriad Pro" pitchFamily="34" charset="0"/>
            </a:endParaRPr>
          </a:p>
        </p:txBody>
      </p:sp>
      <p:sp>
        <p:nvSpPr>
          <p:cNvPr id="612549" name="Rectangle 197"/>
          <p:cNvSpPr>
            <a:spLocks noChangeArrowheads="1"/>
          </p:cNvSpPr>
          <p:nvPr/>
        </p:nvSpPr>
        <p:spPr bwMode="auto">
          <a:xfrm>
            <a:off x="4318000" y="4170363"/>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612550" name="Rectangle 198"/>
          <p:cNvSpPr>
            <a:spLocks noChangeArrowheads="1"/>
          </p:cNvSpPr>
          <p:nvPr/>
        </p:nvSpPr>
        <p:spPr bwMode="auto">
          <a:xfrm>
            <a:off x="4916488" y="2782888"/>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E</a:t>
            </a:r>
            <a:endParaRPr lang="en-US" sz="1400" i="1">
              <a:latin typeface="Myriad Pro" pitchFamily="34" charset="0"/>
            </a:endParaRPr>
          </a:p>
        </p:txBody>
      </p:sp>
      <p:sp>
        <p:nvSpPr>
          <p:cNvPr id="612551" name="Rectangle 199"/>
          <p:cNvSpPr>
            <a:spLocks noChangeArrowheads="1"/>
          </p:cNvSpPr>
          <p:nvPr/>
        </p:nvSpPr>
        <p:spPr bwMode="auto">
          <a:xfrm>
            <a:off x="5056188" y="2900363"/>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612552" name="Line 200"/>
          <p:cNvSpPr>
            <a:spLocks noChangeShapeType="1"/>
          </p:cNvSpPr>
          <p:nvPr/>
        </p:nvSpPr>
        <p:spPr bwMode="auto">
          <a:xfrm flipH="1">
            <a:off x="5734050" y="2813050"/>
            <a:ext cx="252413" cy="0"/>
          </a:xfrm>
          <a:prstGeom prst="line">
            <a:avLst/>
          </a:prstGeom>
          <a:noFill/>
          <a:ln w="44450">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612553" name="Freeform 201"/>
          <p:cNvSpPr>
            <a:spLocks/>
          </p:cNvSpPr>
          <p:nvPr/>
        </p:nvSpPr>
        <p:spPr bwMode="auto">
          <a:xfrm>
            <a:off x="5583238" y="2759075"/>
            <a:ext cx="204787" cy="107950"/>
          </a:xfrm>
          <a:custGeom>
            <a:avLst/>
            <a:gdLst>
              <a:gd name="T0" fmla="*/ 23 w 29"/>
              <a:gd name="T1" fmla="*/ 9 h 18"/>
              <a:gd name="T2" fmla="*/ 29 w 29"/>
              <a:gd name="T3" fmla="*/ 17 h 18"/>
              <a:gd name="T4" fmla="*/ 28 w 29"/>
              <a:gd name="T5" fmla="*/ 18 h 18"/>
              <a:gd name="T6" fmla="*/ 14 w 29"/>
              <a:gd name="T7" fmla="*/ 12 h 18"/>
              <a:gd name="T8" fmla="*/ 0 w 29"/>
              <a:gd name="T9" fmla="*/ 9 h 18"/>
              <a:gd name="T10" fmla="*/ 14 w 29"/>
              <a:gd name="T11" fmla="*/ 6 h 18"/>
              <a:gd name="T12" fmla="*/ 28 w 29"/>
              <a:gd name="T13" fmla="*/ 0 h 18"/>
              <a:gd name="T14" fmla="*/ 29 w 29"/>
              <a:gd name="T15" fmla="*/ 0 h 18"/>
              <a:gd name="T16" fmla="*/ 23 w 29"/>
              <a:gd name="T17"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8">
                <a:moveTo>
                  <a:pt x="23" y="9"/>
                </a:moveTo>
                <a:cubicBezTo>
                  <a:pt x="29" y="17"/>
                  <a:pt x="29" y="17"/>
                  <a:pt x="29" y="17"/>
                </a:cubicBezTo>
                <a:cubicBezTo>
                  <a:pt x="28" y="18"/>
                  <a:pt x="28" y="18"/>
                  <a:pt x="28" y="18"/>
                </a:cubicBezTo>
                <a:cubicBezTo>
                  <a:pt x="14" y="12"/>
                  <a:pt x="14" y="12"/>
                  <a:pt x="14" y="12"/>
                </a:cubicBezTo>
                <a:cubicBezTo>
                  <a:pt x="9" y="11"/>
                  <a:pt x="4" y="10"/>
                  <a:pt x="0" y="9"/>
                </a:cubicBezTo>
                <a:cubicBezTo>
                  <a:pt x="4" y="8"/>
                  <a:pt x="9" y="7"/>
                  <a:pt x="14" y="6"/>
                </a:cubicBezTo>
                <a:cubicBezTo>
                  <a:pt x="28" y="0"/>
                  <a:pt x="28" y="0"/>
                  <a:pt x="28" y="0"/>
                </a:cubicBezTo>
                <a:cubicBezTo>
                  <a:pt x="29" y="0"/>
                  <a:pt x="29" y="0"/>
                  <a:pt x="29" y="0"/>
                </a:cubicBezTo>
                <a:lnTo>
                  <a:pt x="23" y="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612554" name="Freeform 202"/>
          <p:cNvSpPr>
            <a:spLocks/>
          </p:cNvSpPr>
          <p:nvPr/>
        </p:nvSpPr>
        <p:spPr bwMode="auto">
          <a:xfrm>
            <a:off x="2206625" y="1601788"/>
            <a:ext cx="5337175" cy="4410075"/>
          </a:xfrm>
          <a:custGeom>
            <a:avLst/>
            <a:gdLst>
              <a:gd name="T0" fmla="*/ 2697 w 2697"/>
              <a:gd name="T1" fmla="*/ 2606 h 2606"/>
              <a:gd name="T2" fmla="*/ 0 w 2697"/>
              <a:gd name="T3" fmla="*/ 2606 h 2606"/>
              <a:gd name="T4" fmla="*/ 0 w 2697"/>
              <a:gd name="T5" fmla="*/ 0 h 2606"/>
            </a:gdLst>
            <a:ahLst/>
            <a:cxnLst>
              <a:cxn ang="0">
                <a:pos x="T0" y="T1"/>
              </a:cxn>
              <a:cxn ang="0">
                <a:pos x="T2" y="T3"/>
              </a:cxn>
              <a:cxn ang="0">
                <a:pos x="T4" y="T5"/>
              </a:cxn>
            </a:cxnLst>
            <a:rect l="0" t="0" r="r" b="b"/>
            <a:pathLst>
              <a:path w="2697" h="2606">
                <a:moveTo>
                  <a:pt x="2697" y="2606"/>
                </a:moveTo>
                <a:lnTo>
                  <a:pt x="0" y="2606"/>
                </a:lnTo>
                <a:lnTo>
                  <a:pt x="0" y="0"/>
                </a:lnTo>
              </a:path>
            </a:pathLst>
          </a:custGeom>
          <a:noFill/>
          <a:ln w="11113"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Myriad Pro" pitchFamily="34" charset="0"/>
            </a:endParaRPr>
          </a:p>
        </p:txBody>
      </p:sp>
      <p:sp>
        <p:nvSpPr>
          <p:cNvPr id="612555" name="Line 203"/>
          <p:cNvSpPr>
            <a:spLocks noChangeShapeType="1"/>
          </p:cNvSpPr>
          <p:nvPr/>
        </p:nvSpPr>
        <p:spPr bwMode="auto">
          <a:xfrm flipH="1" flipV="1">
            <a:off x="2349500" y="2649538"/>
            <a:ext cx="2562225" cy="2435225"/>
          </a:xfrm>
          <a:prstGeom prst="line">
            <a:avLst/>
          </a:prstGeom>
          <a:noFill/>
          <a:ln w="44450">
            <a:solidFill>
              <a:srgbClr val="AEC5E7"/>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612556" name="Line 204"/>
          <p:cNvSpPr>
            <a:spLocks noChangeShapeType="1"/>
          </p:cNvSpPr>
          <p:nvPr/>
        </p:nvSpPr>
        <p:spPr bwMode="auto">
          <a:xfrm flipV="1">
            <a:off x="2744788" y="2346325"/>
            <a:ext cx="3241675" cy="3082925"/>
          </a:xfrm>
          <a:prstGeom prst="line">
            <a:avLst/>
          </a:prstGeom>
          <a:noFill/>
          <a:ln w="44450">
            <a:solidFill>
              <a:srgbClr val="EE313C"/>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612557" name="Line 205"/>
          <p:cNvSpPr>
            <a:spLocks noChangeShapeType="1"/>
          </p:cNvSpPr>
          <p:nvPr/>
        </p:nvSpPr>
        <p:spPr bwMode="auto">
          <a:xfrm flipV="1">
            <a:off x="3284538" y="2346325"/>
            <a:ext cx="3289300" cy="3132138"/>
          </a:xfrm>
          <a:prstGeom prst="line">
            <a:avLst/>
          </a:prstGeom>
          <a:noFill/>
          <a:ln w="44450">
            <a:solidFill>
              <a:srgbClr val="FAC0BF"/>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612558" name="Oval 206"/>
          <p:cNvSpPr>
            <a:spLocks noChangeArrowheads="1"/>
          </p:cNvSpPr>
          <p:nvPr/>
        </p:nvSpPr>
        <p:spPr bwMode="auto">
          <a:xfrm>
            <a:off x="4232275" y="4448175"/>
            <a:ext cx="141288" cy="12223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612559" name="Line 207"/>
          <p:cNvSpPr>
            <a:spLocks noChangeShapeType="1"/>
          </p:cNvSpPr>
          <p:nvPr/>
        </p:nvSpPr>
        <p:spPr bwMode="auto">
          <a:xfrm>
            <a:off x="5392738" y="2238375"/>
            <a:ext cx="439737" cy="490538"/>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612560" name="Line 208"/>
          <p:cNvSpPr>
            <a:spLocks noChangeShapeType="1"/>
          </p:cNvSpPr>
          <p:nvPr/>
        </p:nvSpPr>
        <p:spPr bwMode="auto">
          <a:xfrm>
            <a:off x="4719638" y="4757738"/>
            <a:ext cx="1614487" cy="0"/>
          </a:xfrm>
          <a:prstGeom prst="line">
            <a:avLst/>
          </a:prstGeom>
          <a:noFill/>
          <a:ln w="44450">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612561" name="Freeform 209"/>
          <p:cNvSpPr>
            <a:spLocks/>
          </p:cNvSpPr>
          <p:nvPr/>
        </p:nvSpPr>
        <p:spPr bwMode="auto">
          <a:xfrm>
            <a:off x="6276975" y="4703763"/>
            <a:ext cx="212725" cy="101600"/>
          </a:xfrm>
          <a:custGeom>
            <a:avLst/>
            <a:gdLst>
              <a:gd name="T0" fmla="*/ 6 w 30"/>
              <a:gd name="T1" fmla="*/ 9 h 17"/>
              <a:gd name="T2" fmla="*/ 0 w 30"/>
              <a:gd name="T3" fmla="*/ 0 h 17"/>
              <a:gd name="T4" fmla="*/ 1 w 30"/>
              <a:gd name="T5" fmla="*/ 0 h 17"/>
              <a:gd name="T6" fmla="*/ 15 w 30"/>
              <a:gd name="T7" fmla="*/ 5 h 17"/>
              <a:gd name="T8" fmla="*/ 30 w 30"/>
              <a:gd name="T9" fmla="*/ 9 h 17"/>
              <a:gd name="T10" fmla="*/ 15 w 30"/>
              <a:gd name="T11" fmla="*/ 12 h 17"/>
              <a:gd name="T12" fmla="*/ 1 w 30"/>
              <a:gd name="T13" fmla="*/ 17 h 17"/>
              <a:gd name="T14" fmla="*/ 0 w 30"/>
              <a:gd name="T15" fmla="*/ 17 h 17"/>
              <a:gd name="T16" fmla="*/ 6 w 30"/>
              <a:gd name="T17"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7">
                <a:moveTo>
                  <a:pt x="6" y="9"/>
                </a:moveTo>
                <a:cubicBezTo>
                  <a:pt x="0" y="0"/>
                  <a:pt x="0" y="0"/>
                  <a:pt x="0" y="0"/>
                </a:cubicBezTo>
                <a:cubicBezTo>
                  <a:pt x="1" y="0"/>
                  <a:pt x="1" y="0"/>
                  <a:pt x="1" y="0"/>
                </a:cubicBezTo>
                <a:cubicBezTo>
                  <a:pt x="15" y="5"/>
                  <a:pt x="15" y="5"/>
                  <a:pt x="15" y="5"/>
                </a:cubicBezTo>
                <a:cubicBezTo>
                  <a:pt x="20" y="6"/>
                  <a:pt x="25" y="7"/>
                  <a:pt x="30" y="9"/>
                </a:cubicBezTo>
                <a:cubicBezTo>
                  <a:pt x="25" y="10"/>
                  <a:pt x="20" y="11"/>
                  <a:pt x="15" y="12"/>
                </a:cubicBezTo>
                <a:cubicBezTo>
                  <a:pt x="1" y="17"/>
                  <a:pt x="1" y="17"/>
                  <a:pt x="1" y="17"/>
                </a:cubicBezTo>
                <a:cubicBezTo>
                  <a:pt x="0" y="17"/>
                  <a:pt x="0" y="17"/>
                  <a:pt x="0" y="17"/>
                </a:cubicBezTo>
                <a:lnTo>
                  <a:pt x="6" y="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612562" name="Line 210"/>
          <p:cNvSpPr>
            <a:spLocks noChangeShapeType="1"/>
          </p:cNvSpPr>
          <p:nvPr/>
        </p:nvSpPr>
        <p:spPr bwMode="auto">
          <a:xfrm>
            <a:off x="5335588" y="4835525"/>
            <a:ext cx="128587" cy="455613"/>
          </a:xfrm>
          <a:prstGeom prst="line">
            <a:avLst/>
          </a:prstGeom>
          <a:noFill/>
          <a:ln w="111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612563" name="Rectangle 211"/>
          <p:cNvSpPr>
            <a:spLocks noChangeArrowheads="1"/>
          </p:cNvSpPr>
          <p:nvPr/>
        </p:nvSpPr>
        <p:spPr bwMode="auto">
          <a:xfrm>
            <a:off x="2362200" y="1003756"/>
            <a:ext cx="510540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marL="1588" indent="-1588"/>
            <a:r>
              <a:rPr lang="en-US" sz="1400" dirty="0">
                <a:solidFill>
                  <a:srgbClr val="000000"/>
                </a:solidFill>
                <a:latin typeface="Myriad Pro" pitchFamily="34" charset="0"/>
              </a:rPr>
              <a:t>(a) </a:t>
            </a:r>
            <a:r>
              <a:rPr lang="en-US" sz="1400" b="1" dirty="0">
                <a:solidFill>
                  <a:srgbClr val="000000"/>
                </a:solidFill>
                <a:latin typeface="Myriad Pro" pitchFamily="34" charset="0"/>
              </a:rPr>
              <a:t>One possible outcome: </a:t>
            </a:r>
            <a:r>
              <a:rPr lang="en-US" sz="1400" b="1" dirty="0" smtClean="0">
                <a:solidFill>
                  <a:srgbClr val="000000"/>
                </a:solidFill>
                <a:latin typeface="Myriad Pro" pitchFamily="34" charset="0"/>
              </a:rPr>
              <a:t>Price rises, quantity rises.</a:t>
            </a:r>
            <a:endParaRPr lang="en-US" sz="1400" b="1" dirty="0">
              <a:latin typeface="Myriad Pro" pitchFamily="34" charset="0"/>
            </a:endParaRPr>
          </a:p>
        </p:txBody>
      </p:sp>
      <p:sp>
        <p:nvSpPr>
          <p:cNvPr id="612564" name="Freeform 212"/>
          <p:cNvSpPr>
            <a:spLocks/>
          </p:cNvSpPr>
          <p:nvPr/>
        </p:nvSpPr>
        <p:spPr bwMode="auto">
          <a:xfrm>
            <a:off x="5151438" y="5260975"/>
            <a:ext cx="1565275" cy="574675"/>
          </a:xfrm>
          <a:custGeom>
            <a:avLst/>
            <a:gdLst>
              <a:gd name="T0" fmla="*/ 221 w 221"/>
              <a:gd name="T1" fmla="*/ 79 h 95"/>
              <a:gd name="T2" fmla="*/ 205 w 221"/>
              <a:gd name="T3" fmla="*/ 95 h 95"/>
              <a:gd name="T4" fmla="*/ 16 w 221"/>
              <a:gd name="T5" fmla="*/ 95 h 95"/>
              <a:gd name="T6" fmla="*/ 0 w 221"/>
              <a:gd name="T7" fmla="*/ 79 h 95"/>
              <a:gd name="T8" fmla="*/ 0 w 221"/>
              <a:gd name="T9" fmla="*/ 16 h 95"/>
              <a:gd name="T10" fmla="*/ 16 w 221"/>
              <a:gd name="T11" fmla="*/ 0 h 95"/>
              <a:gd name="T12" fmla="*/ 205 w 221"/>
              <a:gd name="T13" fmla="*/ 0 h 95"/>
              <a:gd name="T14" fmla="*/ 221 w 221"/>
              <a:gd name="T15" fmla="*/ 16 h 95"/>
              <a:gd name="T16" fmla="*/ 221 w 221"/>
              <a:gd name="T17" fmla="*/ 7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95">
                <a:moveTo>
                  <a:pt x="221" y="79"/>
                </a:moveTo>
                <a:cubicBezTo>
                  <a:pt x="221" y="87"/>
                  <a:pt x="214" y="95"/>
                  <a:pt x="205" y="95"/>
                </a:cubicBezTo>
                <a:cubicBezTo>
                  <a:pt x="16" y="95"/>
                  <a:pt x="16" y="95"/>
                  <a:pt x="16" y="95"/>
                </a:cubicBezTo>
                <a:cubicBezTo>
                  <a:pt x="7" y="95"/>
                  <a:pt x="0" y="87"/>
                  <a:pt x="0" y="79"/>
                </a:cubicBezTo>
                <a:cubicBezTo>
                  <a:pt x="0" y="16"/>
                  <a:pt x="0" y="16"/>
                  <a:pt x="0" y="16"/>
                </a:cubicBezTo>
                <a:cubicBezTo>
                  <a:pt x="0" y="7"/>
                  <a:pt x="7" y="0"/>
                  <a:pt x="16" y="0"/>
                </a:cubicBezTo>
                <a:cubicBezTo>
                  <a:pt x="205" y="0"/>
                  <a:pt x="205" y="0"/>
                  <a:pt x="205" y="0"/>
                </a:cubicBezTo>
                <a:cubicBezTo>
                  <a:pt x="214" y="0"/>
                  <a:pt x="221" y="7"/>
                  <a:pt x="221" y="16"/>
                </a:cubicBezTo>
                <a:lnTo>
                  <a:pt x="221" y="79"/>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612565" name="Line 213"/>
          <p:cNvSpPr>
            <a:spLocks noChangeShapeType="1"/>
          </p:cNvSpPr>
          <p:nvPr/>
        </p:nvSpPr>
        <p:spPr bwMode="auto">
          <a:xfrm flipH="1" flipV="1">
            <a:off x="3616325" y="1905000"/>
            <a:ext cx="3078163" cy="2925763"/>
          </a:xfrm>
          <a:prstGeom prst="line">
            <a:avLst/>
          </a:prstGeom>
          <a:noFill/>
          <a:ln w="44450">
            <a:solidFill>
              <a:srgbClr val="3C5DAA"/>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612566" name="Oval 214"/>
          <p:cNvSpPr>
            <a:spLocks noChangeArrowheads="1"/>
          </p:cNvSpPr>
          <p:nvPr/>
        </p:nvSpPr>
        <p:spPr bwMode="auto">
          <a:xfrm>
            <a:off x="4967288" y="3194050"/>
            <a:ext cx="142875" cy="12223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612567" name="Line 215"/>
          <p:cNvSpPr>
            <a:spLocks noChangeShapeType="1"/>
          </p:cNvSpPr>
          <p:nvPr/>
        </p:nvSpPr>
        <p:spPr bwMode="auto">
          <a:xfrm flipV="1">
            <a:off x="1973263" y="3522663"/>
            <a:ext cx="0" cy="847725"/>
          </a:xfrm>
          <a:prstGeom prst="line">
            <a:avLst/>
          </a:prstGeom>
          <a:noFill/>
          <a:ln w="1746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612568" name="Freeform 216"/>
          <p:cNvSpPr>
            <a:spLocks/>
          </p:cNvSpPr>
          <p:nvPr/>
        </p:nvSpPr>
        <p:spPr bwMode="auto">
          <a:xfrm>
            <a:off x="1924050" y="3435350"/>
            <a:ext cx="100013" cy="115888"/>
          </a:xfrm>
          <a:custGeom>
            <a:avLst/>
            <a:gdLst>
              <a:gd name="T0" fmla="*/ 7 w 14"/>
              <a:gd name="T1" fmla="*/ 16 h 19"/>
              <a:gd name="T2" fmla="*/ 1 w 14"/>
              <a:gd name="T3" fmla="*/ 19 h 19"/>
              <a:gd name="T4" fmla="*/ 0 w 14"/>
              <a:gd name="T5" fmla="*/ 19 h 19"/>
              <a:gd name="T6" fmla="*/ 5 w 14"/>
              <a:gd name="T7" fmla="*/ 10 h 19"/>
              <a:gd name="T8" fmla="*/ 7 w 14"/>
              <a:gd name="T9" fmla="*/ 0 h 19"/>
              <a:gd name="T10" fmla="*/ 9 w 14"/>
              <a:gd name="T11" fmla="*/ 10 h 19"/>
              <a:gd name="T12" fmla="*/ 14 w 14"/>
              <a:gd name="T13" fmla="*/ 19 h 19"/>
              <a:gd name="T14" fmla="*/ 14 w 14"/>
              <a:gd name="T15" fmla="*/ 19 h 19"/>
              <a:gd name="T16" fmla="*/ 7 w 14"/>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9">
                <a:moveTo>
                  <a:pt x="7" y="16"/>
                </a:moveTo>
                <a:cubicBezTo>
                  <a:pt x="1" y="19"/>
                  <a:pt x="1" y="19"/>
                  <a:pt x="1" y="19"/>
                </a:cubicBezTo>
                <a:cubicBezTo>
                  <a:pt x="0" y="19"/>
                  <a:pt x="0" y="19"/>
                  <a:pt x="0" y="19"/>
                </a:cubicBezTo>
                <a:cubicBezTo>
                  <a:pt x="5" y="10"/>
                  <a:pt x="5" y="10"/>
                  <a:pt x="5" y="10"/>
                </a:cubicBezTo>
                <a:cubicBezTo>
                  <a:pt x="5" y="6"/>
                  <a:pt x="6" y="3"/>
                  <a:pt x="7" y="0"/>
                </a:cubicBezTo>
                <a:cubicBezTo>
                  <a:pt x="8" y="3"/>
                  <a:pt x="9" y="6"/>
                  <a:pt x="9" y="10"/>
                </a:cubicBezTo>
                <a:cubicBezTo>
                  <a:pt x="14" y="19"/>
                  <a:pt x="14" y="19"/>
                  <a:pt x="14" y="19"/>
                </a:cubicBezTo>
                <a:cubicBezTo>
                  <a:pt x="14" y="19"/>
                  <a:pt x="14" y="19"/>
                  <a:pt x="14" y="19"/>
                </a:cubicBezTo>
                <a:lnTo>
                  <a:pt x="7"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612569" name="Line 217"/>
          <p:cNvSpPr>
            <a:spLocks noChangeShapeType="1"/>
          </p:cNvSpPr>
          <p:nvPr/>
        </p:nvSpPr>
        <p:spPr bwMode="auto">
          <a:xfrm>
            <a:off x="4473575" y="6181725"/>
            <a:ext cx="381000" cy="0"/>
          </a:xfrm>
          <a:prstGeom prst="line">
            <a:avLst/>
          </a:prstGeom>
          <a:noFill/>
          <a:ln w="1746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612570" name="Freeform 218"/>
          <p:cNvSpPr>
            <a:spLocks/>
          </p:cNvSpPr>
          <p:nvPr/>
        </p:nvSpPr>
        <p:spPr bwMode="auto">
          <a:xfrm>
            <a:off x="4756150" y="6138863"/>
            <a:ext cx="155575" cy="84137"/>
          </a:xfrm>
          <a:custGeom>
            <a:avLst/>
            <a:gdLst>
              <a:gd name="T0" fmla="*/ 4 w 22"/>
              <a:gd name="T1" fmla="*/ 7 h 14"/>
              <a:gd name="T2" fmla="*/ 0 w 22"/>
              <a:gd name="T3" fmla="*/ 1 h 14"/>
              <a:gd name="T4" fmla="*/ 0 w 22"/>
              <a:gd name="T5" fmla="*/ 0 h 14"/>
              <a:gd name="T6" fmla="*/ 11 w 22"/>
              <a:gd name="T7" fmla="*/ 5 h 14"/>
              <a:gd name="T8" fmla="*/ 22 w 22"/>
              <a:gd name="T9" fmla="*/ 7 h 14"/>
              <a:gd name="T10" fmla="*/ 11 w 22"/>
              <a:gd name="T11" fmla="*/ 10 h 14"/>
              <a:gd name="T12" fmla="*/ 0 w 22"/>
              <a:gd name="T13" fmla="*/ 14 h 14"/>
              <a:gd name="T14" fmla="*/ 0 w 22"/>
              <a:gd name="T15" fmla="*/ 14 h 14"/>
              <a:gd name="T16" fmla="*/ 4 w 22"/>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4">
                <a:moveTo>
                  <a:pt x="4" y="7"/>
                </a:moveTo>
                <a:cubicBezTo>
                  <a:pt x="0" y="1"/>
                  <a:pt x="0" y="1"/>
                  <a:pt x="0" y="1"/>
                </a:cubicBezTo>
                <a:cubicBezTo>
                  <a:pt x="0" y="0"/>
                  <a:pt x="0" y="0"/>
                  <a:pt x="0" y="0"/>
                </a:cubicBezTo>
                <a:cubicBezTo>
                  <a:pt x="11" y="5"/>
                  <a:pt x="11" y="5"/>
                  <a:pt x="11" y="5"/>
                </a:cubicBezTo>
                <a:cubicBezTo>
                  <a:pt x="14" y="5"/>
                  <a:pt x="18" y="6"/>
                  <a:pt x="22" y="7"/>
                </a:cubicBezTo>
                <a:cubicBezTo>
                  <a:pt x="18" y="8"/>
                  <a:pt x="14" y="9"/>
                  <a:pt x="11" y="10"/>
                </a:cubicBezTo>
                <a:cubicBezTo>
                  <a:pt x="0" y="14"/>
                  <a:pt x="0" y="14"/>
                  <a:pt x="0" y="14"/>
                </a:cubicBezTo>
                <a:cubicBezTo>
                  <a:pt x="0" y="14"/>
                  <a:pt x="0" y="14"/>
                  <a:pt x="0" y="14"/>
                </a:cubicBezTo>
                <a:lnTo>
                  <a:pt x="4"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612571" name="Freeform 219"/>
          <p:cNvSpPr>
            <a:spLocks/>
          </p:cNvSpPr>
          <p:nvPr/>
        </p:nvSpPr>
        <p:spPr bwMode="auto">
          <a:xfrm>
            <a:off x="4191000" y="1600200"/>
            <a:ext cx="1371600" cy="611188"/>
          </a:xfrm>
          <a:custGeom>
            <a:avLst/>
            <a:gdLst>
              <a:gd name="T0" fmla="*/ 174 w 174"/>
              <a:gd name="T1" fmla="*/ 118 h 134"/>
              <a:gd name="T2" fmla="*/ 158 w 174"/>
              <a:gd name="T3" fmla="*/ 134 h 134"/>
              <a:gd name="T4" fmla="*/ 16 w 174"/>
              <a:gd name="T5" fmla="*/ 134 h 134"/>
              <a:gd name="T6" fmla="*/ 0 w 174"/>
              <a:gd name="T7" fmla="*/ 118 h 134"/>
              <a:gd name="T8" fmla="*/ 0 w 174"/>
              <a:gd name="T9" fmla="*/ 16 h 134"/>
              <a:gd name="T10" fmla="*/ 16 w 174"/>
              <a:gd name="T11" fmla="*/ 0 h 134"/>
              <a:gd name="T12" fmla="*/ 158 w 174"/>
              <a:gd name="T13" fmla="*/ 0 h 134"/>
              <a:gd name="T14" fmla="*/ 174 w 174"/>
              <a:gd name="T15" fmla="*/ 16 h 134"/>
              <a:gd name="T16" fmla="*/ 174 w 174"/>
              <a:gd name="T17" fmla="*/ 1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34">
                <a:moveTo>
                  <a:pt x="174" y="118"/>
                </a:moveTo>
                <a:cubicBezTo>
                  <a:pt x="174" y="127"/>
                  <a:pt x="167" y="134"/>
                  <a:pt x="158" y="134"/>
                </a:cubicBezTo>
                <a:cubicBezTo>
                  <a:pt x="16" y="134"/>
                  <a:pt x="16" y="134"/>
                  <a:pt x="16" y="134"/>
                </a:cubicBezTo>
                <a:cubicBezTo>
                  <a:pt x="7" y="134"/>
                  <a:pt x="0" y="127"/>
                  <a:pt x="0" y="118"/>
                </a:cubicBezTo>
                <a:cubicBezTo>
                  <a:pt x="0" y="16"/>
                  <a:pt x="0" y="16"/>
                  <a:pt x="0" y="16"/>
                </a:cubicBezTo>
                <a:cubicBezTo>
                  <a:pt x="0" y="8"/>
                  <a:pt x="7" y="0"/>
                  <a:pt x="16" y="0"/>
                </a:cubicBezTo>
                <a:cubicBezTo>
                  <a:pt x="158" y="0"/>
                  <a:pt x="158" y="0"/>
                  <a:pt x="158" y="0"/>
                </a:cubicBezTo>
                <a:cubicBezTo>
                  <a:pt x="167" y="0"/>
                  <a:pt x="174" y="8"/>
                  <a:pt x="174" y="16"/>
                </a:cubicBezTo>
                <a:lnTo>
                  <a:pt x="174" y="118"/>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48930" name="TextBox 29"/>
          <p:cNvSpPr txBox="1">
            <a:spLocks noChangeArrowheads="1"/>
          </p:cNvSpPr>
          <p:nvPr/>
        </p:nvSpPr>
        <p:spPr bwMode="auto">
          <a:xfrm>
            <a:off x="685800" y="1563688"/>
            <a:ext cx="1423988"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Price of cotton</a:t>
            </a:r>
          </a:p>
        </p:txBody>
      </p:sp>
      <p:sp>
        <p:nvSpPr>
          <p:cNvPr id="2" name="TextBox 29"/>
          <p:cNvSpPr txBox="1">
            <a:spLocks noChangeArrowheads="1"/>
          </p:cNvSpPr>
          <p:nvPr/>
        </p:nvSpPr>
        <p:spPr bwMode="auto">
          <a:xfrm>
            <a:off x="4114800" y="1676400"/>
            <a:ext cx="148272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a:latin typeface="Myriad Pro" pitchFamily="34" charset="0"/>
                <a:ea typeface="MS PGothic" pitchFamily="34" charset="-128"/>
              </a:rPr>
              <a:t>Small decrease in supply</a:t>
            </a:r>
          </a:p>
        </p:txBody>
      </p:sp>
      <p:sp>
        <p:nvSpPr>
          <p:cNvPr id="3" name="TextBox 29"/>
          <p:cNvSpPr txBox="1">
            <a:spLocks noChangeArrowheads="1"/>
          </p:cNvSpPr>
          <p:nvPr/>
        </p:nvSpPr>
        <p:spPr bwMode="auto">
          <a:xfrm>
            <a:off x="5257800" y="5334000"/>
            <a:ext cx="14478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a:latin typeface="Myriad Pro" pitchFamily="34" charset="0"/>
                <a:ea typeface="MS PGothic" pitchFamily="34" charset="-128"/>
              </a:rPr>
              <a:t>Large increase in demand</a:t>
            </a:r>
          </a:p>
        </p:txBody>
      </p:sp>
      <p:cxnSp>
        <p:nvCxnSpPr>
          <p:cNvPr id="612576" name="Straight Connector 86"/>
          <p:cNvCxnSpPr>
            <a:cxnSpLocks noChangeShapeType="1"/>
          </p:cNvCxnSpPr>
          <p:nvPr/>
        </p:nvCxnSpPr>
        <p:spPr bwMode="auto">
          <a:xfrm>
            <a:off x="4294188" y="4570413"/>
            <a:ext cx="0" cy="1381125"/>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spTree>
    <p:extLst>
      <p:ext uri="{BB962C8B-B14F-4D97-AF65-F5344CB8AC3E}">
        <p14:creationId xmlns="" xmlns:p14="http://schemas.microsoft.com/office/powerpoint/2010/main" val="157969867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2388"/>
                                        </p:tgtEl>
                                        <p:attrNameLst>
                                          <p:attrName>style.visibility</p:attrName>
                                        </p:attrNameLst>
                                      </p:cBhvr>
                                      <p:to>
                                        <p:strVal val="visible"/>
                                      </p:to>
                                    </p:set>
                                    <p:animEffect transition="in" filter="fade">
                                      <p:cBhvr>
                                        <p:cTn id="7" dur="500"/>
                                        <p:tgtEl>
                                          <p:spTgt spid="6123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8931"/>
                                        </p:tgtEl>
                                        <p:attrNameLst>
                                          <p:attrName>style.visibility</p:attrName>
                                        </p:attrNameLst>
                                      </p:cBhvr>
                                      <p:to>
                                        <p:strVal val="visible"/>
                                      </p:to>
                                    </p:set>
                                    <p:animEffect transition="in" filter="fade">
                                      <p:cBhvr>
                                        <p:cTn id="10" dur="500"/>
                                        <p:tgtEl>
                                          <p:spTgt spid="548931"/>
                                        </p:tgtEl>
                                      </p:cBhvr>
                                    </p:animEffect>
                                  </p:childTnLst>
                                </p:cTn>
                              </p:par>
                              <p:par>
                                <p:cTn id="11" presetID="10" presetClass="entr" presetSubtype="0" fill="hold" nodeType="withEffect">
                                  <p:stCondLst>
                                    <p:cond delay="0"/>
                                  </p:stCondLst>
                                  <p:childTnLst>
                                    <p:set>
                                      <p:cBhvr>
                                        <p:cTn id="12" dur="1" fill="hold">
                                          <p:stCondLst>
                                            <p:cond delay="0"/>
                                          </p:stCondLst>
                                        </p:cTn>
                                        <p:tgtEl>
                                          <p:spTgt spid="612530"/>
                                        </p:tgtEl>
                                        <p:attrNameLst>
                                          <p:attrName>style.visibility</p:attrName>
                                        </p:attrNameLst>
                                      </p:cBhvr>
                                      <p:to>
                                        <p:strVal val="visible"/>
                                      </p:to>
                                    </p:set>
                                    <p:animEffect transition="in" filter="fade">
                                      <p:cBhvr>
                                        <p:cTn id="13" dur="500"/>
                                        <p:tgtEl>
                                          <p:spTgt spid="6125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2554"/>
                                        </p:tgtEl>
                                        <p:attrNameLst>
                                          <p:attrName>style.visibility</p:attrName>
                                        </p:attrNameLst>
                                      </p:cBhvr>
                                      <p:to>
                                        <p:strVal val="visible"/>
                                      </p:to>
                                    </p:set>
                                    <p:animEffect transition="in" filter="fade">
                                      <p:cBhvr>
                                        <p:cTn id="16" dur="500"/>
                                        <p:tgtEl>
                                          <p:spTgt spid="6125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12534"/>
                                        </p:tgtEl>
                                        <p:attrNameLst>
                                          <p:attrName>style.visibility</p:attrName>
                                        </p:attrNameLst>
                                      </p:cBhvr>
                                      <p:to>
                                        <p:strVal val="visible"/>
                                      </p:to>
                                    </p:set>
                                    <p:animEffect transition="in" filter="fade">
                                      <p:cBhvr>
                                        <p:cTn id="19" dur="500"/>
                                        <p:tgtEl>
                                          <p:spTgt spid="6125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12535"/>
                                        </p:tgtEl>
                                        <p:attrNameLst>
                                          <p:attrName>style.visibility</p:attrName>
                                        </p:attrNameLst>
                                      </p:cBhvr>
                                      <p:to>
                                        <p:strVal val="visible"/>
                                      </p:to>
                                    </p:set>
                                    <p:animEffect transition="in" filter="fade">
                                      <p:cBhvr>
                                        <p:cTn id="22" dur="500"/>
                                        <p:tgtEl>
                                          <p:spTgt spid="6125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8930"/>
                                        </p:tgtEl>
                                        <p:attrNameLst>
                                          <p:attrName>style.visibility</p:attrName>
                                        </p:attrNameLst>
                                      </p:cBhvr>
                                      <p:to>
                                        <p:strVal val="visible"/>
                                      </p:to>
                                    </p:set>
                                    <p:animEffect transition="in" filter="fade">
                                      <p:cBhvr>
                                        <p:cTn id="25" dur="500"/>
                                        <p:tgtEl>
                                          <p:spTgt spid="5489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2549"/>
                                        </p:tgtEl>
                                        <p:attrNameLst>
                                          <p:attrName>style.visibility</p:attrName>
                                        </p:attrNameLst>
                                      </p:cBhvr>
                                      <p:to>
                                        <p:strVal val="visible"/>
                                      </p:to>
                                    </p:set>
                                    <p:animEffect transition="in" filter="fade">
                                      <p:cBhvr>
                                        <p:cTn id="28" dur="500"/>
                                        <p:tgtEl>
                                          <p:spTgt spid="6125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2557"/>
                                        </p:tgtEl>
                                        <p:attrNameLst>
                                          <p:attrName>style.visibility</p:attrName>
                                        </p:attrNameLst>
                                      </p:cBhvr>
                                      <p:to>
                                        <p:strVal val="visible"/>
                                      </p:to>
                                    </p:set>
                                    <p:animEffect transition="in" filter="fade">
                                      <p:cBhvr>
                                        <p:cTn id="31" dur="500"/>
                                        <p:tgtEl>
                                          <p:spTgt spid="612557"/>
                                        </p:tgtEl>
                                      </p:cBhvr>
                                    </p:animEffect>
                                  </p:childTnLst>
                                </p:cTn>
                              </p:par>
                              <p:par>
                                <p:cTn id="32" presetID="10" presetClass="entr" presetSubtype="0" fill="hold" nodeType="withEffect">
                                  <p:stCondLst>
                                    <p:cond delay="0"/>
                                  </p:stCondLst>
                                  <p:childTnLst>
                                    <p:set>
                                      <p:cBhvr>
                                        <p:cTn id="33" dur="1" fill="hold">
                                          <p:stCondLst>
                                            <p:cond delay="0"/>
                                          </p:stCondLst>
                                        </p:cTn>
                                        <p:tgtEl>
                                          <p:spTgt spid="612576"/>
                                        </p:tgtEl>
                                        <p:attrNameLst>
                                          <p:attrName>style.visibility</p:attrName>
                                        </p:attrNameLst>
                                      </p:cBhvr>
                                      <p:to>
                                        <p:strVal val="visible"/>
                                      </p:to>
                                    </p:set>
                                    <p:animEffect transition="in" filter="fade">
                                      <p:cBhvr>
                                        <p:cTn id="34" dur="500"/>
                                        <p:tgtEl>
                                          <p:spTgt spid="61257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12539"/>
                                        </p:tgtEl>
                                        <p:attrNameLst>
                                          <p:attrName>style.visibility</p:attrName>
                                        </p:attrNameLst>
                                      </p:cBhvr>
                                      <p:to>
                                        <p:strVal val="visible"/>
                                      </p:to>
                                    </p:set>
                                    <p:animEffect transition="in" filter="fade">
                                      <p:cBhvr>
                                        <p:cTn id="37" dur="500"/>
                                        <p:tgtEl>
                                          <p:spTgt spid="61253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2555"/>
                                        </p:tgtEl>
                                        <p:attrNameLst>
                                          <p:attrName>style.visibility</p:attrName>
                                        </p:attrNameLst>
                                      </p:cBhvr>
                                      <p:to>
                                        <p:strVal val="visible"/>
                                      </p:to>
                                    </p:set>
                                    <p:animEffect transition="in" filter="fade">
                                      <p:cBhvr>
                                        <p:cTn id="40" dur="500"/>
                                        <p:tgtEl>
                                          <p:spTgt spid="61255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12544"/>
                                        </p:tgtEl>
                                        <p:attrNameLst>
                                          <p:attrName>style.visibility</p:attrName>
                                        </p:attrNameLst>
                                      </p:cBhvr>
                                      <p:to>
                                        <p:strVal val="visible"/>
                                      </p:to>
                                    </p:set>
                                    <p:animEffect transition="in" filter="fade">
                                      <p:cBhvr>
                                        <p:cTn id="43" dur="500"/>
                                        <p:tgtEl>
                                          <p:spTgt spid="61254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12545"/>
                                        </p:tgtEl>
                                        <p:attrNameLst>
                                          <p:attrName>style.visibility</p:attrName>
                                        </p:attrNameLst>
                                      </p:cBhvr>
                                      <p:to>
                                        <p:strVal val="visible"/>
                                      </p:to>
                                    </p:set>
                                    <p:animEffect transition="in" filter="fade">
                                      <p:cBhvr>
                                        <p:cTn id="46" dur="500"/>
                                        <p:tgtEl>
                                          <p:spTgt spid="61254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12558"/>
                                        </p:tgtEl>
                                        <p:attrNameLst>
                                          <p:attrName>style.visibility</p:attrName>
                                        </p:attrNameLst>
                                      </p:cBhvr>
                                      <p:to>
                                        <p:strVal val="visible"/>
                                      </p:to>
                                    </p:set>
                                    <p:animEffect transition="in" filter="fade">
                                      <p:cBhvr>
                                        <p:cTn id="49" dur="500"/>
                                        <p:tgtEl>
                                          <p:spTgt spid="6125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12546"/>
                                        </p:tgtEl>
                                        <p:attrNameLst>
                                          <p:attrName>style.visibility</p:attrName>
                                        </p:attrNameLst>
                                      </p:cBhvr>
                                      <p:to>
                                        <p:strVal val="visible"/>
                                      </p:to>
                                    </p:set>
                                    <p:animEffect transition="in" filter="fade">
                                      <p:cBhvr>
                                        <p:cTn id="52" dur="500"/>
                                        <p:tgtEl>
                                          <p:spTgt spid="6125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12548"/>
                                        </p:tgtEl>
                                        <p:attrNameLst>
                                          <p:attrName>style.visibility</p:attrName>
                                        </p:attrNameLst>
                                      </p:cBhvr>
                                      <p:to>
                                        <p:strVal val="visible"/>
                                      </p:to>
                                    </p:set>
                                    <p:animEffect transition="in" filter="fade">
                                      <p:cBhvr>
                                        <p:cTn id="55" dur="500"/>
                                        <p:tgtEl>
                                          <p:spTgt spid="61254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12547"/>
                                        </p:tgtEl>
                                        <p:attrNameLst>
                                          <p:attrName>style.visibility</p:attrName>
                                        </p:attrNameLst>
                                      </p:cBhvr>
                                      <p:to>
                                        <p:strVal val="visible"/>
                                      </p:to>
                                    </p:set>
                                    <p:animEffect transition="in" filter="fade">
                                      <p:cBhvr>
                                        <p:cTn id="58" dur="500"/>
                                        <p:tgtEl>
                                          <p:spTgt spid="61254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12538"/>
                                        </p:tgtEl>
                                        <p:attrNameLst>
                                          <p:attrName>style.visibility</p:attrName>
                                        </p:attrNameLst>
                                      </p:cBhvr>
                                      <p:to>
                                        <p:strVal val="visible"/>
                                      </p:to>
                                    </p:set>
                                    <p:animEffect transition="in" filter="fade">
                                      <p:cBhvr>
                                        <p:cTn id="61" dur="500"/>
                                        <p:tgtEl>
                                          <p:spTgt spid="612538"/>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12542"/>
                                        </p:tgtEl>
                                        <p:attrNameLst>
                                          <p:attrName>style.visibility</p:attrName>
                                        </p:attrNameLst>
                                      </p:cBhvr>
                                      <p:to>
                                        <p:strVal val="visible"/>
                                      </p:to>
                                    </p:set>
                                    <p:animEffect transition="in" filter="fade">
                                      <p:cBhvr>
                                        <p:cTn id="66" dur="500"/>
                                        <p:tgtEl>
                                          <p:spTgt spid="61254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12543"/>
                                        </p:tgtEl>
                                        <p:attrNameLst>
                                          <p:attrName>style.visibility</p:attrName>
                                        </p:attrNameLst>
                                      </p:cBhvr>
                                      <p:to>
                                        <p:strVal val="visible"/>
                                      </p:to>
                                    </p:set>
                                    <p:animEffect transition="in" filter="fade">
                                      <p:cBhvr>
                                        <p:cTn id="69" dur="500"/>
                                        <p:tgtEl>
                                          <p:spTgt spid="6125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12565"/>
                                        </p:tgtEl>
                                        <p:attrNameLst>
                                          <p:attrName>style.visibility</p:attrName>
                                        </p:attrNameLst>
                                      </p:cBhvr>
                                      <p:to>
                                        <p:strVal val="visible"/>
                                      </p:to>
                                    </p:set>
                                    <p:animEffect transition="in" filter="fade">
                                      <p:cBhvr>
                                        <p:cTn id="72" dur="500"/>
                                        <p:tgtEl>
                                          <p:spTgt spid="61256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12562"/>
                                        </p:tgtEl>
                                        <p:attrNameLst>
                                          <p:attrName>style.visibility</p:attrName>
                                        </p:attrNameLst>
                                      </p:cBhvr>
                                      <p:to>
                                        <p:strVal val="visible"/>
                                      </p:to>
                                    </p:set>
                                    <p:animEffect transition="in" filter="fade">
                                      <p:cBhvr>
                                        <p:cTn id="75" dur="500"/>
                                        <p:tgtEl>
                                          <p:spTgt spid="61256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12561"/>
                                        </p:tgtEl>
                                        <p:attrNameLst>
                                          <p:attrName>style.visibility</p:attrName>
                                        </p:attrNameLst>
                                      </p:cBhvr>
                                      <p:to>
                                        <p:strVal val="visible"/>
                                      </p:to>
                                    </p:set>
                                    <p:animEffect transition="in" filter="fade">
                                      <p:cBhvr>
                                        <p:cTn id="78" dur="500"/>
                                        <p:tgtEl>
                                          <p:spTgt spid="61256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12560"/>
                                        </p:tgtEl>
                                        <p:attrNameLst>
                                          <p:attrName>style.visibility</p:attrName>
                                        </p:attrNameLst>
                                      </p:cBhvr>
                                      <p:to>
                                        <p:strVal val="visible"/>
                                      </p:to>
                                    </p:set>
                                    <p:animEffect transition="in" filter="fade">
                                      <p:cBhvr>
                                        <p:cTn id="81" dur="500"/>
                                        <p:tgtEl>
                                          <p:spTgt spid="61256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12564"/>
                                        </p:tgtEl>
                                        <p:attrNameLst>
                                          <p:attrName>style.visibility</p:attrName>
                                        </p:attrNameLst>
                                      </p:cBhvr>
                                      <p:to>
                                        <p:strVal val="visible"/>
                                      </p:to>
                                    </p:set>
                                    <p:animEffect transition="in" filter="fade">
                                      <p:cBhvr>
                                        <p:cTn id="84" dur="500"/>
                                        <p:tgtEl>
                                          <p:spTgt spid="61256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fade">
                                      <p:cBhvr>
                                        <p:cTn id="87" dur="500"/>
                                        <p:tgtEl>
                                          <p:spTgt spid="3"/>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12553"/>
                                        </p:tgtEl>
                                        <p:attrNameLst>
                                          <p:attrName>style.visibility</p:attrName>
                                        </p:attrNameLst>
                                      </p:cBhvr>
                                      <p:to>
                                        <p:strVal val="visible"/>
                                      </p:to>
                                    </p:set>
                                    <p:animEffect transition="in" filter="fade">
                                      <p:cBhvr>
                                        <p:cTn id="92" dur="500"/>
                                        <p:tgtEl>
                                          <p:spTgt spid="61255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12556"/>
                                        </p:tgtEl>
                                        <p:attrNameLst>
                                          <p:attrName>style.visibility</p:attrName>
                                        </p:attrNameLst>
                                      </p:cBhvr>
                                      <p:to>
                                        <p:strVal val="visible"/>
                                      </p:to>
                                    </p:set>
                                    <p:animEffect transition="in" filter="fade">
                                      <p:cBhvr>
                                        <p:cTn id="95" dur="500"/>
                                        <p:tgtEl>
                                          <p:spTgt spid="61255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12541"/>
                                        </p:tgtEl>
                                        <p:attrNameLst>
                                          <p:attrName>style.visibility</p:attrName>
                                        </p:attrNameLst>
                                      </p:cBhvr>
                                      <p:to>
                                        <p:strVal val="visible"/>
                                      </p:to>
                                    </p:set>
                                    <p:animEffect transition="in" filter="fade">
                                      <p:cBhvr>
                                        <p:cTn id="98" dur="500"/>
                                        <p:tgtEl>
                                          <p:spTgt spid="612541"/>
                                        </p:tgtEl>
                                      </p:cBhvr>
                                    </p:animEffect>
                                  </p:childTnLst>
                                </p:cTn>
                              </p:par>
                              <p:par>
                                <p:cTn id="99" presetID="10" presetClass="entr" presetSubtype="0" fill="hold" nodeType="withEffect">
                                  <p:stCondLst>
                                    <p:cond delay="0"/>
                                  </p:stCondLst>
                                  <p:childTnLst>
                                    <p:set>
                                      <p:cBhvr>
                                        <p:cTn id="100" dur="1" fill="hold">
                                          <p:stCondLst>
                                            <p:cond delay="0"/>
                                          </p:stCondLst>
                                        </p:cTn>
                                        <p:tgtEl>
                                          <p:spTgt spid="2"/>
                                        </p:tgtEl>
                                        <p:attrNameLst>
                                          <p:attrName>style.visibility</p:attrName>
                                        </p:attrNameLst>
                                      </p:cBhvr>
                                      <p:to>
                                        <p:strVal val="visible"/>
                                      </p:to>
                                    </p:set>
                                    <p:animEffect transition="in" filter="fade">
                                      <p:cBhvr>
                                        <p:cTn id="101" dur="500"/>
                                        <p:tgtEl>
                                          <p:spTgt spid="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12571"/>
                                        </p:tgtEl>
                                        <p:attrNameLst>
                                          <p:attrName>style.visibility</p:attrName>
                                        </p:attrNameLst>
                                      </p:cBhvr>
                                      <p:to>
                                        <p:strVal val="visible"/>
                                      </p:to>
                                    </p:set>
                                    <p:animEffect transition="in" filter="fade">
                                      <p:cBhvr>
                                        <p:cTn id="104" dur="500"/>
                                        <p:tgtEl>
                                          <p:spTgt spid="61257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12559"/>
                                        </p:tgtEl>
                                        <p:attrNameLst>
                                          <p:attrName>style.visibility</p:attrName>
                                        </p:attrNameLst>
                                      </p:cBhvr>
                                      <p:to>
                                        <p:strVal val="visible"/>
                                      </p:to>
                                    </p:set>
                                    <p:animEffect transition="in" filter="fade">
                                      <p:cBhvr>
                                        <p:cTn id="107" dur="500"/>
                                        <p:tgtEl>
                                          <p:spTgt spid="612559"/>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12552"/>
                                        </p:tgtEl>
                                        <p:attrNameLst>
                                          <p:attrName>style.visibility</p:attrName>
                                        </p:attrNameLst>
                                      </p:cBhvr>
                                      <p:to>
                                        <p:strVal val="visible"/>
                                      </p:to>
                                    </p:set>
                                    <p:animEffect transition="in" filter="fade">
                                      <p:cBhvr>
                                        <p:cTn id="110" dur="500"/>
                                        <p:tgtEl>
                                          <p:spTgt spid="61255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12540"/>
                                        </p:tgtEl>
                                        <p:attrNameLst>
                                          <p:attrName>style.visibility</p:attrName>
                                        </p:attrNameLst>
                                      </p:cBhvr>
                                      <p:to>
                                        <p:strVal val="visible"/>
                                      </p:to>
                                    </p:set>
                                    <p:animEffect transition="in" filter="fade">
                                      <p:cBhvr>
                                        <p:cTn id="113" dur="500"/>
                                        <p:tgtEl>
                                          <p:spTgt spid="612540"/>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612567"/>
                                        </p:tgtEl>
                                        <p:attrNameLst>
                                          <p:attrName>style.visibility</p:attrName>
                                        </p:attrNameLst>
                                      </p:cBhvr>
                                      <p:to>
                                        <p:strVal val="visible"/>
                                      </p:to>
                                    </p:set>
                                    <p:animEffect transition="in" filter="fade">
                                      <p:cBhvr>
                                        <p:cTn id="118" dur="500"/>
                                        <p:tgtEl>
                                          <p:spTgt spid="612567"/>
                                        </p:tgtEl>
                                      </p:cBhvr>
                                    </p:animEffect>
                                  </p:childTnLst>
                                </p:cTn>
                              </p:par>
                              <p:par>
                                <p:cTn id="119" presetID="10" presetClass="entr" presetSubtype="0" fill="hold" nodeType="withEffect">
                                  <p:stCondLst>
                                    <p:cond delay="0"/>
                                  </p:stCondLst>
                                  <p:childTnLst>
                                    <p:set>
                                      <p:cBhvr>
                                        <p:cTn id="120" dur="1" fill="hold">
                                          <p:stCondLst>
                                            <p:cond delay="0"/>
                                          </p:stCondLst>
                                        </p:cTn>
                                        <p:tgtEl>
                                          <p:spTgt spid="612575"/>
                                        </p:tgtEl>
                                        <p:attrNameLst>
                                          <p:attrName>style.visibility</p:attrName>
                                        </p:attrNameLst>
                                      </p:cBhvr>
                                      <p:to>
                                        <p:strVal val="visible"/>
                                      </p:to>
                                    </p:set>
                                    <p:animEffect transition="in" filter="fade">
                                      <p:cBhvr>
                                        <p:cTn id="121" dur="500"/>
                                        <p:tgtEl>
                                          <p:spTgt spid="612575"/>
                                        </p:tgtEl>
                                      </p:cBhvr>
                                    </p:animEffect>
                                  </p:childTnLst>
                                </p:cTn>
                              </p:par>
                              <p:par>
                                <p:cTn id="122" presetID="10" presetClass="entr" presetSubtype="0" fill="hold" nodeType="withEffect">
                                  <p:stCondLst>
                                    <p:cond delay="0"/>
                                  </p:stCondLst>
                                  <p:childTnLst>
                                    <p:set>
                                      <p:cBhvr>
                                        <p:cTn id="123" dur="1" fill="hold">
                                          <p:stCondLst>
                                            <p:cond delay="0"/>
                                          </p:stCondLst>
                                        </p:cTn>
                                        <p:tgtEl>
                                          <p:spTgt spid="612531"/>
                                        </p:tgtEl>
                                        <p:attrNameLst>
                                          <p:attrName>style.visibility</p:attrName>
                                        </p:attrNameLst>
                                      </p:cBhvr>
                                      <p:to>
                                        <p:strVal val="visible"/>
                                      </p:to>
                                    </p:set>
                                    <p:animEffect transition="in" filter="fade">
                                      <p:cBhvr>
                                        <p:cTn id="124" dur="500"/>
                                        <p:tgtEl>
                                          <p:spTgt spid="612531"/>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12537"/>
                                        </p:tgtEl>
                                        <p:attrNameLst>
                                          <p:attrName>style.visibility</p:attrName>
                                        </p:attrNameLst>
                                      </p:cBhvr>
                                      <p:to>
                                        <p:strVal val="visible"/>
                                      </p:to>
                                    </p:set>
                                    <p:animEffect transition="in" filter="fade">
                                      <p:cBhvr>
                                        <p:cTn id="127" dur="500"/>
                                        <p:tgtEl>
                                          <p:spTgt spid="61253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612568"/>
                                        </p:tgtEl>
                                        <p:attrNameLst>
                                          <p:attrName>style.visibility</p:attrName>
                                        </p:attrNameLst>
                                      </p:cBhvr>
                                      <p:to>
                                        <p:strVal val="visible"/>
                                      </p:to>
                                    </p:set>
                                    <p:animEffect transition="in" filter="fade">
                                      <p:cBhvr>
                                        <p:cTn id="130" dur="500"/>
                                        <p:tgtEl>
                                          <p:spTgt spid="61256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12569"/>
                                        </p:tgtEl>
                                        <p:attrNameLst>
                                          <p:attrName>style.visibility</p:attrName>
                                        </p:attrNameLst>
                                      </p:cBhvr>
                                      <p:to>
                                        <p:strVal val="visible"/>
                                      </p:to>
                                    </p:set>
                                    <p:animEffect transition="in" filter="fade">
                                      <p:cBhvr>
                                        <p:cTn id="133" dur="500"/>
                                        <p:tgtEl>
                                          <p:spTgt spid="612569"/>
                                        </p:tgtEl>
                                      </p:cBhvr>
                                    </p:animEffect>
                                  </p:childTnLst>
                                </p:cTn>
                              </p:par>
                              <p:par>
                                <p:cTn id="134" presetID="10" presetClass="entr" presetSubtype="0" fill="hold" nodeType="withEffect">
                                  <p:stCondLst>
                                    <p:cond delay="0"/>
                                  </p:stCondLst>
                                  <p:childTnLst>
                                    <p:set>
                                      <p:cBhvr>
                                        <p:cTn id="135" dur="1" fill="hold">
                                          <p:stCondLst>
                                            <p:cond delay="0"/>
                                          </p:stCondLst>
                                        </p:cTn>
                                        <p:tgtEl>
                                          <p:spTgt spid="612536"/>
                                        </p:tgtEl>
                                        <p:attrNameLst>
                                          <p:attrName>style.visibility</p:attrName>
                                        </p:attrNameLst>
                                      </p:cBhvr>
                                      <p:to>
                                        <p:strVal val="visible"/>
                                      </p:to>
                                    </p:set>
                                    <p:animEffect transition="in" filter="fade">
                                      <p:cBhvr>
                                        <p:cTn id="136" dur="500"/>
                                        <p:tgtEl>
                                          <p:spTgt spid="61253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12551"/>
                                        </p:tgtEl>
                                        <p:attrNameLst>
                                          <p:attrName>style.visibility</p:attrName>
                                        </p:attrNameLst>
                                      </p:cBhvr>
                                      <p:to>
                                        <p:strVal val="visible"/>
                                      </p:to>
                                    </p:set>
                                    <p:animEffect transition="in" filter="fade">
                                      <p:cBhvr>
                                        <p:cTn id="139" dur="500"/>
                                        <p:tgtEl>
                                          <p:spTgt spid="612551"/>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612550"/>
                                        </p:tgtEl>
                                        <p:attrNameLst>
                                          <p:attrName>style.visibility</p:attrName>
                                        </p:attrNameLst>
                                      </p:cBhvr>
                                      <p:to>
                                        <p:strVal val="visible"/>
                                      </p:to>
                                    </p:set>
                                    <p:animEffect transition="in" filter="fade">
                                      <p:cBhvr>
                                        <p:cTn id="142" dur="500"/>
                                        <p:tgtEl>
                                          <p:spTgt spid="61255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12533"/>
                                        </p:tgtEl>
                                        <p:attrNameLst>
                                          <p:attrName>style.visibility</p:attrName>
                                        </p:attrNameLst>
                                      </p:cBhvr>
                                      <p:to>
                                        <p:strVal val="visible"/>
                                      </p:to>
                                    </p:set>
                                    <p:animEffect transition="in" filter="fade">
                                      <p:cBhvr>
                                        <p:cTn id="145" dur="500"/>
                                        <p:tgtEl>
                                          <p:spTgt spid="61253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612532"/>
                                        </p:tgtEl>
                                        <p:attrNameLst>
                                          <p:attrName>style.visibility</p:attrName>
                                        </p:attrNameLst>
                                      </p:cBhvr>
                                      <p:to>
                                        <p:strVal val="visible"/>
                                      </p:to>
                                    </p:set>
                                    <p:animEffect transition="in" filter="fade">
                                      <p:cBhvr>
                                        <p:cTn id="148" dur="500"/>
                                        <p:tgtEl>
                                          <p:spTgt spid="612532"/>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612566"/>
                                        </p:tgtEl>
                                        <p:attrNameLst>
                                          <p:attrName>style.visibility</p:attrName>
                                        </p:attrNameLst>
                                      </p:cBhvr>
                                      <p:to>
                                        <p:strVal val="visible"/>
                                      </p:to>
                                    </p:set>
                                    <p:animEffect transition="in" filter="fade">
                                      <p:cBhvr>
                                        <p:cTn id="151" dur="500"/>
                                        <p:tgtEl>
                                          <p:spTgt spid="612566"/>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612570"/>
                                        </p:tgtEl>
                                        <p:attrNameLst>
                                          <p:attrName>style.visibility</p:attrName>
                                        </p:attrNameLst>
                                      </p:cBhvr>
                                      <p:to>
                                        <p:strVal val="visible"/>
                                      </p:to>
                                    </p:set>
                                    <p:animEffect transition="in" filter="fade">
                                      <p:cBhvr>
                                        <p:cTn id="154" dur="500"/>
                                        <p:tgtEl>
                                          <p:spTgt spid="61257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612479"/>
                                        </p:tgtEl>
                                        <p:attrNameLst>
                                          <p:attrName>style.visibility</p:attrName>
                                        </p:attrNameLst>
                                      </p:cBhvr>
                                      <p:to>
                                        <p:strVal val="visible"/>
                                      </p:to>
                                    </p:set>
                                    <p:animEffect transition="in" filter="fade">
                                      <p:cBhvr>
                                        <p:cTn id="159" dur="500"/>
                                        <p:tgtEl>
                                          <p:spTgt spid="612479"/>
                                        </p:tgtEl>
                                      </p:cBhvr>
                                    </p:animEffect>
                                  </p:childTnLst>
                                </p:cTn>
                              </p:par>
                            </p:childTnLst>
                          </p:cTn>
                        </p:par>
                        <p:par>
                          <p:cTn id="160" fill="hold">
                            <p:stCondLst>
                              <p:cond delay="500"/>
                            </p:stCondLst>
                            <p:childTnLst>
                              <p:par>
                                <p:cTn id="161" presetID="10" presetClass="entr" presetSubtype="0" fill="hold" grpId="0" nodeType="afterEffect">
                                  <p:stCondLst>
                                    <p:cond delay="0"/>
                                  </p:stCondLst>
                                  <p:childTnLst>
                                    <p:set>
                                      <p:cBhvr>
                                        <p:cTn id="162" dur="1" fill="hold">
                                          <p:stCondLst>
                                            <p:cond delay="0"/>
                                          </p:stCondLst>
                                        </p:cTn>
                                        <p:tgtEl>
                                          <p:spTgt spid="612563"/>
                                        </p:tgtEl>
                                        <p:attrNameLst>
                                          <p:attrName>style.visibility</p:attrName>
                                        </p:attrNameLst>
                                      </p:cBhvr>
                                      <p:to>
                                        <p:strVal val="visible"/>
                                      </p:to>
                                    </p:set>
                                    <p:animEffect transition="in" filter="fade">
                                      <p:cBhvr>
                                        <p:cTn id="163" dur="500"/>
                                        <p:tgtEl>
                                          <p:spTgt spid="612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388" grpId="0"/>
      <p:bldP spid="612479" grpId="0"/>
      <p:bldP spid="548931" grpId="0"/>
      <p:bldP spid="612532" grpId="0"/>
      <p:bldP spid="612533" grpId="0"/>
      <p:bldP spid="612534" grpId="0"/>
      <p:bldP spid="612535" grpId="0"/>
      <p:bldP spid="612537" grpId="0"/>
      <p:bldP spid="612538" grpId="0"/>
      <p:bldP spid="612539" grpId="0"/>
      <p:bldP spid="612540" grpId="0"/>
      <p:bldP spid="612541" grpId="0"/>
      <p:bldP spid="612542" grpId="0"/>
      <p:bldP spid="612543" grpId="0"/>
      <p:bldP spid="612544" grpId="0"/>
      <p:bldP spid="612545" grpId="0"/>
      <p:bldP spid="612546" grpId="0"/>
      <p:bldP spid="612547" grpId="0"/>
      <p:bldP spid="612548" grpId="0"/>
      <p:bldP spid="612549" grpId="0"/>
      <p:bldP spid="612550" grpId="0"/>
      <p:bldP spid="612551" grpId="0"/>
      <p:bldP spid="612552" grpId="0" animBg="1"/>
      <p:bldP spid="612553" grpId="0" animBg="1"/>
      <p:bldP spid="612554" grpId="0" animBg="1"/>
      <p:bldP spid="612555" grpId="0" animBg="1"/>
      <p:bldP spid="612556" grpId="0" animBg="1"/>
      <p:bldP spid="612557" grpId="0" animBg="1"/>
      <p:bldP spid="612558" grpId="0" animBg="1"/>
      <p:bldP spid="612559" grpId="0" animBg="1"/>
      <p:bldP spid="612560" grpId="0" animBg="1"/>
      <p:bldP spid="612561" grpId="0" animBg="1"/>
      <p:bldP spid="612562" grpId="0" animBg="1"/>
      <p:bldP spid="612563" grpId="0"/>
      <p:bldP spid="612564" grpId="0" animBg="1"/>
      <p:bldP spid="612565" grpId="0" animBg="1"/>
      <p:bldP spid="612566" grpId="0" animBg="1"/>
      <p:bldP spid="612567" grpId="0" animBg="1"/>
      <p:bldP spid="612568" grpId="0" animBg="1"/>
      <p:bldP spid="612569" grpId="0" animBg="1"/>
      <p:bldP spid="612570" grpId="0" animBg="1"/>
      <p:bldP spid="612571" grpId="0" animBg="1"/>
      <p:bldP spid="548930"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02" name="Rectangle 2"/>
          <p:cNvSpPr>
            <a:spLocks noGrp="1" noRot="1" noChangeArrowheads="1"/>
          </p:cNvSpPr>
          <p:nvPr>
            <p:ph type="title"/>
          </p:nvPr>
        </p:nvSpPr>
        <p:spPr/>
        <p:txBody>
          <a:bodyPr/>
          <a:lstStyle/>
          <a:p>
            <a:r>
              <a:rPr lang="en-US" sz="3200"/>
              <a:t>Simultaneous Shifts of Supply and Demand</a:t>
            </a:r>
          </a:p>
        </p:txBody>
      </p:sp>
      <p:sp>
        <p:nvSpPr>
          <p:cNvPr id="614515" name="Text Box 115"/>
          <p:cNvSpPr txBox="1">
            <a:spLocks noChangeArrowheads="1"/>
          </p:cNvSpPr>
          <p:nvPr/>
        </p:nvSpPr>
        <p:spPr bwMode="auto">
          <a:xfrm>
            <a:off x="6477000" y="2362200"/>
            <a:ext cx="2667000" cy="923330"/>
          </a:xfrm>
          <a:prstGeom prst="rect">
            <a:avLst/>
          </a:prstGeom>
          <a:noFill/>
          <a:ln>
            <a:noFill/>
          </a:ln>
          <a:effectLst/>
          <a:extLst/>
        </p:spPr>
        <p:txBody>
          <a:bodyPr>
            <a:spAutoFit/>
          </a:bodyPr>
          <a:lstStyle>
            <a:lvl1pPr marL="1588" indent="-1588">
              <a:spcBef>
                <a:spcPct val="0"/>
              </a:spcBef>
              <a:defRPr>
                <a:solidFill>
                  <a:schemeClr val="tx1"/>
                </a:solidFill>
                <a:latin typeface="Arial" pitchFamily="34" charset="0"/>
              </a:defRPr>
            </a:lvl1pPr>
            <a:lvl2pPr>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a:lnSpc>
                <a:spcPct val="100000"/>
              </a:lnSpc>
              <a:spcBef>
                <a:spcPct val="20000"/>
              </a:spcBef>
            </a:pPr>
            <a:r>
              <a:rPr lang="en-US" dirty="0">
                <a:latin typeface="Myriad Pro" pitchFamily="34" charset="0"/>
              </a:rPr>
              <a:t>Two opposing forces determining the equilibrium </a:t>
            </a:r>
            <a:r>
              <a:rPr lang="en-US" dirty="0" smtClean="0">
                <a:latin typeface="Myriad Pro" pitchFamily="34" charset="0"/>
              </a:rPr>
              <a:t>quantity:</a:t>
            </a:r>
            <a:endParaRPr lang="en-US" dirty="0">
              <a:latin typeface="Myriad Pro" pitchFamily="34" charset="0"/>
            </a:endParaRPr>
          </a:p>
        </p:txBody>
      </p:sp>
      <p:sp>
        <p:nvSpPr>
          <p:cNvPr id="614565" name="AutoShape 165"/>
          <p:cNvSpPr>
            <a:spLocks noChangeAspect="1" noChangeArrowheads="1" noTextEdit="1"/>
          </p:cNvSpPr>
          <p:nvPr/>
        </p:nvSpPr>
        <p:spPr bwMode="auto">
          <a:xfrm>
            <a:off x="6324600" y="7239000"/>
            <a:ext cx="1495425" cy="630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Myriad Pro" pitchFamily="34" charset="0"/>
            </a:endParaRPr>
          </a:p>
        </p:txBody>
      </p:sp>
      <p:cxnSp>
        <p:nvCxnSpPr>
          <p:cNvPr id="614566" name="Straight Connector 86"/>
          <p:cNvCxnSpPr>
            <a:cxnSpLocks noChangeShapeType="1"/>
          </p:cNvCxnSpPr>
          <p:nvPr/>
        </p:nvCxnSpPr>
        <p:spPr bwMode="auto">
          <a:xfrm>
            <a:off x="3894138" y="3275013"/>
            <a:ext cx="0" cy="2655887"/>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cxnSp>
        <p:nvCxnSpPr>
          <p:cNvPr id="614567" name="Straight Connector 86"/>
          <p:cNvCxnSpPr>
            <a:cxnSpLocks noChangeShapeType="1"/>
          </p:cNvCxnSpPr>
          <p:nvPr/>
        </p:nvCxnSpPr>
        <p:spPr bwMode="auto">
          <a:xfrm>
            <a:off x="1895475" y="3265488"/>
            <a:ext cx="1998663" cy="9525"/>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cxnSp>
        <p:nvCxnSpPr>
          <p:cNvPr id="614568" name="Straight Connector 86"/>
          <p:cNvCxnSpPr>
            <a:cxnSpLocks noChangeShapeType="1"/>
          </p:cNvCxnSpPr>
          <p:nvPr/>
        </p:nvCxnSpPr>
        <p:spPr bwMode="auto">
          <a:xfrm>
            <a:off x="4292600" y="4291013"/>
            <a:ext cx="0" cy="1639887"/>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cxnSp>
        <p:nvCxnSpPr>
          <p:cNvPr id="614569" name="Straight Connector 86"/>
          <p:cNvCxnSpPr>
            <a:cxnSpLocks noChangeShapeType="1"/>
          </p:cNvCxnSpPr>
          <p:nvPr/>
        </p:nvCxnSpPr>
        <p:spPr bwMode="auto">
          <a:xfrm>
            <a:off x="1974850" y="4291013"/>
            <a:ext cx="2317750" cy="11112"/>
          </a:xfrm>
          <a:prstGeom prst="line">
            <a:avLst/>
          </a:prstGeom>
          <a:noFill/>
          <a:ln w="22225">
            <a:solidFill>
              <a:srgbClr val="9C9C9C"/>
            </a:solidFill>
            <a:prstDash val="sysDot"/>
            <a:round/>
            <a:headEnd/>
            <a:tailEnd type="none" w="med" len="lg"/>
          </a:ln>
          <a:extLst>
            <a:ext uri="{909E8E84-426E-40DD-AFC4-6F175D3DCCD1}">
              <a14:hiddenFill xmlns="" xmlns:a14="http://schemas.microsoft.com/office/drawing/2010/main">
                <a:noFill/>
              </a14:hiddenFill>
            </a:ext>
          </a:extLst>
        </p:spPr>
      </p:cxnSp>
      <p:sp>
        <p:nvSpPr>
          <p:cNvPr id="614570" name="Rectangle 170"/>
          <p:cNvSpPr>
            <a:spLocks noChangeArrowheads="1"/>
          </p:cNvSpPr>
          <p:nvPr/>
        </p:nvSpPr>
        <p:spPr bwMode="auto">
          <a:xfrm>
            <a:off x="4267200" y="6096000"/>
            <a:ext cx="13946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Q</a:t>
            </a:r>
            <a:endParaRPr lang="en-US" sz="1400" i="1">
              <a:latin typeface="Myriad Pro" pitchFamily="34" charset="0"/>
            </a:endParaRPr>
          </a:p>
        </p:txBody>
      </p:sp>
      <p:sp>
        <p:nvSpPr>
          <p:cNvPr id="614571" name="Rectangle 171"/>
          <p:cNvSpPr>
            <a:spLocks noChangeArrowheads="1"/>
          </p:cNvSpPr>
          <p:nvPr/>
        </p:nvSpPr>
        <p:spPr bwMode="auto">
          <a:xfrm>
            <a:off x="4419600" y="6248400"/>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614572" name="Rectangle 172"/>
          <p:cNvSpPr>
            <a:spLocks noChangeArrowheads="1"/>
          </p:cNvSpPr>
          <p:nvPr/>
        </p:nvSpPr>
        <p:spPr bwMode="auto">
          <a:xfrm>
            <a:off x="3810000" y="6096000"/>
            <a:ext cx="13946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Q</a:t>
            </a:r>
            <a:endParaRPr lang="en-US" sz="1400" i="1">
              <a:latin typeface="Myriad Pro" pitchFamily="34" charset="0"/>
            </a:endParaRPr>
          </a:p>
        </p:txBody>
      </p:sp>
      <p:sp>
        <p:nvSpPr>
          <p:cNvPr id="614573" name="Rectangle 173"/>
          <p:cNvSpPr>
            <a:spLocks noChangeArrowheads="1"/>
          </p:cNvSpPr>
          <p:nvPr/>
        </p:nvSpPr>
        <p:spPr bwMode="auto">
          <a:xfrm>
            <a:off x="3886200" y="6248400"/>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614574" name="Rectangle 174"/>
          <p:cNvSpPr>
            <a:spLocks noChangeArrowheads="1"/>
          </p:cNvSpPr>
          <p:nvPr/>
        </p:nvSpPr>
        <p:spPr bwMode="auto">
          <a:xfrm>
            <a:off x="1503363" y="3108325"/>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P</a:t>
            </a:r>
            <a:endParaRPr lang="en-US" sz="1400" i="1">
              <a:latin typeface="Myriad Pro" pitchFamily="34" charset="0"/>
            </a:endParaRPr>
          </a:p>
        </p:txBody>
      </p:sp>
      <p:sp>
        <p:nvSpPr>
          <p:cNvPr id="614575" name="Rectangle 175"/>
          <p:cNvSpPr>
            <a:spLocks noChangeArrowheads="1"/>
          </p:cNvSpPr>
          <p:nvPr/>
        </p:nvSpPr>
        <p:spPr bwMode="auto">
          <a:xfrm>
            <a:off x="1639888" y="3228975"/>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614576" name="Rectangle 176"/>
          <p:cNvSpPr>
            <a:spLocks noChangeArrowheads="1"/>
          </p:cNvSpPr>
          <p:nvPr/>
        </p:nvSpPr>
        <p:spPr bwMode="auto">
          <a:xfrm>
            <a:off x="1503363" y="4149725"/>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P</a:t>
            </a:r>
            <a:endParaRPr lang="en-US" sz="1400" i="1">
              <a:latin typeface="Myriad Pro" pitchFamily="34" charset="0"/>
            </a:endParaRPr>
          </a:p>
        </p:txBody>
      </p:sp>
      <p:sp>
        <p:nvSpPr>
          <p:cNvPr id="614577" name="Rectangle 177"/>
          <p:cNvSpPr>
            <a:spLocks noChangeArrowheads="1"/>
          </p:cNvSpPr>
          <p:nvPr/>
        </p:nvSpPr>
        <p:spPr bwMode="auto">
          <a:xfrm>
            <a:off x="1639888" y="4268788"/>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614578" name="Rectangle 178"/>
          <p:cNvSpPr>
            <a:spLocks noChangeArrowheads="1"/>
          </p:cNvSpPr>
          <p:nvPr/>
        </p:nvSpPr>
        <p:spPr bwMode="auto">
          <a:xfrm>
            <a:off x="4976813" y="1778000"/>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S</a:t>
            </a:r>
            <a:endParaRPr lang="en-US" sz="1400" i="1">
              <a:latin typeface="Myriad Pro" pitchFamily="34" charset="0"/>
            </a:endParaRPr>
          </a:p>
        </p:txBody>
      </p:sp>
      <p:sp>
        <p:nvSpPr>
          <p:cNvPr id="614579" name="Rectangle 179"/>
          <p:cNvSpPr>
            <a:spLocks noChangeArrowheads="1"/>
          </p:cNvSpPr>
          <p:nvPr/>
        </p:nvSpPr>
        <p:spPr bwMode="auto">
          <a:xfrm>
            <a:off x="5103813" y="1897063"/>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614580" name="Rectangle 180"/>
          <p:cNvSpPr>
            <a:spLocks noChangeArrowheads="1"/>
          </p:cNvSpPr>
          <p:nvPr/>
        </p:nvSpPr>
        <p:spPr bwMode="auto">
          <a:xfrm>
            <a:off x="5568950" y="5170488"/>
            <a:ext cx="129844"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D</a:t>
            </a:r>
            <a:endParaRPr lang="en-US" sz="1400" i="1">
              <a:latin typeface="Myriad Pro" pitchFamily="34" charset="0"/>
            </a:endParaRPr>
          </a:p>
        </p:txBody>
      </p:sp>
      <p:sp>
        <p:nvSpPr>
          <p:cNvPr id="614581" name="Rectangle 181"/>
          <p:cNvSpPr>
            <a:spLocks noChangeArrowheads="1"/>
          </p:cNvSpPr>
          <p:nvPr/>
        </p:nvSpPr>
        <p:spPr bwMode="auto">
          <a:xfrm>
            <a:off x="5738813" y="5291138"/>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614582" name="Rectangle 182"/>
          <p:cNvSpPr>
            <a:spLocks noChangeArrowheads="1"/>
          </p:cNvSpPr>
          <p:nvPr/>
        </p:nvSpPr>
        <p:spPr bwMode="auto">
          <a:xfrm>
            <a:off x="5187950" y="5438775"/>
            <a:ext cx="129844"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D</a:t>
            </a:r>
            <a:endParaRPr lang="en-US" sz="1400" i="1">
              <a:latin typeface="Myriad Pro" pitchFamily="34" charset="0"/>
            </a:endParaRPr>
          </a:p>
        </p:txBody>
      </p:sp>
      <p:sp>
        <p:nvSpPr>
          <p:cNvPr id="614583" name="Rectangle 183"/>
          <p:cNvSpPr>
            <a:spLocks noChangeArrowheads="1"/>
          </p:cNvSpPr>
          <p:nvPr/>
        </p:nvSpPr>
        <p:spPr bwMode="auto">
          <a:xfrm>
            <a:off x="5359400" y="5557838"/>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614584" name="Rectangle 184"/>
          <p:cNvSpPr>
            <a:spLocks noChangeArrowheads="1"/>
          </p:cNvSpPr>
          <p:nvPr/>
        </p:nvSpPr>
        <p:spPr bwMode="auto">
          <a:xfrm>
            <a:off x="5772150" y="2312988"/>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S</a:t>
            </a:r>
            <a:endParaRPr lang="en-US" sz="1400" i="1">
              <a:latin typeface="Myriad Pro" pitchFamily="34" charset="0"/>
            </a:endParaRPr>
          </a:p>
        </p:txBody>
      </p:sp>
      <p:sp>
        <p:nvSpPr>
          <p:cNvPr id="614585" name="Rectangle 185"/>
          <p:cNvSpPr>
            <a:spLocks noChangeArrowheads="1"/>
          </p:cNvSpPr>
          <p:nvPr/>
        </p:nvSpPr>
        <p:spPr bwMode="auto">
          <a:xfrm>
            <a:off x="5897563" y="2428875"/>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614586" name="Rectangle 186"/>
          <p:cNvSpPr>
            <a:spLocks noChangeArrowheads="1"/>
          </p:cNvSpPr>
          <p:nvPr/>
        </p:nvSpPr>
        <p:spPr bwMode="auto">
          <a:xfrm>
            <a:off x="4175125" y="3833813"/>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E</a:t>
            </a:r>
            <a:endParaRPr lang="en-US" sz="1400" i="1">
              <a:latin typeface="Myriad Pro" pitchFamily="34" charset="0"/>
            </a:endParaRPr>
          </a:p>
        </p:txBody>
      </p:sp>
      <p:sp>
        <p:nvSpPr>
          <p:cNvPr id="614587" name="Rectangle 187"/>
          <p:cNvSpPr>
            <a:spLocks noChangeArrowheads="1"/>
          </p:cNvSpPr>
          <p:nvPr/>
        </p:nvSpPr>
        <p:spPr bwMode="auto">
          <a:xfrm>
            <a:off x="4302125" y="3952875"/>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1</a:t>
            </a:r>
            <a:endParaRPr lang="en-US" sz="1400">
              <a:latin typeface="Myriad Pro" pitchFamily="34" charset="0"/>
            </a:endParaRPr>
          </a:p>
        </p:txBody>
      </p:sp>
      <p:sp>
        <p:nvSpPr>
          <p:cNvPr id="614588" name="Rectangle 188"/>
          <p:cNvSpPr>
            <a:spLocks noChangeArrowheads="1"/>
          </p:cNvSpPr>
          <p:nvPr/>
        </p:nvSpPr>
        <p:spPr bwMode="auto">
          <a:xfrm>
            <a:off x="3775075" y="2781300"/>
            <a:ext cx="12022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i="1">
                <a:solidFill>
                  <a:srgbClr val="000000"/>
                </a:solidFill>
                <a:latin typeface="Myriad Pro" pitchFamily="34" charset="0"/>
              </a:rPr>
              <a:t>E</a:t>
            </a:r>
            <a:endParaRPr lang="en-US" sz="1400" i="1">
              <a:latin typeface="Myriad Pro" pitchFamily="34" charset="0"/>
            </a:endParaRPr>
          </a:p>
        </p:txBody>
      </p:sp>
      <p:sp>
        <p:nvSpPr>
          <p:cNvPr id="614589" name="Rectangle 189"/>
          <p:cNvSpPr>
            <a:spLocks noChangeArrowheads="1"/>
          </p:cNvSpPr>
          <p:nvPr/>
        </p:nvSpPr>
        <p:spPr bwMode="auto">
          <a:xfrm>
            <a:off x="3902075" y="2901950"/>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Pro" pitchFamily="34" charset="0"/>
              </a:rPr>
              <a:t>2</a:t>
            </a:r>
            <a:endParaRPr lang="en-US" sz="1400">
              <a:latin typeface="Myriad Pro" pitchFamily="34" charset="0"/>
            </a:endParaRPr>
          </a:p>
        </p:txBody>
      </p:sp>
      <p:sp>
        <p:nvSpPr>
          <p:cNvPr id="614590" name="Line 190"/>
          <p:cNvSpPr>
            <a:spLocks noChangeShapeType="1"/>
          </p:cNvSpPr>
          <p:nvPr/>
        </p:nvSpPr>
        <p:spPr bwMode="auto">
          <a:xfrm>
            <a:off x="4899025" y="4859338"/>
            <a:ext cx="230188" cy="0"/>
          </a:xfrm>
          <a:prstGeom prst="line">
            <a:avLst/>
          </a:prstGeom>
          <a:noFill/>
          <a:ln w="492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614591" name="Freeform 191"/>
          <p:cNvSpPr>
            <a:spLocks/>
          </p:cNvSpPr>
          <p:nvPr/>
        </p:nvSpPr>
        <p:spPr bwMode="auto">
          <a:xfrm>
            <a:off x="5084763" y="4802188"/>
            <a:ext cx="185737" cy="111125"/>
          </a:xfrm>
          <a:custGeom>
            <a:avLst/>
            <a:gdLst>
              <a:gd name="T0" fmla="*/ 5 w 29"/>
              <a:gd name="T1" fmla="*/ 9 h 18"/>
              <a:gd name="T2" fmla="*/ 0 w 29"/>
              <a:gd name="T3" fmla="*/ 0 h 18"/>
              <a:gd name="T4" fmla="*/ 0 w 29"/>
              <a:gd name="T5" fmla="*/ 0 h 18"/>
              <a:gd name="T6" fmla="*/ 14 w 29"/>
              <a:gd name="T7" fmla="*/ 5 h 18"/>
              <a:gd name="T8" fmla="*/ 29 w 29"/>
              <a:gd name="T9" fmla="*/ 9 h 18"/>
              <a:gd name="T10" fmla="*/ 14 w 29"/>
              <a:gd name="T11" fmla="*/ 12 h 18"/>
              <a:gd name="T12" fmla="*/ 0 w 29"/>
              <a:gd name="T13" fmla="*/ 18 h 18"/>
              <a:gd name="T14" fmla="*/ 0 w 29"/>
              <a:gd name="T15" fmla="*/ 17 h 18"/>
              <a:gd name="T16" fmla="*/ 5 w 29"/>
              <a:gd name="T17"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8">
                <a:moveTo>
                  <a:pt x="5" y="9"/>
                </a:moveTo>
                <a:cubicBezTo>
                  <a:pt x="0" y="0"/>
                  <a:pt x="0" y="0"/>
                  <a:pt x="0" y="0"/>
                </a:cubicBezTo>
                <a:cubicBezTo>
                  <a:pt x="0" y="0"/>
                  <a:pt x="0" y="0"/>
                  <a:pt x="0" y="0"/>
                </a:cubicBezTo>
                <a:cubicBezTo>
                  <a:pt x="14" y="5"/>
                  <a:pt x="14" y="5"/>
                  <a:pt x="14" y="5"/>
                </a:cubicBezTo>
                <a:cubicBezTo>
                  <a:pt x="19" y="7"/>
                  <a:pt x="24" y="8"/>
                  <a:pt x="29" y="9"/>
                </a:cubicBezTo>
                <a:cubicBezTo>
                  <a:pt x="24" y="10"/>
                  <a:pt x="19" y="11"/>
                  <a:pt x="14" y="12"/>
                </a:cubicBezTo>
                <a:cubicBezTo>
                  <a:pt x="0" y="18"/>
                  <a:pt x="0" y="18"/>
                  <a:pt x="0" y="18"/>
                </a:cubicBezTo>
                <a:cubicBezTo>
                  <a:pt x="0" y="17"/>
                  <a:pt x="0" y="17"/>
                  <a:pt x="0" y="17"/>
                </a:cubicBezTo>
                <a:lnTo>
                  <a:pt x="5" y="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614592" name="Freeform 192"/>
          <p:cNvSpPr>
            <a:spLocks/>
          </p:cNvSpPr>
          <p:nvPr/>
        </p:nvSpPr>
        <p:spPr bwMode="auto">
          <a:xfrm>
            <a:off x="1835150" y="1479550"/>
            <a:ext cx="4826000" cy="4562475"/>
          </a:xfrm>
          <a:custGeom>
            <a:avLst/>
            <a:gdLst>
              <a:gd name="T0" fmla="*/ 2898 w 2898"/>
              <a:gd name="T1" fmla="*/ 2803 h 2803"/>
              <a:gd name="T2" fmla="*/ 0 w 2898"/>
              <a:gd name="T3" fmla="*/ 2803 h 2803"/>
              <a:gd name="T4" fmla="*/ 0 w 2898"/>
              <a:gd name="T5" fmla="*/ 0 h 2803"/>
            </a:gdLst>
            <a:ahLst/>
            <a:cxnLst>
              <a:cxn ang="0">
                <a:pos x="T0" y="T1"/>
              </a:cxn>
              <a:cxn ang="0">
                <a:pos x="T2" y="T3"/>
              </a:cxn>
              <a:cxn ang="0">
                <a:pos x="T4" y="T5"/>
              </a:cxn>
            </a:cxnLst>
            <a:rect l="0" t="0" r="r" b="b"/>
            <a:pathLst>
              <a:path w="2898" h="2803">
                <a:moveTo>
                  <a:pt x="2898" y="2803"/>
                </a:moveTo>
                <a:lnTo>
                  <a:pt x="0" y="2803"/>
                </a:lnTo>
                <a:lnTo>
                  <a:pt x="0" y="0"/>
                </a:lnTo>
              </a:path>
            </a:pathLst>
          </a:custGeom>
          <a:noFill/>
          <a:ln w="1270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Myriad Pro" pitchFamily="34" charset="0"/>
            </a:endParaRPr>
          </a:p>
        </p:txBody>
      </p:sp>
      <p:sp>
        <p:nvSpPr>
          <p:cNvPr id="614593" name="Line 193"/>
          <p:cNvSpPr>
            <a:spLocks noChangeShapeType="1"/>
          </p:cNvSpPr>
          <p:nvPr/>
        </p:nvSpPr>
        <p:spPr bwMode="auto">
          <a:xfrm flipH="1" flipV="1">
            <a:off x="2449513" y="2289175"/>
            <a:ext cx="2841625" cy="3082925"/>
          </a:xfrm>
          <a:prstGeom prst="line">
            <a:avLst/>
          </a:prstGeom>
          <a:noFill/>
          <a:ln w="49213">
            <a:solidFill>
              <a:srgbClr val="AEC5E7"/>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614594" name="Line 194"/>
          <p:cNvSpPr>
            <a:spLocks noChangeShapeType="1"/>
          </p:cNvSpPr>
          <p:nvPr/>
        </p:nvSpPr>
        <p:spPr bwMode="auto">
          <a:xfrm flipV="1">
            <a:off x="2341563" y="2100263"/>
            <a:ext cx="2627312" cy="2851150"/>
          </a:xfrm>
          <a:prstGeom prst="line">
            <a:avLst/>
          </a:prstGeom>
          <a:noFill/>
          <a:ln w="49213">
            <a:solidFill>
              <a:srgbClr val="EE313C"/>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614595" name="Line 195"/>
          <p:cNvSpPr>
            <a:spLocks noChangeShapeType="1"/>
          </p:cNvSpPr>
          <p:nvPr/>
        </p:nvSpPr>
        <p:spPr bwMode="auto">
          <a:xfrm flipV="1">
            <a:off x="3181350" y="2638425"/>
            <a:ext cx="2646363" cy="2878138"/>
          </a:xfrm>
          <a:prstGeom prst="line">
            <a:avLst/>
          </a:prstGeom>
          <a:noFill/>
          <a:ln w="49213">
            <a:solidFill>
              <a:srgbClr val="FAC0BF"/>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614596" name="Line 196"/>
          <p:cNvSpPr>
            <a:spLocks noChangeShapeType="1"/>
          </p:cNvSpPr>
          <p:nvPr/>
        </p:nvSpPr>
        <p:spPr bwMode="auto">
          <a:xfrm>
            <a:off x="4206875" y="2157413"/>
            <a:ext cx="762000" cy="638175"/>
          </a:xfrm>
          <a:prstGeom prst="line">
            <a:avLst/>
          </a:prstGeom>
          <a:noFill/>
          <a:ln w="12700">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614597" name="Line 197"/>
          <p:cNvSpPr>
            <a:spLocks noChangeShapeType="1"/>
          </p:cNvSpPr>
          <p:nvPr/>
        </p:nvSpPr>
        <p:spPr bwMode="auto">
          <a:xfrm flipH="1">
            <a:off x="4597400" y="2884488"/>
            <a:ext cx="871538" cy="0"/>
          </a:xfrm>
          <a:prstGeom prst="line">
            <a:avLst/>
          </a:prstGeom>
          <a:noFill/>
          <a:ln w="49213">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614598" name="Freeform 198"/>
          <p:cNvSpPr>
            <a:spLocks/>
          </p:cNvSpPr>
          <p:nvPr/>
        </p:nvSpPr>
        <p:spPr bwMode="auto">
          <a:xfrm>
            <a:off x="4462463" y="2827338"/>
            <a:ext cx="187325" cy="112712"/>
          </a:xfrm>
          <a:custGeom>
            <a:avLst/>
            <a:gdLst>
              <a:gd name="T0" fmla="*/ 24 w 29"/>
              <a:gd name="T1" fmla="*/ 9 h 18"/>
              <a:gd name="T2" fmla="*/ 29 w 29"/>
              <a:gd name="T3" fmla="*/ 18 h 18"/>
              <a:gd name="T4" fmla="*/ 29 w 29"/>
              <a:gd name="T5" fmla="*/ 18 h 18"/>
              <a:gd name="T6" fmla="*/ 15 w 29"/>
              <a:gd name="T7" fmla="*/ 12 h 18"/>
              <a:gd name="T8" fmla="*/ 0 w 29"/>
              <a:gd name="T9" fmla="*/ 9 h 18"/>
              <a:gd name="T10" fmla="*/ 15 w 29"/>
              <a:gd name="T11" fmla="*/ 6 h 18"/>
              <a:gd name="T12" fmla="*/ 29 w 29"/>
              <a:gd name="T13" fmla="*/ 0 h 18"/>
              <a:gd name="T14" fmla="*/ 29 w 29"/>
              <a:gd name="T15" fmla="*/ 0 h 18"/>
              <a:gd name="T16" fmla="*/ 24 w 29"/>
              <a:gd name="T17"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8">
                <a:moveTo>
                  <a:pt x="24" y="9"/>
                </a:moveTo>
                <a:cubicBezTo>
                  <a:pt x="29" y="18"/>
                  <a:pt x="29" y="18"/>
                  <a:pt x="29" y="18"/>
                </a:cubicBezTo>
                <a:cubicBezTo>
                  <a:pt x="29" y="18"/>
                  <a:pt x="29" y="18"/>
                  <a:pt x="29" y="18"/>
                </a:cubicBezTo>
                <a:cubicBezTo>
                  <a:pt x="15" y="12"/>
                  <a:pt x="15" y="12"/>
                  <a:pt x="15" y="12"/>
                </a:cubicBezTo>
                <a:cubicBezTo>
                  <a:pt x="10" y="11"/>
                  <a:pt x="5" y="10"/>
                  <a:pt x="0" y="9"/>
                </a:cubicBezTo>
                <a:cubicBezTo>
                  <a:pt x="5" y="8"/>
                  <a:pt x="10" y="7"/>
                  <a:pt x="15" y="6"/>
                </a:cubicBezTo>
                <a:cubicBezTo>
                  <a:pt x="29" y="0"/>
                  <a:pt x="29" y="0"/>
                  <a:pt x="29" y="0"/>
                </a:cubicBezTo>
                <a:cubicBezTo>
                  <a:pt x="29" y="0"/>
                  <a:pt x="29" y="0"/>
                  <a:pt x="29" y="0"/>
                </a:cubicBezTo>
                <a:lnTo>
                  <a:pt x="24" y="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614599" name="Rectangle 199"/>
          <p:cNvSpPr>
            <a:spLocks noChangeArrowheads="1"/>
          </p:cNvSpPr>
          <p:nvPr/>
        </p:nvSpPr>
        <p:spPr bwMode="auto">
          <a:xfrm>
            <a:off x="2133600" y="927556"/>
            <a:ext cx="617220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marL="1588" indent="-1588"/>
            <a:r>
              <a:rPr lang="en-US" sz="1400" dirty="0">
                <a:solidFill>
                  <a:srgbClr val="000000"/>
                </a:solidFill>
                <a:latin typeface="Myriad Pro" pitchFamily="34" charset="0"/>
              </a:rPr>
              <a:t>(b) </a:t>
            </a:r>
            <a:r>
              <a:rPr lang="en-US" sz="1400" b="1" dirty="0">
                <a:solidFill>
                  <a:srgbClr val="000000"/>
                </a:solidFill>
                <a:latin typeface="Myriad Pro" pitchFamily="34" charset="0"/>
              </a:rPr>
              <a:t>Another </a:t>
            </a:r>
            <a:r>
              <a:rPr lang="en-US" sz="1400" b="1" dirty="0" smtClean="0">
                <a:solidFill>
                  <a:srgbClr val="000000"/>
                </a:solidFill>
                <a:latin typeface="Myriad Pro" pitchFamily="34" charset="0"/>
              </a:rPr>
              <a:t>possible outcome: price rises, quantity falls</a:t>
            </a:r>
            <a:endParaRPr lang="en-US" sz="1400" b="1" dirty="0">
              <a:latin typeface="Myriad Pro" pitchFamily="34" charset="0"/>
            </a:endParaRPr>
          </a:p>
        </p:txBody>
      </p:sp>
      <p:sp>
        <p:nvSpPr>
          <p:cNvPr id="614600" name="Oval 200"/>
          <p:cNvSpPr>
            <a:spLocks noChangeArrowheads="1"/>
          </p:cNvSpPr>
          <p:nvPr/>
        </p:nvSpPr>
        <p:spPr bwMode="auto">
          <a:xfrm>
            <a:off x="4232275" y="4237038"/>
            <a:ext cx="127000" cy="125412"/>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614601" name="Line 201"/>
          <p:cNvSpPr>
            <a:spLocks noChangeShapeType="1"/>
          </p:cNvSpPr>
          <p:nvPr/>
        </p:nvSpPr>
        <p:spPr bwMode="auto">
          <a:xfrm flipH="1" flipV="1">
            <a:off x="2784475" y="2044700"/>
            <a:ext cx="2819400" cy="3063875"/>
          </a:xfrm>
          <a:prstGeom prst="line">
            <a:avLst/>
          </a:prstGeom>
          <a:noFill/>
          <a:ln w="49213">
            <a:solidFill>
              <a:srgbClr val="3C5DAA"/>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614602" name="Oval 202"/>
          <p:cNvSpPr>
            <a:spLocks noChangeArrowheads="1"/>
          </p:cNvSpPr>
          <p:nvPr/>
        </p:nvSpPr>
        <p:spPr bwMode="auto">
          <a:xfrm>
            <a:off x="3835400" y="3197225"/>
            <a:ext cx="128588" cy="12541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614603" name="Line 203"/>
          <p:cNvSpPr>
            <a:spLocks noChangeShapeType="1"/>
          </p:cNvSpPr>
          <p:nvPr/>
        </p:nvSpPr>
        <p:spPr bwMode="auto">
          <a:xfrm flipV="1">
            <a:off x="1624013" y="3516313"/>
            <a:ext cx="0" cy="639762"/>
          </a:xfrm>
          <a:prstGeom prst="line">
            <a:avLst/>
          </a:prstGeom>
          <a:noFill/>
          <a:ln w="19050">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614604" name="Freeform 204"/>
          <p:cNvSpPr>
            <a:spLocks/>
          </p:cNvSpPr>
          <p:nvPr/>
        </p:nvSpPr>
        <p:spPr bwMode="auto">
          <a:xfrm>
            <a:off x="1579563" y="3429000"/>
            <a:ext cx="90487" cy="125413"/>
          </a:xfrm>
          <a:custGeom>
            <a:avLst/>
            <a:gdLst>
              <a:gd name="T0" fmla="*/ 7 w 14"/>
              <a:gd name="T1" fmla="*/ 16 h 20"/>
              <a:gd name="T2" fmla="*/ 1 w 14"/>
              <a:gd name="T3" fmla="*/ 20 h 20"/>
              <a:gd name="T4" fmla="*/ 0 w 14"/>
              <a:gd name="T5" fmla="*/ 19 h 20"/>
              <a:gd name="T6" fmla="*/ 5 w 14"/>
              <a:gd name="T7" fmla="*/ 10 h 20"/>
              <a:gd name="T8" fmla="*/ 7 w 14"/>
              <a:gd name="T9" fmla="*/ 0 h 20"/>
              <a:gd name="T10" fmla="*/ 9 w 14"/>
              <a:gd name="T11" fmla="*/ 10 h 20"/>
              <a:gd name="T12" fmla="*/ 14 w 14"/>
              <a:gd name="T13" fmla="*/ 19 h 20"/>
              <a:gd name="T14" fmla="*/ 14 w 14"/>
              <a:gd name="T15" fmla="*/ 20 h 20"/>
              <a:gd name="T16" fmla="*/ 7 w 14"/>
              <a:gd name="T1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0">
                <a:moveTo>
                  <a:pt x="7" y="16"/>
                </a:moveTo>
                <a:cubicBezTo>
                  <a:pt x="1" y="20"/>
                  <a:pt x="1" y="20"/>
                  <a:pt x="1" y="20"/>
                </a:cubicBezTo>
                <a:cubicBezTo>
                  <a:pt x="0" y="19"/>
                  <a:pt x="0" y="19"/>
                  <a:pt x="0" y="19"/>
                </a:cubicBezTo>
                <a:cubicBezTo>
                  <a:pt x="5" y="10"/>
                  <a:pt x="5" y="10"/>
                  <a:pt x="5" y="10"/>
                </a:cubicBezTo>
                <a:cubicBezTo>
                  <a:pt x="5" y="7"/>
                  <a:pt x="6" y="3"/>
                  <a:pt x="7" y="0"/>
                </a:cubicBezTo>
                <a:cubicBezTo>
                  <a:pt x="8" y="3"/>
                  <a:pt x="9" y="7"/>
                  <a:pt x="9" y="10"/>
                </a:cubicBezTo>
                <a:cubicBezTo>
                  <a:pt x="14" y="19"/>
                  <a:pt x="14" y="19"/>
                  <a:pt x="14" y="19"/>
                </a:cubicBezTo>
                <a:cubicBezTo>
                  <a:pt x="14" y="20"/>
                  <a:pt x="14" y="20"/>
                  <a:pt x="14" y="20"/>
                </a:cubicBezTo>
                <a:lnTo>
                  <a:pt x="7"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614605" name="Line 205"/>
          <p:cNvSpPr>
            <a:spLocks noChangeShapeType="1"/>
          </p:cNvSpPr>
          <p:nvPr/>
        </p:nvSpPr>
        <p:spPr bwMode="auto">
          <a:xfrm flipH="1">
            <a:off x="4040188" y="6218238"/>
            <a:ext cx="211137" cy="0"/>
          </a:xfrm>
          <a:prstGeom prst="line">
            <a:avLst/>
          </a:prstGeom>
          <a:noFill/>
          <a:ln w="19050">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614606" name="Freeform 206"/>
          <p:cNvSpPr>
            <a:spLocks/>
          </p:cNvSpPr>
          <p:nvPr/>
        </p:nvSpPr>
        <p:spPr bwMode="auto">
          <a:xfrm>
            <a:off x="3981450" y="6173788"/>
            <a:ext cx="141288" cy="87312"/>
          </a:xfrm>
          <a:custGeom>
            <a:avLst/>
            <a:gdLst>
              <a:gd name="T0" fmla="*/ 18 w 22"/>
              <a:gd name="T1" fmla="*/ 7 h 14"/>
              <a:gd name="T2" fmla="*/ 22 w 22"/>
              <a:gd name="T3" fmla="*/ 14 h 14"/>
              <a:gd name="T4" fmla="*/ 22 w 22"/>
              <a:gd name="T5" fmla="*/ 14 h 14"/>
              <a:gd name="T6" fmla="*/ 12 w 22"/>
              <a:gd name="T7" fmla="*/ 10 h 14"/>
              <a:gd name="T8" fmla="*/ 0 w 22"/>
              <a:gd name="T9" fmla="*/ 7 h 14"/>
              <a:gd name="T10" fmla="*/ 12 w 22"/>
              <a:gd name="T11" fmla="*/ 5 h 14"/>
              <a:gd name="T12" fmla="*/ 22 w 22"/>
              <a:gd name="T13" fmla="*/ 0 h 14"/>
              <a:gd name="T14" fmla="*/ 22 w 22"/>
              <a:gd name="T15" fmla="*/ 1 h 14"/>
              <a:gd name="T16" fmla="*/ 18 w 22"/>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4">
                <a:moveTo>
                  <a:pt x="18" y="7"/>
                </a:moveTo>
                <a:cubicBezTo>
                  <a:pt x="22" y="14"/>
                  <a:pt x="22" y="14"/>
                  <a:pt x="22" y="14"/>
                </a:cubicBezTo>
                <a:cubicBezTo>
                  <a:pt x="22" y="14"/>
                  <a:pt x="22" y="14"/>
                  <a:pt x="22" y="14"/>
                </a:cubicBezTo>
                <a:cubicBezTo>
                  <a:pt x="12" y="10"/>
                  <a:pt x="12" y="10"/>
                  <a:pt x="12" y="10"/>
                </a:cubicBezTo>
                <a:cubicBezTo>
                  <a:pt x="8" y="9"/>
                  <a:pt x="4" y="8"/>
                  <a:pt x="0" y="7"/>
                </a:cubicBezTo>
                <a:cubicBezTo>
                  <a:pt x="4" y="6"/>
                  <a:pt x="8" y="5"/>
                  <a:pt x="12" y="5"/>
                </a:cubicBezTo>
                <a:cubicBezTo>
                  <a:pt x="22" y="0"/>
                  <a:pt x="22" y="0"/>
                  <a:pt x="22" y="0"/>
                </a:cubicBezTo>
                <a:cubicBezTo>
                  <a:pt x="22" y="1"/>
                  <a:pt x="22" y="1"/>
                  <a:pt x="22" y="1"/>
                </a:cubicBezTo>
                <a:lnTo>
                  <a:pt x="1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614607" name="Line 207"/>
          <p:cNvSpPr>
            <a:spLocks noChangeShapeType="1"/>
          </p:cNvSpPr>
          <p:nvPr/>
        </p:nvSpPr>
        <p:spPr bwMode="auto">
          <a:xfrm flipV="1">
            <a:off x="5006975" y="4381500"/>
            <a:ext cx="212725" cy="393700"/>
          </a:xfrm>
          <a:prstGeom prst="line">
            <a:avLst/>
          </a:prstGeom>
          <a:noFill/>
          <a:ln w="12700">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latin typeface="Myriad Pro" pitchFamily="34" charset="0"/>
            </a:endParaRPr>
          </a:p>
        </p:txBody>
      </p:sp>
      <p:sp>
        <p:nvSpPr>
          <p:cNvPr id="614608" name="Freeform 208"/>
          <p:cNvSpPr>
            <a:spLocks/>
          </p:cNvSpPr>
          <p:nvPr/>
        </p:nvSpPr>
        <p:spPr bwMode="auto">
          <a:xfrm>
            <a:off x="5084763" y="3886200"/>
            <a:ext cx="1468437" cy="523220"/>
          </a:xfrm>
          <a:custGeom>
            <a:avLst/>
            <a:gdLst>
              <a:gd name="T0" fmla="*/ 174 w 174"/>
              <a:gd name="T1" fmla="*/ 117 h 133"/>
              <a:gd name="T2" fmla="*/ 158 w 174"/>
              <a:gd name="T3" fmla="*/ 133 h 133"/>
              <a:gd name="T4" fmla="*/ 16 w 174"/>
              <a:gd name="T5" fmla="*/ 133 h 133"/>
              <a:gd name="T6" fmla="*/ 0 w 174"/>
              <a:gd name="T7" fmla="*/ 117 h 133"/>
              <a:gd name="T8" fmla="*/ 0 w 174"/>
              <a:gd name="T9" fmla="*/ 16 h 133"/>
              <a:gd name="T10" fmla="*/ 16 w 174"/>
              <a:gd name="T11" fmla="*/ 0 h 133"/>
              <a:gd name="T12" fmla="*/ 158 w 174"/>
              <a:gd name="T13" fmla="*/ 0 h 133"/>
              <a:gd name="T14" fmla="*/ 174 w 174"/>
              <a:gd name="T15" fmla="*/ 16 h 133"/>
              <a:gd name="T16" fmla="*/ 174 w 174"/>
              <a:gd name="T17" fmla="*/ 11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33">
                <a:moveTo>
                  <a:pt x="174" y="117"/>
                </a:moveTo>
                <a:cubicBezTo>
                  <a:pt x="174" y="126"/>
                  <a:pt x="167" y="133"/>
                  <a:pt x="158" y="133"/>
                </a:cubicBezTo>
                <a:cubicBezTo>
                  <a:pt x="16" y="133"/>
                  <a:pt x="16" y="133"/>
                  <a:pt x="16" y="133"/>
                </a:cubicBezTo>
                <a:cubicBezTo>
                  <a:pt x="7" y="133"/>
                  <a:pt x="0" y="126"/>
                  <a:pt x="0" y="117"/>
                </a:cubicBezTo>
                <a:cubicBezTo>
                  <a:pt x="0" y="16"/>
                  <a:pt x="0" y="16"/>
                  <a:pt x="0" y="16"/>
                </a:cubicBezTo>
                <a:cubicBezTo>
                  <a:pt x="0" y="7"/>
                  <a:pt x="7" y="0"/>
                  <a:pt x="16" y="0"/>
                </a:cubicBezTo>
                <a:cubicBezTo>
                  <a:pt x="158" y="0"/>
                  <a:pt x="158" y="0"/>
                  <a:pt x="158" y="0"/>
                </a:cubicBezTo>
                <a:cubicBezTo>
                  <a:pt x="167" y="0"/>
                  <a:pt x="174" y="7"/>
                  <a:pt x="174" y="16"/>
                </a:cubicBezTo>
                <a:lnTo>
                  <a:pt x="174" y="117"/>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548930" name="TextBox 29"/>
          <p:cNvSpPr txBox="1">
            <a:spLocks noChangeArrowheads="1"/>
          </p:cNvSpPr>
          <p:nvPr/>
        </p:nvSpPr>
        <p:spPr bwMode="auto">
          <a:xfrm>
            <a:off x="838200" y="1066800"/>
            <a:ext cx="16764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Price of </a:t>
            </a:r>
            <a:r>
              <a:rPr lang="en-US" sz="1400" dirty="0" smtClean="0">
                <a:latin typeface="Myriad Pro" pitchFamily="34" charset="0"/>
                <a:ea typeface="MS PGothic" pitchFamily="34" charset="-128"/>
              </a:rPr>
              <a:t>cotton</a:t>
            </a:r>
            <a:endParaRPr lang="en-US" sz="1400" dirty="0">
              <a:latin typeface="Myriad Pro" pitchFamily="34" charset="0"/>
              <a:ea typeface="MS PGothic" pitchFamily="34" charset="-128"/>
            </a:endParaRPr>
          </a:p>
        </p:txBody>
      </p:sp>
      <p:sp>
        <p:nvSpPr>
          <p:cNvPr id="548931" name="TextBox 30"/>
          <p:cNvSpPr txBox="1">
            <a:spLocks noChangeArrowheads="1"/>
          </p:cNvSpPr>
          <p:nvPr/>
        </p:nvSpPr>
        <p:spPr bwMode="auto">
          <a:xfrm>
            <a:off x="4876800" y="6096000"/>
            <a:ext cx="2078038"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Quantity of cotton</a:t>
            </a:r>
          </a:p>
        </p:txBody>
      </p:sp>
      <p:sp>
        <p:nvSpPr>
          <p:cNvPr id="614611" name="Freeform 211"/>
          <p:cNvSpPr>
            <a:spLocks/>
          </p:cNvSpPr>
          <p:nvPr/>
        </p:nvSpPr>
        <p:spPr bwMode="auto">
          <a:xfrm>
            <a:off x="3254375" y="1633538"/>
            <a:ext cx="1038225" cy="679450"/>
          </a:xfrm>
          <a:custGeom>
            <a:avLst/>
            <a:gdLst>
              <a:gd name="T0" fmla="*/ 227 w 227"/>
              <a:gd name="T1" fmla="*/ 80 h 96"/>
              <a:gd name="T2" fmla="*/ 211 w 227"/>
              <a:gd name="T3" fmla="*/ 96 h 96"/>
              <a:gd name="T4" fmla="*/ 16 w 227"/>
              <a:gd name="T5" fmla="*/ 96 h 96"/>
              <a:gd name="T6" fmla="*/ 0 w 227"/>
              <a:gd name="T7" fmla="*/ 80 h 96"/>
              <a:gd name="T8" fmla="*/ 0 w 227"/>
              <a:gd name="T9" fmla="*/ 16 h 96"/>
              <a:gd name="T10" fmla="*/ 16 w 227"/>
              <a:gd name="T11" fmla="*/ 0 h 96"/>
              <a:gd name="T12" fmla="*/ 211 w 227"/>
              <a:gd name="T13" fmla="*/ 0 h 96"/>
              <a:gd name="T14" fmla="*/ 227 w 227"/>
              <a:gd name="T15" fmla="*/ 16 h 96"/>
              <a:gd name="T16" fmla="*/ 227 w 227"/>
              <a:gd name="T1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96">
                <a:moveTo>
                  <a:pt x="227" y="80"/>
                </a:moveTo>
                <a:cubicBezTo>
                  <a:pt x="227" y="89"/>
                  <a:pt x="219" y="96"/>
                  <a:pt x="211" y="96"/>
                </a:cubicBezTo>
                <a:cubicBezTo>
                  <a:pt x="16" y="96"/>
                  <a:pt x="16" y="96"/>
                  <a:pt x="16" y="96"/>
                </a:cubicBezTo>
                <a:cubicBezTo>
                  <a:pt x="7" y="96"/>
                  <a:pt x="0" y="89"/>
                  <a:pt x="0" y="80"/>
                </a:cubicBezTo>
                <a:cubicBezTo>
                  <a:pt x="0" y="16"/>
                  <a:pt x="0" y="16"/>
                  <a:pt x="0" y="16"/>
                </a:cubicBezTo>
                <a:cubicBezTo>
                  <a:pt x="0" y="8"/>
                  <a:pt x="7" y="0"/>
                  <a:pt x="16" y="0"/>
                </a:cubicBezTo>
                <a:cubicBezTo>
                  <a:pt x="211" y="0"/>
                  <a:pt x="211" y="0"/>
                  <a:pt x="211" y="0"/>
                </a:cubicBezTo>
                <a:cubicBezTo>
                  <a:pt x="219" y="0"/>
                  <a:pt x="227" y="8"/>
                  <a:pt x="227" y="16"/>
                </a:cubicBezTo>
                <a:lnTo>
                  <a:pt x="227" y="80"/>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Myriad Pro" pitchFamily="34" charset="0"/>
            </a:endParaRPr>
          </a:p>
        </p:txBody>
      </p:sp>
      <p:sp>
        <p:nvSpPr>
          <p:cNvPr id="2" name="TextBox 29"/>
          <p:cNvSpPr txBox="1">
            <a:spLocks noChangeArrowheads="1"/>
          </p:cNvSpPr>
          <p:nvPr/>
        </p:nvSpPr>
        <p:spPr bwMode="auto">
          <a:xfrm>
            <a:off x="3200400" y="1600200"/>
            <a:ext cx="1038225"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Large decrease in supply</a:t>
            </a:r>
          </a:p>
        </p:txBody>
      </p:sp>
      <p:sp>
        <p:nvSpPr>
          <p:cNvPr id="3" name="TextBox 29"/>
          <p:cNvSpPr txBox="1">
            <a:spLocks noChangeArrowheads="1"/>
          </p:cNvSpPr>
          <p:nvPr/>
        </p:nvSpPr>
        <p:spPr bwMode="auto">
          <a:xfrm>
            <a:off x="5105400" y="3886200"/>
            <a:ext cx="14478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defRPr>
            </a:lvl1pPr>
            <a:lvl2pPr marL="37931725" indent="-37474525">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marL="457200" fontAlgn="base">
              <a:spcBef>
                <a:spcPct val="0"/>
              </a:spcBef>
              <a:spcAft>
                <a:spcPct val="0"/>
              </a:spcAft>
              <a:defRPr>
                <a:solidFill>
                  <a:schemeClr val="tx1"/>
                </a:solidFill>
                <a:latin typeface="Arial" pitchFamily="34" charset="0"/>
              </a:defRPr>
            </a:lvl6pPr>
            <a:lvl7pPr marL="914400" fontAlgn="base">
              <a:spcBef>
                <a:spcPct val="0"/>
              </a:spcBef>
              <a:spcAft>
                <a:spcPct val="0"/>
              </a:spcAft>
              <a:defRPr>
                <a:solidFill>
                  <a:schemeClr val="tx1"/>
                </a:solidFill>
                <a:latin typeface="Arial" pitchFamily="34" charset="0"/>
              </a:defRPr>
            </a:lvl7pPr>
            <a:lvl8pPr marL="1371600" fontAlgn="base">
              <a:spcBef>
                <a:spcPct val="0"/>
              </a:spcBef>
              <a:spcAft>
                <a:spcPct val="0"/>
              </a:spcAft>
              <a:defRPr>
                <a:solidFill>
                  <a:schemeClr val="tx1"/>
                </a:solidFill>
                <a:latin typeface="Arial" pitchFamily="34" charset="0"/>
              </a:defRPr>
            </a:lvl8pPr>
            <a:lvl9pPr marL="1828800" fontAlgn="base">
              <a:spcBef>
                <a:spcPct val="0"/>
              </a:spcBef>
              <a:spcAft>
                <a:spcPct val="0"/>
              </a:spcAft>
              <a:defRPr>
                <a:solidFill>
                  <a:schemeClr val="tx1"/>
                </a:solidFill>
                <a:latin typeface="Arial" pitchFamily="34" charset="0"/>
              </a:defRPr>
            </a:lvl9pPr>
          </a:lstStyle>
          <a:p>
            <a:pPr algn="ctr">
              <a:spcBef>
                <a:spcPct val="50000"/>
              </a:spcBef>
            </a:pPr>
            <a:r>
              <a:rPr lang="en-US" sz="1400" dirty="0">
                <a:latin typeface="Myriad Pro" pitchFamily="34" charset="0"/>
                <a:ea typeface="MS PGothic" pitchFamily="34" charset="-128"/>
              </a:rPr>
              <a:t>Small increase in demand</a:t>
            </a:r>
          </a:p>
        </p:txBody>
      </p:sp>
      <p:sp>
        <p:nvSpPr>
          <p:cNvPr id="54" name="Text Box 127"/>
          <p:cNvSpPr txBox="1">
            <a:spLocks noChangeArrowheads="1"/>
          </p:cNvSpPr>
          <p:nvPr/>
        </p:nvSpPr>
        <p:spPr bwMode="auto">
          <a:xfrm>
            <a:off x="6477000" y="3200400"/>
            <a:ext cx="2667000" cy="923330"/>
          </a:xfrm>
          <a:prstGeom prst="rect">
            <a:avLst/>
          </a:prstGeom>
          <a:noFill/>
          <a:ln>
            <a:noFill/>
          </a:ln>
          <a:effectLst/>
          <a:extLst/>
        </p:spPr>
        <p:txBody>
          <a:bodyPr wrap="square">
            <a:spAutoFit/>
          </a:bodyPr>
          <a:lstStyle>
            <a:lvl1pPr marL="1588" indent="-1588">
              <a:spcBef>
                <a:spcPct val="0"/>
              </a:spcBef>
              <a:defRPr>
                <a:solidFill>
                  <a:schemeClr val="tx1"/>
                </a:solidFill>
                <a:latin typeface="Arial" pitchFamily="34" charset="0"/>
              </a:defRPr>
            </a:lvl1pPr>
            <a:lvl2pPr>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a:lnSpc>
                <a:spcPct val="100000"/>
              </a:lnSpc>
              <a:spcBef>
                <a:spcPct val="20000"/>
              </a:spcBef>
            </a:pPr>
            <a:r>
              <a:rPr lang="en-US" dirty="0">
                <a:latin typeface="Myriad Pro" pitchFamily="34" charset="0"/>
              </a:rPr>
              <a:t>The </a:t>
            </a:r>
            <a:r>
              <a:rPr lang="en-US" dirty="0" smtClean="0">
                <a:latin typeface="Myriad Pro" pitchFamily="34" charset="0"/>
              </a:rPr>
              <a:t>decrease </a:t>
            </a:r>
            <a:r>
              <a:rPr lang="en-US" dirty="0">
                <a:latin typeface="Myriad Pro" pitchFamily="34" charset="0"/>
              </a:rPr>
              <a:t>in </a:t>
            </a:r>
            <a:r>
              <a:rPr lang="en-US" dirty="0" smtClean="0">
                <a:latin typeface="Myriad Pro" pitchFamily="34" charset="0"/>
              </a:rPr>
              <a:t>supply dominates </a:t>
            </a:r>
            <a:r>
              <a:rPr lang="en-US" dirty="0">
                <a:latin typeface="Myriad Pro" pitchFamily="34" charset="0"/>
              </a:rPr>
              <a:t>the </a:t>
            </a:r>
            <a:r>
              <a:rPr lang="en-US" dirty="0" smtClean="0">
                <a:latin typeface="Myriad Pro" pitchFamily="34" charset="0"/>
              </a:rPr>
              <a:t>increase </a:t>
            </a:r>
            <a:r>
              <a:rPr lang="en-US" dirty="0">
                <a:latin typeface="Myriad Pro" pitchFamily="34" charset="0"/>
              </a:rPr>
              <a:t>in demand.</a:t>
            </a:r>
          </a:p>
        </p:txBody>
      </p:sp>
    </p:spTree>
    <p:extLst>
      <p:ext uri="{BB962C8B-B14F-4D97-AF65-F5344CB8AC3E}">
        <p14:creationId xmlns="" xmlns:p14="http://schemas.microsoft.com/office/powerpoint/2010/main" val="377534525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515"/>
                                        </p:tgtEl>
                                        <p:attrNameLst>
                                          <p:attrName>style.visibility</p:attrName>
                                        </p:attrNameLst>
                                      </p:cBhvr>
                                      <p:to>
                                        <p:strVal val="visible"/>
                                      </p:to>
                                    </p:set>
                                    <p:animEffect transition="in" filter="fade">
                                      <p:cBhvr>
                                        <p:cTn id="7" dur="500"/>
                                        <p:tgtEl>
                                          <p:spTgt spid="6145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4599"/>
                                        </p:tgtEl>
                                        <p:attrNameLst>
                                          <p:attrName>style.visibility</p:attrName>
                                        </p:attrNameLst>
                                      </p:cBhvr>
                                      <p:to>
                                        <p:strVal val="visible"/>
                                      </p:to>
                                    </p:set>
                                    <p:animEffect transition="in" filter="fade">
                                      <p:cBhvr>
                                        <p:cTn id="10" dur="500"/>
                                        <p:tgtEl>
                                          <p:spTgt spid="61459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8930"/>
                                        </p:tgtEl>
                                        <p:attrNameLst>
                                          <p:attrName>style.visibility</p:attrName>
                                        </p:attrNameLst>
                                      </p:cBhvr>
                                      <p:to>
                                        <p:strVal val="visible"/>
                                      </p:to>
                                    </p:set>
                                    <p:animEffect transition="in" filter="fade">
                                      <p:cBhvr>
                                        <p:cTn id="13" dur="500"/>
                                        <p:tgtEl>
                                          <p:spTgt spid="5489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4576"/>
                                        </p:tgtEl>
                                        <p:attrNameLst>
                                          <p:attrName>style.visibility</p:attrName>
                                        </p:attrNameLst>
                                      </p:cBhvr>
                                      <p:to>
                                        <p:strVal val="visible"/>
                                      </p:to>
                                    </p:set>
                                    <p:animEffect transition="in" filter="fade">
                                      <p:cBhvr>
                                        <p:cTn id="16" dur="500"/>
                                        <p:tgtEl>
                                          <p:spTgt spid="61457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14577"/>
                                        </p:tgtEl>
                                        <p:attrNameLst>
                                          <p:attrName>style.visibility</p:attrName>
                                        </p:attrNameLst>
                                      </p:cBhvr>
                                      <p:to>
                                        <p:strVal val="visible"/>
                                      </p:to>
                                    </p:set>
                                    <p:animEffect transition="in" filter="fade">
                                      <p:cBhvr>
                                        <p:cTn id="19" dur="500"/>
                                        <p:tgtEl>
                                          <p:spTgt spid="61457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14587"/>
                                        </p:tgtEl>
                                        <p:attrNameLst>
                                          <p:attrName>style.visibility</p:attrName>
                                        </p:attrNameLst>
                                      </p:cBhvr>
                                      <p:to>
                                        <p:strVal val="visible"/>
                                      </p:to>
                                    </p:set>
                                    <p:animEffect transition="in" filter="fade">
                                      <p:cBhvr>
                                        <p:cTn id="22" dur="500"/>
                                        <p:tgtEl>
                                          <p:spTgt spid="61458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14586"/>
                                        </p:tgtEl>
                                        <p:attrNameLst>
                                          <p:attrName>style.visibility</p:attrName>
                                        </p:attrNameLst>
                                      </p:cBhvr>
                                      <p:to>
                                        <p:strVal val="visible"/>
                                      </p:to>
                                    </p:set>
                                    <p:animEffect transition="in" filter="fade">
                                      <p:cBhvr>
                                        <p:cTn id="25" dur="500"/>
                                        <p:tgtEl>
                                          <p:spTgt spid="61458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4600"/>
                                        </p:tgtEl>
                                        <p:attrNameLst>
                                          <p:attrName>style.visibility</p:attrName>
                                        </p:attrNameLst>
                                      </p:cBhvr>
                                      <p:to>
                                        <p:strVal val="visible"/>
                                      </p:to>
                                    </p:set>
                                    <p:animEffect transition="in" filter="fade">
                                      <p:cBhvr>
                                        <p:cTn id="28" dur="500"/>
                                        <p:tgtEl>
                                          <p:spTgt spid="61460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4595"/>
                                        </p:tgtEl>
                                        <p:attrNameLst>
                                          <p:attrName>style.visibility</p:attrName>
                                        </p:attrNameLst>
                                      </p:cBhvr>
                                      <p:to>
                                        <p:strVal val="visible"/>
                                      </p:to>
                                    </p:set>
                                    <p:animEffect transition="in" filter="fade">
                                      <p:cBhvr>
                                        <p:cTn id="31" dur="500"/>
                                        <p:tgtEl>
                                          <p:spTgt spid="61459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14585"/>
                                        </p:tgtEl>
                                        <p:attrNameLst>
                                          <p:attrName>style.visibility</p:attrName>
                                        </p:attrNameLst>
                                      </p:cBhvr>
                                      <p:to>
                                        <p:strVal val="visible"/>
                                      </p:to>
                                    </p:set>
                                    <p:animEffect transition="in" filter="fade">
                                      <p:cBhvr>
                                        <p:cTn id="34" dur="500"/>
                                        <p:tgtEl>
                                          <p:spTgt spid="61458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14584"/>
                                        </p:tgtEl>
                                        <p:attrNameLst>
                                          <p:attrName>style.visibility</p:attrName>
                                        </p:attrNameLst>
                                      </p:cBhvr>
                                      <p:to>
                                        <p:strVal val="visible"/>
                                      </p:to>
                                    </p:set>
                                    <p:animEffect transition="in" filter="fade">
                                      <p:cBhvr>
                                        <p:cTn id="37" dur="500"/>
                                        <p:tgtEl>
                                          <p:spTgt spid="61458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4571"/>
                                        </p:tgtEl>
                                        <p:attrNameLst>
                                          <p:attrName>style.visibility</p:attrName>
                                        </p:attrNameLst>
                                      </p:cBhvr>
                                      <p:to>
                                        <p:strVal val="visible"/>
                                      </p:to>
                                    </p:set>
                                    <p:animEffect transition="in" filter="fade">
                                      <p:cBhvr>
                                        <p:cTn id="40" dur="500"/>
                                        <p:tgtEl>
                                          <p:spTgt spid="61457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14592"/>
                                        </p:tgtEl>
                                        <p:attrNameLst>
                                          <p:attrName>style.visibility</p:attrName>
                                        </p:attrNameLst>
                                      </p:cBhvr>
                                      <p:to>
                                        <p:strVal val="visible"/>
                                      </p:to>
                                    </p:set>
                                    <p:animEffect transition="in" filter="fade">
                                      <p:cBhvr>
                                        <p:cTn id="43" dur="500"/>
                                        <p:tgtEl>
                                          <p:spTgt spid="61459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14570"/>
                                        </p:tgtEl>
                                        <p:attrNameLst>
                                          <p:attrName>style.visibility</p:attrName>
                                        </p:attrNameLst>
                                      </p:cBhvr>
                                      <p:to>
                                        <p:strVal val="visible"/>
                                      </p:to>
                                    </p:set>
                                    <p:animEffect transition="in" filter="fade">
                                      <p:cBhvr>
                                        <p:cTn id="46" dur="500"/>
                                        <p:tgtEl>
                                          <p:spTgt spid="61457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8931"/>
                                        </p:tgtEl>
                                        <p:attrNameLst>
                                          <p:attrName>style.visibility</p:attrName>
                                        </p:attrNameLst>
                                      </p:cBhvr>
                                      <p:to>
                                        <p:strVal val="visible"/>
                                      </p:to>
                                    </p:set>
                                    <p:animEffect transition="in" filter="fade">
                                      <p:cBhvr>
                                        <p:cTn id="49" dur="500"/>
                                        <p:tgtEl>
                                          <p:spTgt spid="548931"/>
                                        </p:tgtEl>
                                      </p:cBhvr>
                                    </p:animEffect>
                                  </p:childTnLst>
                                </p:cTn>
                              </p:par>
                              <p:par>
                                <p:cTn id="50" presetID="10" presetClass="entr" presetSubtype="0" fill="hold" nodeType="withEffect">
                                  <p:stCondLst>
                                    <p:cond delay="0"/>
                                  </p:stCondLst>
                                  <p:childTnLst>
                                    <p:set>
                                      <p:cBhvr>
                                        <p:cTn id="51" dur="1" fill="hold">
                                          <p:stCondLst>
                                            <p:cond delay="0"/>
                                          </p:stCondLst>
                                        </p:cTn>
                                        <p:tgtEl>
                                          <p:spTgt spid="614568"/>
                                        </p:tgtEl>
                                        <p:attrNameLst>
                                          <p:attrName>style.visibility</p:attrName>
                                        </p:attrNameLst>
                                      </p:cBhvr>
                                      <p:to>
                                        <p:strVal val="visible"/>
                                      </p:to>
                                    </p:set>
                                    <p:animEffect transition="in" filter="fade">
                                      <p:cBhvr>
                                        <p:cTn id="52" dur="500"/>
                                        <p:tgtEl>
                                          <p:spTgt spid="614568"/>
                                        </p:tgtEl>
                                      </p:cBhvr>
                                    </p:animEffect>
                                  </p:childTnLst>
                                </p:cTn>
                              </p:par>
                              <p:par>
                                <p:cTn id="53" presetID="10" presetClass="entr" presetSubtype="0" fill="hold" nodeType="withEffect">
                                  <p:stCondLst>
                                    <p:cond delay="0"/>
                                  </p:stCondLst>
                                  <p:childTnLst>
                                    <p:set>
                                      <p:cBhvr>
                                        <p:cTn id="54" dur="1" fill="hold">
                                          <p:stCondLst>
                                            <p:cond delay="0"/>
                                          </p:stCondLst>
                                        </p:cTn>
                                        <p:tgtEl>
                                          <p:spTgt spid="614569"/>
                                        </p:tgtEl>
                                        <p:attrNameLst>
                                          <p:attrName>style.visibility</p:attrName>
                                        </p:attrNameLst>
                                      </p:cBhvr>
                                      <p:to>
                                        <p:strVal val="visible"/>
                                      </p:to>
                                    </p:set>
                                    <p:animEffect transition="in" filter="fade">
                                      <p:cBhvr>
                                        <p:cTn id="55" dur="500"/>
                                        <p:tgtEl>
                                          <p:spTgt spid="61456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14583"/>
                                        </p:tgtEl>
                                        <p:attrNameLst>
                                          <p:attrName>style.visibility</p:attrName>
                                        </p:attrNameLst>
                                      </p:cBhvr>
                                      <p:to>
                                        <p:strVal val="visible"/>
                                      </p:to>
                                    </p:set>
                                    <p:animEffect transition="in" filter="fade">
                                      <p:cBhvr>
                                        <p:cTn id="58" dur="500"/>
                                        <p:tgtEl>
                                          <p:spTgt spid="61458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14582"/>
                                        </p:tgtEl>
                                        <p:attrNameLst>
                                          <p:attrName>style.visibility</p:attrName>
                                        </p:attrNameLst>
                                      </p:cBhvr>
                                      <p:to>
                                        <p:strVal val="visible"/>
                                      </p:to>
                                    </p:set>
                                    <p:animEffect transition="in" filter="fade">
                                      <p:cBhvr>
                                        <p:cTn id="61" dur="500"/>
                                        <p:tgtEl>
                                          <p:spTgt spid="61458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14593"/>
                                        </p:tgtEl>
                                        <p:attrNameLst>
                                          <p:attrName>style.visibility</p:attrName>
                                        </p:attrNameLst>
                                      </p:cBhvr>
                                      <p:to>
                                        <p:strVal val="visible"/>
                                      </p:to>
                                    </p:set>
                                    <p:animEffect transition="in" filter="fade">
                                      <p:cBhvr>
                                        <p:cTn id="64" dur="500"/>
                                        <p:tgtEl>
                                          <p:spTgt spid="61459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14597"/>
                                        </p:tgtEl>
                                        <p:attrNameLst>
                                          <p:attrName>style.visibility</p:attrName>
                                        </p:attrNameLst>
                                      </p:cBhvr>
                                      <p:to>
                                        <p:strVal val="visible"/>
                                      </p:to>
                                    </p:set>
                                    <p:animEffect transition="in" filter="fade">
                                      <p:cBhvr>
                                        <p:cTn id="69" dur="500"/>
                                        <p:tgtEl>
                                          <p:spTgt spid="61459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14596"/>
                                        </p:tgtEl>
                                        <p:attrNameLst>
                                          <p:attrName>style.visibility</p:attrName>
                                        </p:attrNameLst>
                                      </p:cBhvr>
                                      <p:to>
                                        <p:strVal val="visible"/>
                                      </p:to>
                                    </p:set>
                                    <p:animEffect transition="in" filter="fade">
                                      <p:cBhvr>
                                        <p:cTn id="72" dur="500"/>
                                        <p:tgtEl>
                                          <p:spTgt spid="61459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500"/>
                                        <p:tgtEl>
                                          <p:spTgt spid="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14594"/>
                                        </p:tgtEl>
                                        <p:attrNameLst>
                                          <p:attrName>style.visibility</p:attrName>
                                        </p:attrNameLst>
                                      </p:cBhvr>
                                      <p:to>
                                        <p:strVal val="visible"/>
                                      </p:to>
                                    </p:set>
                                    <p:animEffect transition="in" filter="fade">
                                      <p:cBhvr>
                                        <p:cTn id="78" dur="500"/>
                                        <p:tgtEl>
                                          <p:spTgt spid="61459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14611"/>
                                        </p:tgtEl>
                                        <p:attrNameLst>
                                          <p:attrName>style.visibility</p:attrName>
                                        </p:attrNameLst>
                                      </p:cBhvr>
                                      <p:to>
                                        <p:strVal val="visible"/>
                                      </p:to>
                                    </p:set>
                                    <p:animEffect transition="in" filter="fade">
                                      <p:cBhvr>
                                        <p:cTn id="81" dur="500"/>
                                        <p:tgtEl>
                                          <p:spTgt spid="61461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14579"/>
                                        </p:tgtEl>
                                        <p:attrNameLst>
                                          <p:attrName>style.visibility</p:attrName>
                                        </p:attrNameLst>
                                      </p:cBhvr>
                                      <p:to>
                                        <p:strVal val="visible"/>
                                      </p:to>
                                    </p:set>
                                    <p:animEffect transition="in" filter="fade">
                                      <p:cBhvr>
                                        <p:cTn id="84" dur="500"/>
                                        <p:tgtEl>
                                          <p:spTgt spid="61457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14578"/>
                                        </p:tgtEl>
                                        <p:attrNameLst>
                                          <p:attrName>style.visibility</p:attrName>
                                        </p:attrNameLst>
                                      </p:cBhvr>
                                      <p:to>
                                        <p:strVal val="visible"/>
                                      </p:to>
                                    </p:set>
                                    <p:animEffect transition="in" filter="fade">
                                      <p:cBhvr>
                                        <p:cTn id="87" dur="500"/>
                                        <p:tgtEl>
                                          <p:spTgt spid="61457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14598"/>
                                        </p:tgtEl>
                                        <p:attrNameLst>
                                          <p:attrName>style.visibility</p:attrName>
                                        </p:attrNameLst>
                                      </p:cBhvr>
                                      <p:to>
                                        <p:strVal val="visible"/>
                                      </p:to>
                                    </p:set>
                                    <p:animEffect transition="in" filter="fade">
                                      <p:cBhvr>
                                        <p:cTn id="90" dur="500"/>
                                        <p:tgtEl>
                                          <p:spTgt spid="614598"/>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614608"/>
                                        </p:tgtEl>
                                        <p:attrNameLst>
                                          <p:attrName>style.visibility</p:attrName>
                                        </p:attrNameLst>
                                      </p:cBhvr>
                                      <p:to>
                                        <p:strVal val="visible"/>
                                      </p:to>
                                    </p:set>
                                    <p:animEffect transition="in" filter="fade">
                                      <p:cBhvr>
                                        <p:cTn id="95" dur="500"/>
                                        <p:tgtEl>
                                          <p:spTgt spid="61460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
                                        </p:tgtEl>
                                        <p:attrNameLst>
                                          <p:attrName>style.visibility</p:attrName>
                                        </p:attrNameLst>
                                      </p:cBhvr>
                                      <p:to>
                                        <p:strVal val="visible"/>
                                      </p:to>
                                    </p:set>
                                    <p:animEffect transition="in" filter="fade">
                                      <p:cBhvr>
                                        <p:cTn id="98" dur="500"/>
                                        <p:tgtEl>
                                          <p:spTgt spid="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614590"/>
                                        </p:tgtEl>
                                        <p:attrNameLst>
                                          <p:attrName>style.visibility</p:attrName>
                                        </p:attrNameLst>
                                      </p:cBhvr>
                                      <p:to>
                                        <p:strVal val="visible"/>
                                      </p:to>
                                    </p:set>
                                    <p:animEffect transition="in" filter="fade">
                                      <p:cBhvr>
                                        <p:cTn id="101" dur="500"/>
                                        <p:tgtEl>
                                          <p:spTgt spid="61459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14591"/>
                                        </p:tgtEl>
                                        <p:attrNameLst>
                                          <p:attrName>style.visibility</p:attrName>
                                        </p:attrNameLst>
                                      </p:cBhvr>
                                      <p:to>
                                        <p:strVal val="visible"/>
                                      </p:to>
                                    </p:set>
                                    <p:animEffect transition="in" filter="fade">
                                      <p:cBhvr>
                                        <p:cTn id="104" dur="500"/>
                                        <p:tgtEl>
                                          <p:spTgt spid="6145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14607"/>
                                        </p:tgtEl>
                                        <p:attrNameLst>
                                          <p:attrName>style.visibility</p:attrName>
                                        </p:attrNameLst>
                                      </p:cBhvr>
                                      <p:to>
                                        <p:strVal val="visible"/>
                                      </p:to>
                                    </p:set>
                                    <p:animEffect transition="in" filter="fade">
                                      <p:cBhvr>
                                        <p:cTn id="107" dur="500"/>
                                        <p:tgtEl>
                                          <p:spTgt spid="61460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14601"/>
                                        </p:tgtEl>
                                        <p:attrNameLst>
                                          <p:attrName>style.visibility</p:attrName>
                                        </p:attrNameLst>
                                      </p:cBhvr>
                                      <p:to>
                                        <p:strVal val="visible"/>
                                      </p:to>
                                    </p:set>
                                    <p:animEffect transition="in" filter="fade">
                                      <p:cBhvr>
                                        <p:cTn id="110" dur="500"/>
                                        <p:tgtEl>
                                          <p:spTgt spid="61460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14580"/>
                                        </p:tgtEl>
                                        <p:attrNameLst>
                                          <p:attrName>style.visibility</p:attrName>
                                        </p:attrNameLst>
                                      </p:cBhvr>
                                      <p:to>
                                        <p:strVal val="visible"/>
                                      </p:to>
                                    </p:set>
                                    <p:animEffect transition="in" filter="fade">
                                      <p:cBhvr>
                                        <p:cTn id="113" dur="500"/>
                                        <p:tgtEl>
                                          <p:spTgt spid="61458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14581"/>
                                        </p:tgtEl>
                                        <p:attrNameLst>
                                          <p:attrName>style.visibility</p:attrName>
                                        </p:attrNameLst>
                                      </p:cBhvr>
                                      <p:to>
                                        <p:strVal val="visible"/>
                                      </p:to>
                                    </p:set>
                                    <p:animEffect transition="in" filter="fade">
                                      <p:cBhvr>
                                        <p:cTn id="116" dur="500"/>
                                        <p:tgtEl>
                                          <p:spTgt spid="614581"/>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614602"/>
                                        </p:tgtEl>
                                        <p:attrNameLst>
                                          <p:attrName>style.visibility</p:attrName>
                                        </p:attrNameLst>
                                      </p:cBhvr>
                                      <p:to>
                                        <p:strVal val="visible"/>
                                      </p:to>
                                    </p:set>
                                    <p:animEffect transition="in" filter="fade">
                                      <p:cBhvr>
                                        <p:cTn id="121" dur="500"/>
                                        <p:tgtEl>
                                          <p:spTgt spid="61460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14589"/>
                                        </p:tgtEl>
                                        <p:attrNameLst>
                                          <p:attrName>style.visibility</p:attrName>
                                        </p:attrNameLst>
                                      </p:cBhvr>
                                      <p:to>
                                        <p:strVal val="visible"/>
                                      </p:to>
                                    </p:set>
                                    <p:animEffect transition="in" filter="fade">
                                      <p:cBhvr>
                                        <p:cTn id="124" dur="500"/>
                                        <p:tgtEl>
                                          <p:spTgt spid="614589"/>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14588"/>
                                        </p:tgtEl>
                                        <p:attrNameLst>
                                          <p:attrName>style.visibility</p:attrName>
                                        </p:attrNameLst>
                                      </p:cBhvr>
                                      <p:to>
                                        <p:strVal val="visible"/>
                                      </p:to>
                                    </p:set>
                                    <p:animEffect transition="in" filter="fade">
                                      <p:cBhvr>
                                        <p:cTn id="127" dur="500"/>
                                        <p:tgtEl>
                                          <p:spTgt spid="61458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614604"/>
                                        </p:tgtEl>
                                        <p:attrNameLst>
                                          <p:attrName>style.visibility</p:attrName>
                                        </p:attrNameLst>
                                      </p:cBhvr>
                                      <p:to>
                                        <p:strVal val="visible"/>
                                      </p:to>
                                    </p:set>
                                    <p:animEffect transition="in" filter="fade">
                                      <p:cBhvr>
                                        <p:cTn id="130" dur="500"/>
                                        <p:tgtEl>
                                          <p:spTgt spid="614604"/>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14603"/>
                                        </p:tgtEl>
                                        <p:attrNameLst>
                                          <p:attrName>style.visibility</p:attrName>
                                        </p:attrNameLst>
                                      </p:cBhvr>
                                      <p:to>
                                        <p:strVal val="visible"/>
                                      </p:to>
                                    </p:set>
                                    <p:animEffect transition="in" filter="fade">
                                      <p:cBhvr>
                                        <p:cTn id="133" dur="500"/>
                                        <p:tgtEl>
                                          <p:spTgt spid="61460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614575"/>
                                        </p:tgtEl>
                                        <p:attrNameLst>
                                          <p:attrName>style.visibility</p:attrName>
                                        </p:attrNameLst>
                                      </p:cBhvr>
                                      <p:to>
                                        <p:strVal val="visible"/>
                                      </p:to>
                                    </p:set>
                                    <p:animEffect transition="in" filter="fade">
                                      <p:cBhvr>
                                        <p:cTn id="136" dur="500"/>
                                        <p:tgtEl>
                                          <p:spTgt spid="614575"/>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14574"/>
                                        </p:tgtEl>
                                        <p:attrNameLst>
                                          <p:attrName>style.visibility</p:attrName>
                                        </p:attrNameLst>
                                      </p:cBhvr>
                                      <p:to>
                                        <p:strVal val="visible"/>
                                      </p:to>
                                    </p:set>
                                    <p:animEffect transition="in" filter="fade">
                                      <p:cBhvr>
                                        <p:cTn id="139" dur="500"/>
                                        <p:tgtEl>
                                          <p:spTgt spid="614574"/>
                                        </p:tgtEl>
                                      </p:cBhvr>
                                    </p:animEffect>
                                  </p:childTnLst>
                                </p:cTn>
                              </p:par>
                              <p:par>
                                <p:cTn id="140" presetID="10" presetClass="entr" presetSubtype="0" fill="hold" grpId="1" nodeType="withEffect">
                                  <p:stCondLst>
                                    <p:cond delay="0"/>
                                  </p:stCondLst>
                                  <p:childTnLst>
                                    <p:set>
                                      <p:cBhvr>
                                        <p:cTn id="141" dur="1" fill="hold">
                                          <p:stCondLst>
                                            <p:cond delay="0"/>
                                          </p:stCondLst>
                                        </p:cTn>
                                        <p:tgtEl>
                                          <p:spTgt spid="614571"/>
                                        </p:tgtEl>
                                        <p:attrNameLst>
                                          <p:attrName>style.visibility</p:attrName>
                                        </p:attrNameLst>
                                      </p:cBhvr>
                                      <p:to>
                                        <p:strVal val="visible"/>
                                      </p:to>
                                    </p:set>
                                    <p:animEffect transition="in" filter="fade">
                                      <p:cBhvr>
                                        <p:cTn id="142" dur="500"/>
                                        <p:tgtEl>
                                          <p:spTgt spid="614571"/>
                                        </p:tgtEl>
                                      </p:cBhvr>
                                    </p:animEffect>
                                  </p:childTnLst>
                                </p:cTn>
                              </p:par>
                              <p:par>
                                <p:cTn id="143" presetID="10" presetClass="entr" presetSubtype="0" fill="hold" grpId="1" nodeType="withEffect">
                                  <p:stCondLst>
                                    <p:cond delay="0"/>
                                  </p:stCondLst>
                                  <p:childTnLst>
                                    <p:set>
                                      <p:cBhvr>
                                        <p:cTn id="144" dur="1" fill="hold">
                                          <p:stCondLst>
                                            <p:cond delay="0"/>
                                          </p:stCondLst>
                                        </p:cTn>
                                        <p:tgtEl>
                                          <p:spTgt spid="614592"/>
                                        </p:tgtEl>
                                        <p:attrNameLst>
                                          <p:attrName>style.visibility</p:attrName>
                                        </p:attrNameLst>
                                      </p:cBhvr>
                                      <p:to>
                                        <p:strVal val="visible"/>
                                      </p:to>
                                    </p:set>
                                    <p:animEffect transition="in" filter="fade">
                                      <p:cBhvr>
                                        <p:cTn id="145" dur="500"/>
                                        <p:tgtEl>
                                          <p:spTgt spid="614592"/>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614572"/>
                                        </p:tgtEl>
                                        <p:attrNameLst>
                                          <p:attrName>style.visibility</p:attrName>
                                        </p:attrNameLst>
                                      </p:cBhvr>
                                      <p:to>
                                        <p:strVal val="visible"/>
                                      </p:to>
                                    </p:set>
                                    <p:animEffect transition="in" filter="fade">
                                      <p:cBhvr>
                                        <p:cTn id="148" dur="500"/>
                                        <p:tgtEl>
                                          <p:spTgt spid="614572"/>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614573"/>
                                        </p:tgtEl>
                                        <p:attrNameLst>
                                          <p:attrName>style.visibility</p:attrName>
                                        </p:attrNameLst>
                                      </p:cBhvr>
                                      <p:to>
                                        <p:strVal val="visible"/>
                                      </p:to>
                                    </p:set>
                                    <p:animEffect transition="in" filter="fade">
                                      <p:cBhvr>
                                        <p:cTn id="151" dur="500"/>
                                        <p:tgtEl>
                                          <p:spTgt spid="614573"/>
                                        </p:tgtEl>
                                      </p:cBhvr>
                                    </p:animEffect>
                                  </p:childTnLst>
                                </p:cTn>
                              </p:par>
                              <p:par>
                                <p:cTn id="152" presetID="10" presetClass="entr" presetSubtype="0" fill="hold" nodeType="withEffect">
                                  <p:stCondLst>
                                    <p:cond delay="0"/>
                                  </p:stCondLst>
                                  <p:childTnLst>
                                    <p:set>
                                      <p:cBhvr>
                                        <p:cTn id="153" dur="1" fill="hold">
                                          <p:stCondLst>
                                            <p:cond delay="0"/>
                                          </p:stCondLst>
                                        </p:cTn>
                                        <p:tgtEl>
                                          <p:spTgt spid="614567"/>
                                        </p:tgtEl>
                                        <p:attrNameLst>
                                          <p:attrName>style.visibility</p:attrName>
                                        </p:attrNameLst>
                                      </p:cBhvr>
                                      <p:to>
                                        <p:strVal val="visible"/>
                                      </p:to>
                                    </p:set>
                                    <p:animEffect transition="in" filter="fade">
                                      <p:cBhvr>
                                        <p:cTn id="154" dur="500"/>
                                        <p:tgtEl>
                                          <p:spTgt spid="614567"/>
                                        </p:tgtEl>
                                      </p:cBhvr>
                                    </p:animEffect>
                                  </p:childTnLst>
                                </p:cTn>
                              </p:par>
                              <p:par>
                                <p:cTn id="155" presetID="10" presetClass="entr" presetSubtype="0" fill="hold" nodeType="withEffect">
                                  <p:stCondLst>
                                    <p:cond delay="0"/>
                                  </p:stCondLst>
                                  <p:childTnLst>
                                    <p:set>
                                      <p:cBhvr>
                                        <p:cTn id="156" dur="1" fill="hold">
                                          <p:stCondLst>
                                            <p:cond delay="0"/>
                                          </p:stCondLst>
                                        </p:cTn>
                                        <p:tgtEl>
                                          <p:spTgt spid="614566"/>
                                        </p:tgtEl>
                                        <p:attrNameLst>
                                          <p:attrName>style.visibility</p:attrName>
                                        </p:attrNameLst>
                                      </p:cBhvr>
                                      <p:to>
                                        <p:strVal val="visible"/>
                                      </p:to>
                                    </p:set>
                                    <p:animEffect transition="in" filter="fade">
                                      <p:cBhvr>
                                        <p:cTn id="157" dur="500"/>
                                        <p:tgtEl>
                                          <p:spTgt spid="614566"/>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614605"/>
                                        </p:tgtEl>
                                        <p:attrNameLst>
                                          <p:attrName>style.visibility</p:attrName>
                                        </p:attrNameLst>
                                      </p:cBhvr>
                                      <p:to>
                                        <p:strVal val="visible"/>
                                      </p:to>
                                    </p:set>
                                    <p:animEffect transition="in" filter="fade">
                                      <p:cBhvr>
                                        <p:cTn id="160" dur="500"/>
                                        <p:tgtEl>
                                          <p:spTgt spid="614605"/>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614606"/>
                                        </p:tgtEl>
                                        <p:attrNameLst>
                                          <p:attrName>style.visibility</p:attrName>
                                        </p:attrNameLst>
                                      </p:cBhvr>
                                      <p:to>
                                        <p:strVal val="visible"/>
                                      </p:to>
                                    </p:set>
                                    <p:animEffect transition="in" filter="fade">
                                      <p:cBhvr>
                                        <p:cTn id="163" dur="500"/>
                                        <p:tgtEl>
                                          <p:spTgt spid="614606"/>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54"/>
                                        </p:tgtEl>
                                        <p:attrNameLst>
                                          <p:attrName>style.visibility</p:attrName>
                                        </p:attrNameLst>
                                      </p:cBhvr>
                                      <p:to>
                                        <p:strVal val="visible"/>
                                      </p:to>
                                    </p:set>
                                    <p:animEffect transition="in" filter="fade">
                                      <p:cBhvr>
                                        <p:cTn id="16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515" grpId="0"/>
      <p:bldP spid="614570" grpId="0"/>
      <p:bldP spid="614571" grpId="0"/>
      <p:bldP spid="614571" grpId="1"/>
      <p:bldP spid="614572" grpId="0"/>
      <p:bldP spid="614573" grpId="0"/>
      <p:bldP spid="614574" grpId="0"/>
      <p:bldP spid="614575" grpId="0"/>
      <p:bldP spid="614576" grpId="0"/>
      <p:bldP spid="614577" grpId="0"/>
      <p:bldP spid="614578" grpId="0"/>
      <p:bldP spid="614579" grpId="0"/>
      <p:bldP spid="614580" grpId="0"/>
      <p:bldP spid="614581" grpId="0"/>
      <p:bldP spid="614582" grpId="0"/>
      <p:bldP spid="614583" grpId="0"/>
      <p:bldP spid="614584" grpId="0"/>
      <p:bldP spid="614585" grpId="0"/>
      <p:bldP spid="614586" grpId="0"/>
      <p:bldP spid="614587" grpId="0"/>
      <p:bldP spid="614588" grpId="0"/>
      <p:bldP spid="614589" grpId="0"/>
      <p:bldP spid="614590" grpId="0" animBg="1"/>
      <p:bldP spid="614591" grpId="0" animBg="1"/>
      <p:bldP spid="614592" grpId="0" animBg="1"/>
      <p:bldP spid="614592" grpId="1" animBg="1"/>
      <p:bldP spid="614593" grpId="0" animBg="1"/>
      <p:bldP spid="614594" grpId="0" animBg="1"/>
      <p:bldP spid="614595" grpId="0" animBg="1"/>
      <p:bldP spid="614596" grpId="0" animBg="1"/>
      <p:bldP spid="614597" grpId="0" animBg="1"/>
      <p:bldP spid="614598" grpId="0" animBg="1"/>
      <p:bldP spid="614599" grpId="0"/>
      <p:bldP spid="614600" grpId="0" animBg="1"/>
      <p:bldP spid="614601" grpId="0" animBg="1"/>
      <p:bldP spid="614602" grpId="0" animBg="1"/>
      <p:bldP spid="614603" grpId="0" animBg="1"/>
      <p:bldP spid="614604" grpId="0" animBg="1"/>
      <p:bldP spid="614605" grpId="0" animBg="1"/>
      <p:bldP spid="614606" grpId="0" animBg="1"/>
      <p:bldP spid="614607" grpId="0" animBg="1"/>
      <p:bldP spid="614608" grpId="0" animBg="1"/>
      <p:bldP spid="548930" grpId="0"/>
      <p:bldP spid="548931" grpId="0"/>
      <p:bldP spid="614611" grpId="0" animBg="1"/>
      <p:bldP spid="2" grpId="0"/>
      <p:bldP spid="3" grpId="0"/>
      <p:bldP spid="5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r>
              <a:rPr lang="en-US" sz="2800" dirty="0"/>
              <a:t>Consumers in Mayville consider houses and apartments to be </a:t>
            </a:r>
            <a:r>
              <a:rPr lang="en-US" sz="2800" u="sng" dirty="0"/>
              <a:t>substitutes</a:t>
            </a:r>
            <a:r>
              <a:rPr lang="en-US" sz="2800" dirty="0"/>
              <a:t>. There is </a:t>
            </a:r>
            <a:r>
              <a:rPr lang="en-US" sz="2800" dirty="0" smtClean="0"/>
              <a:t>an increase </a:t>
            </a:r>
            <a:r>
              <a:rPr lang="en-US" sz="2800" dirty="0"/>
              <a:t>in the price of houses in Mayville at the same time three new apartment </a:t>
            </a:r>
            <a:r>
              <a:rPr lang="en-US" sz="2800" dirty="0" smtClean="0"/>
              <a:t>buildings open there. </a:t>
            </a:r>
            <a:r>
              <a:rPr lang="en-US" sz="2800" dirty="0"/>
              <a:t>In the market for apartments in </a:t>
            </a:r>
            <a:r>
              <a:rPr lang="en-US" sz="2800" dirty="0" smtClean="0"/>
              <a:t>Mayville:</a:t>
            </a:r>
            <a:endParaRPr lang="en-US" sz="2800" dirty="0"/>
          </a:p>
          <a:p>
            <a:pPr marL="457200" indent="-457200">
              <a:buFont typeface="+mj-lt"/>
              <a:buAutoNum type="alphaLcParenR"/>
            </a:pPr>
            <a:r>
              <a:rPr lang="en-US" sz="2800" dirty="0" smtClean="0"/>
              <a:t>the </a:t>
            </a:r>
            <a:r>
              <a:rPr lang="en-US" sz="2800" dirty="0"/>
              <a:t>equilibrium price will </a:t>
            </a:r>
            <a:r>
              <a:rPr lang="en-US" sz="2800" dirty="0" smtClean="0"/>
              <a:t>rise.</a:t>
            </a:r>
          </a:p>
          <a:p>
            <a:pPr marL="457200" indent="-457200">
              <a:buFont typeface="+mj-lt"/>
              <a:buAutoNum type="alphaLcParenR"/>
            </a:pPr>
            <a:r>
              <a:rPr lang="en-US" sz="2800" dirty="0" smtClean="0"/>
              <a:t>the </a:t>
            </a:r>
            <a:r>
              <a:rPr lang="en-US" sz="2800" dirty="0"/>
              <a:t>equilibrium price will </a:t>
            </a:r>
            <a:r>
              <a:rPr lang="en-US" sz="2800" dirty="0" smtClean="0"/>
              <a:t>fall.</a:t>
            </a:r>
          </a:p>
          <a:p>
            <a:pPr marL="457200" indent="-457200">
              <a:buFont typeface="+mj-lt"/>
              <a:buAutoNum type="alphaLcParenR"/>
            </a:pPr>
            <a:r>
              <a:rPr lang="en-US" sz="2800" dirty="0" smtClean="0"/>
              <a:t>the </a:t>
            </a:r>
            <a:r>
              <a:rPr lang="en-US" sz="2800" dirty="0"/>
              <a:t>equilibrium quantity will </a:t>
            </a:r>
            <a:r>
              <a:rPr lang="en-US" sz="2800" dirty="0" smtClean="0"/>
              <a:t>rise.</a:t>
            </a:r>
          </a:p>
          <a:p>
            <a:pPr marL="457200" indent="-457200">
              <a:buFont typeface="+mj-lt"/>
              <a:buAutoNum type="alphaLcParenR"/>
            </a:pPr>
            <a:r>
              <a:rPr lang="en-US" sz="2800" dirty="0" smtClean="0"/>
              <a:t>the </a:t>
            </a:r>
            <a:r>
              <a:rPr lang="en-US" sz="2800" dirty="0"/>
              <a:t>equilibrium quantity will </a:t>
            </a:r>
            <a:r>
              <a:rPr lang="en-US" sz="2800" dirty="0" smtClean="0"/>
              <a:t>fall.</a:t>
            </a:r>
            <a:endParaRPr lang="en-US" sz="2800" dirty="0"/>
          </a:p>
        </p:txBody>
      </p:sp>
    </p:spTree>
    <p:extLst>
      <p:ext uri="{BB962C8B-B14F-4D97-AF65-F5344CB8AC3E}">
        <p14:creationId xmlns="" xmlns:p14="http://schemas.microsoft.com/office/powerpoint/2010/main" val="12046388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
                                            <p:txEl>
                                              <p:pRg st="3" end="3"/>
                                            </p:txEl>
                                          </p:spTgt>
                                        </p:tgtEl>
                                        <p:attrNameLst>
                                          <p:attrName>style.color</p:attrName>
                                        </p:attrNameLst>
                                      </p:cBhvr>
                                      <p:to>
                                        <a:srgbClr val="0070C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cstate="screen">
            <a:lum/>
            <a:extLst>
              <a:ext uri="{28A0092B-C50C-407E-A947-70E740481C1C}">
                <a14:useLocalDpi xmlns=""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lumMod val="20000"/>
              <a:lumOff val="80000"/>
              <a:alpha val="76000"/>
            </a:schemeClr>
          </a:solidFill>
        </p:spPr>
        <p:txBody>
          <a:bodyPr>
            <a:normAutofit fontScale="90000"/>
          </a:bodyPr>
          <a:lstStyle/>
          <a:p>
            <a:r>
              <a:rPr lang="en-US" dirty="0"/>
              <a:t>The Demand Schedule and the Demand Curve</a:t>
            </a:r>
          </a:p>
        </p:txBody>
      </p:sp>
      <p:sp>
        <p:nvSpPr>
          <p:cNvPr id="3" name="Content Placeholder 2"/>
          <p:cNvSpPr>
            <a:spLocks noGrp="1"/>
          </p:cNvSpPr>
          <p:nvPr>
            <p:ph idx="1"/>
          </p:nvPr>
        </p:nvSpPr>
        <p:spPr>
          <a:xfrm>
            <a:off x="16933" y="5105400"/>
            <a:ext cx="9127067" cy="1219200"/>
          </a:xfrm>
          <a:solidFill>
            <a:schemeClr val="tx1">
              <a:alpha val="73000"/>
            </a:schemeClr>
          </a:solidFill>
        </p:spPr>
        <p:txBody>
          <a:bodyPr>
            <a:normAutofit/>
          </a:bodyPr>
          <a:lstStyle/>
          <a:p>
            <a:r>
              <a:rPr lang="en-US" dirty="0" smtClean="0">
                <a:solidFill>
                  <a:schemeClr val="bg1"/>
                </a:solidFill>
              </a:rPr>
              <a:t>The Law of demand: </a:t>
            </a:r>
            <a:r>
              <a:rPr lang="en-US" b="0" dirty="0" smtClean="0">
                <a:solidFill>
                  <a:schemeClr val="bg1"/>
                </a:solidFill>
              </a:rPr>
              <a:t>a higher </a:t>
            </a:r>
            <a:r>
              <a:rPr lang="en-US" b="0" dirty="0">
                <a:solidFill>
                  <a:schemeClr val="bg1"/>
                </a:solidFill>
              </a:rPr>
              <a:t>price for a good or </a:t>
            </a:r>
            <a:r>
              <a:rPr lang="en-US" b="0" dirty="0" smtClean="0">
                <a:solidFill>
                  <a:schemeClr val="bg1"/>
                </a:solidFill>
              </a:rPr>
              <a:t>service leads </a:t>
            </a:r>
            <a:r>
              <a:rPr lang="en-US" b="0" dirty="0">
                <a:solidFill>
                  <a:schemeClr val="bg1"/>
                </a:solidFill>
              </a:rPr>
              <a:t>people </a:t>
            </a:r>
            <a:r>
              <a:rPr lang="en-US" b="0" dirty="0" smtClean="0">
                <a:solidFill>
                  <a:schemeClr val="bg1"/>
                </a:solidFill>
              </a:rPr>
              <a:t>to demand </a:t>
            </a:r>
            <a:r>
              <a:rPr lang="en-US" b="0" dirty="0">
                <a:solidFill>
                  <a:schemeClr val="bg1"/>
                </a:solidFill>
              </a:rPr>
              <a:t>a smaller </a:t>
            </a:r>
            <a:r>
              <a:rPr lang="en-US" b="0" dirty="0" smtClean="0">
                <a:solidFill>
                  <a:schemeClr val="bg1"/>
                </a:solidFill>
              </a:rPr>
              <a:t>quantity.</a:t>
            </a:r>
            <a:endParaRPr lang="en-US" dirty="0">
              <a:solidFill>
                <a:schemeClr val="bg1"/>
              </a:solidFill>
            </a:endParaRPr>
          </a:p>
        </p:txBody>
      </p:sp>
    </p:spTree>
    <p:extLst>
      <p:ext uri="{BB962C8B-B14F-4D97-AF65-F5344CB8AC3E}">
        <p14:creationId xmlns="" xmlns:p14="http://schemas.microsoft.com/office/powerpoint/2010/main" val="266168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Demand Schedule and the Demand Curve</a:t>
            </a:r>
          </a:p>
        </p:txBody>
      </p:sp>
      <p:sp>
        <p:nvSpPr>
          <p:cNvPr id="56" name="Line 789"/>
          <p:cNvSpPr>
            <a:spLocks noChangeShapeType="1"/>
          </p:cNvSpPr>
          <p:nvPr/>
        </p:nvSpPr>
        <p:spPr bwMode="auto">
          <a:xfrm flipV="1">
            <a:off x="1154113" y="1874520"/>
            <a:ext cx="1587" cy="3840480"/>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7" name="Freeform 790"/>
          <p:cNvSpPr>
            <a:spLocks/>
          </p:cNvSpPr>
          <p:nvPr/>
        </p:nvSpPr>
        <p:spPr bwMode="auto">
          <a:xfrm>
            <a:off x="1154113" y="5649913"/>
            <a:ext cx="176212" cy="152400"/>
          </a:xfrm>
          <a:custGeom>
            <a:avLst/>
            <a:gdLst>
              <a:gd name="T0" fmla="*/ 71 w 71"/>
              <a:gd name="T1" fmla="*/ 71 h 71"/>
              <a:gd name="T2" fmla="*/ 0 w 71"/>
              <a:gd name="T3" fmla="*/ 71 h 71"/>
              <a:gd name="T4" fmla="*/ 0 w 71"/>
              <a:gd name="T5" fmla="*/ 0 h 71"/>
            </a:gdLst>
            <a:ahLst/>
            <a:cxnLst>
              <a:cxn ang="0">
                <a:pos x="T0" y="T1"/>
              </a:cxn>
              <a:cxn ang="0">
                <a:pos x="T2" y="T3"/>
              </a:cxn>
              <a:cxn ang="0">
                <a:pos x="T4" y="T5"/>
              </a:cxn>
            </a:cxnLst>
            <a:rect l="0" t="0" r="r" b="b"/>
            <a:pathLst>
              <a:path w="71" h="71">
                <a:moveTo>
                  <a:pt x="71" y="71"/>
                </a:moveTo>
                <a:lnTo>
                  <a:pt x="0" y="71"/>
                </a:lnTo>
                <a:lnTo>
                  <a:pt x="0" y="0"/>
                </a:lnTo>
              </a:path>
            </a:pathLst>
          </a:custGeom>
          <a:noFill/>
          <a:ln w="7938"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 name="Line 791"/>
          <p:cNvSpPr>
            <a:spLocks noChangeShapeType="1"/>
          </p:cNvSpPr>
          <p:nvPr/>
        </p:nvSpPr>
        <p:spPr bwMode="auto">
          <a:xfrm flipH="1">
            <a:off x="1423988" y="5802313"/>
            <a:ext cx="3957637" cy="1587"/>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9" name="Rectangle 792"/>
          <p:cNvSpPr>
            <a:spLocks noChangeArrowheads="1"/>
          </p:cNvSpPr>
          <p:nvPr/>
        </p:nvSpPr>
        <p:spPr bwMode="auto">
          <a:xfrm>
            <a:off x="1804988" y="5837238"/>
            <a:ext cx="98425" cy="16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7</a:t>
            </a:r>
            <a:endParaRPr lang="en-US" sz="1400"/>
          </a:p>
        </p:txBody>
      </p:sp>
      <p:sp>
        <p:nvSpPr>
          <p:cNvPr id="60" name="Rectangle 793"/>
          <p:cNvSpPr>
            <a:spLocks noChangeArrowheads="1"/>
          </p:cNvSpPr>
          <p:nvPr/>
        </p:nvSpPr>
        <p:spPr bwMode="auto">
          <a:xfrm>
            <a:off x="954088" y="5837238"/>
            <a:ext cx="98425" cy="16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0</a:t>
            </a:r>
            <a:endParaRPr lang="en-US" sz="1400"/>
          </a:p>
        </p:txBody>
      </p:sp>
      <p:sp>
        <p:nvSpPr>
          <p:cNvPr id="61" name="Rectangle 794"/>
          <p:cNvSpPr>
            <a:spLocks noChangeArrowheads="1"/>
          </p:cNvSpPr>
          <p:nvPr/>
        </p:nvSpPr>
        <p:spPr bwMode="auto">
          <a:xfrm>
            <a:off x="2508250" y="5837238"/>
            <a:ext cx="98425" cy="16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9</a:t>
            </a:r>
            <a:endParaRPr lang="en-US" sz="1400"/>
          </a:p>
        </p:txBody>
      </p:sp>
      <p:sp>
        <p:nvSpPr>
          <p:cNvPr id="62" name="Rectangle 795"/>
          <p:cNvSpPr>
            <a:spLocks noChangeArrowheads="1"/>
          </p:cNvSpPr>
          <p:nvPr/>
        </p:nvSpPr>
        <p:spPr bwMode="auto">
          <a:xfrm>
            <a:off x="3157538" y="5837238"/>
            <a:ext cx="196850" cy="16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11</a:t>
            </a:r>
            <a:endParaRPr lang="en-US" sz="1400"/>
          </a:p>
        </p:txBody>
      </p:sp>
      <p:sp>
        <p:nvSpPr>
          <p:cNvPr id="63" name="Rectangle 796"/>
          <p:cNvSpPr>
            <a:spLocks noChangeArrowheads="1"/>
          </p:cNvSpPr>
          <p:nvPr/>
        </p:nvSpPr>
        <p:spPr bwMode="auto">
          <a:xfrm>
            <a:off x="4564063" y="5837238"/>
            <a:ext cx="196850" cy="16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15</a:t>
            </a:r>
            <a:endParaRPr lang="en-US" sz="1400"/>
          </a:p>
        </p:txBody>
      </p:sp>
      <p:sp>
        <p:nvSpPr>
          <p:cNvPr id="64" name="Rectangle 797"/>
          <p:cNvSpPr>
            <a:spLocks noChangeArrowheads="1"/>
          </p:cNvSpPr>
          <p:nvPr/>
        </p:nvSpPr>
        <p:spPr bwMode="auto">
          <a:xfrm>
            <a:off x="3857625" y="5837238"/>
            <a:ext cx="196850" cy="16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13</a:t>
            </a:r>
            <a:endParaRPr lang="en-US" sz="1400"/>
          </a:p>
        </p:txBody>
      </p:sp>
      <p:sp>
        <p:nvSpPr>
          <p:cNvPr id="65" name="Rectangle 798"/>
          <p:cNvSpPr>
            <a:spLocks noChangeArrowheads="1"/>
          </p:cNvSpPr>
          <p:nvPr/>
        </p:nvSpPr>
        <p:spPr bwMode="auto">
          <a:xfrm>
            <a:off x="5265738" y="5837238"/>
            <a:ext cx="196850" cy="16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17</a:t>
            </a:r>
            <a:endParaRPr lang="en-US" sz="1400"/>
          </a:p>
        </p:txBody>
      </p:sp>
      <p:sp>
        <p:nvSpPr>
          <p:cNvPr id="66" name="Line 809"/>
          <p:cNvSpPr>
            <a:spLocks noChangeShapeType="1"/>
          </p:cNvSpPr>
          <p:nvPr/>
        </p:nvSpPr>
        <p:spPr bwMode="auto">
          <a:xfrm>
            <a:off x="1154113" y="2854325"/>
            <a:ext cx="141287" cy="1588"/>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67" name="Line 810"/>
          <p:cNvSpPr>
            <a:spLocks noChangeShapeType="1"/>
          </p:cNvSpPr>
          <p:nvPr/>
        </p:nvSpPr>
        <p:spPr bwMode="auto">
          <a:xfrm>
            <a:off x="1154113" y="3275013"/>
            <a:ext cx="141287" cy="1587"/>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68" name="Line 811"/>
          <p:cNvSpPr>
            <a:spLocks noChangeShapeType="1"/>
          </p:cNvSpPr>
          <p:nvPr/>
        </p:nvSpPr>
        <p:spPr bwMode="auto">
          <a:xfrm>
            <a:off x="1154113" y="3698875"/>
            <a:ext cx="141287" cy="3175"/>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69" name="Line 812"/>
          <p:cNvSpPr>
            <a:spLocks noChangeShapeType="1"/>
          </p:cNvSpPr>
          <p:nvPr/>
        </p:nvSpPr>
        <p:spPr bwMode="auto">
          <a:xfrm>
            <a:off x="1154113" y="4119563"/>
            <a:ext cx="141287" cy="3175"/>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70" name="Line 813"/>
          <p:cNvSpPr>
            <a:spLocks noChangeShapeType="1"/>
          </p:cNvSpPr>
          <p:nvPr/>
        </p:nvSpPr>
        <p:spPr bwMode="auto">
          <a:xfrm>
            <a:off x="1154113" y="4537075"/>
            <a:ext cx="141287" cy="3175"/>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71" name="Line 814"/>
          <p:cNvSpPr>
            <a:spLocks noChangeShapeType="1"/>
          </p:cNvSpPr>
          <p:nvPr/>
        </p:nvSpPr>
        <p:spPr bwMode="auto">
          <a:xfrm>
            <a:off x="1154113" y="4957763"/>
            <a:ext cx="141287" cy="1587"/>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72" name="Line 815"/>
          <p:cNvSpPr>
            <a:spLocks noChangeShapeType="1"/>
          </p:cNvSpPr>
          <p:nvPr/>
        </p:nvSpPr>
        <p:spPr bwMode="auto">
          <a:xfrm>
            <a:off x="1154113" y="5381625"/>
            <a:ext cx="141287" cy="4763"/>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73" name="Line 816"/>
          <p:cNvSpPr>
            <a:spLocks noChangeShapeType="1"/>
          </p:cNvSpPr>
          <p:nvPr/>
        </p:nvSpPr>
        <p:spPr bwMode="auto">
          <a:xfrm flipV="1">
            <a:off x="1860550" y="5680075"/>
            <a:ext cx="4763" cy="122238"/>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74" name="Line 817"/>
          <p:cNvSpPr>
            <a:spLocks noChangeShapeType="1"/>
          </p:cNvSpPr>
          <p:nvPr/>
        </p:nvSpPr>
        <p:spPr bwMode="auto">
          <a:xfrm flipV="1">
            <a:off x="2563813" y="5680075"/>
            <a:ext cx="3175" cy="122238"/>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75" name="Line 818"/>
          <p:cNvSpPr>
            <a:spLocks noChangeShapeType="1"/>
          </p:cNvSpPr>
          <p:nvPr/>
        </p:nvSpPr>
        <p:spPr bwMode="auto">
          <a:xfrm flipV="1">
            <a:off x="3265488" y="5680075"/>
            <a:ext cx="1587" cy="122238"/>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76" name="Line 819"/>
          <p:cNvSpPr>
            <a:spLocks noChangeShapeType="1"/>
          </p:cNvSpPr>
          <p:nvPr/>
        </p:nvSpPr>
        <p:spPr bwMode="auto">
          <a:xfrm flipV="1">
            <a:off x="3965575" y="5680075"/>
            <a:ext cx="3175" cy="122238"/>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77" name="Line 820"/>
          <p:cNvSpPr>
            <a:spLocks noChangeShapeType="1"/>
          </p:cNvSpPr>
          <p:nvPr/>
        </p:nvSpPr>
        <p:spPr bwMode="auto">
          <a:xfrm flipV="1">
            <a:off x="4673600" y="5680075"/>
            <a:ext cx="1588" cy="122238"/>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78" name="Line 821"/>
          <p:cNvSpPr>
            <a:spLocks noChangeShapeType="1"/>
          </p:cNvSpPr>
          <p:nvPr/>
        </p:nvSpPr>
        <p:spPr bwMode="auto">
          <a:xfrm flipV="1">
            <a:off x="5376863" y="5680075"/>
            <a:ext cx="1587" cy="122238"/>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79" name="Rectangle 822"/>
          <p:cNvSpPr>
            <a:spLocks noChangeArrowheads="1"/>
          </p:cNvSpPr>
          <p:nvPr/>
        </p:nvSpPr>
        <p:spPr bwMode="auto">
          <a:xfrm>
            <a:off x="582613" y="2746375"/>
            <a:ext cx="442912"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$2.00</a:t>
            </a:r>
            <a:endParaRPr lang="en-US" sz="1400"/>
          </a:p>
        </p:txBody>
      </p:sp>
      <p:sp>
        <p:nvSpPr>
          <p:cNvPr id="80" name="Rectangle 823"/>
          <p:cNvSpPr>
            <a:spLocks noChangeArrowheads="1"/>
          </p:cNvSpPr>
          <p:nvPr/>
        </p:nvSpPr>
        <p:spPr bwMode="auto">
          <a:xfrm>
            <a:off x="692150" y="3167063"/>
            <a:ext cx="346075" cy="16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1.75</a:t>
            </a:r>
            <a:endParaRPr lang="en-US" sz="1400"/>
          </a:p>
        </p:txBody>
      </p:sp>
      <p:sp>
        <p:nvSpPr>
          <p:cNvPr id="81" name="Rectangle 824"/>
          <p:cNvSpPr>
            <a:spLocks noChangeArrowheads="1"/>
          </p:cNvSpPr>
          <p:nvPr/>
        </p:nvSpPr>
        <p:spPr bwMode="auto">
          <a:xfrm>
            <a:off x="692150" y="3589338"/>
            <a:ext cx="346075" cy="16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1.50</a:t>
            </a:r>
            <a:endParaRPr lang="en-US" sz="1400"/>
          </a:p>
        </p:txBody>
      </p:sp>
      <p:sp>
        <p:nvSpPr>
          <p:cNvPr id="82" name="Rectangle 825"/>
          <p:cNvSpPr>
            <a:spLocks noChangeArrowheads="1"/>
          </p:cNvSpPr>
          <p:nvPr/>
        </p:nvSpPr>
        <p:spPr bwMode="auto">
          <a:xfrm>
            <a:off x="692150" y="4010025"/>
            <a:ext cx="346075"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1.25</a:t>
            </a:r>
            <a:endParaRPr lang="en-US" sz="1400"/>
          </a:p>
        </p:txBody>
      </p:sp>
      <p:sp>
        <p:nvSpPr>
          <p:cNvPr id="83" name="Rectangle 826"/>
          <p:cNvSpPr>
            <a:spLocks noChangeArrowheads="1"/>
          </p:cNvSpPr>
          <p:nvPr/>
        </p:nvSpPr>
        <p:spPr bwMode="auto">
          <a:xfrm>
            <a:off x="692150" y="4429125"/>
            <a:ext cx="346075"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1.00</a:t>
            </a:r>
            <a:endParaRPr lang="en-US" sz="1400"/>
          </a:p>
        </p:txBody>
      </p:sp>
      <p:sp>
        <p:nvSpPr>
          <p:cNvPr id="84" name="Rectangle 827"/>
          <p:cNvSpPr>
            <a:spLocks noChangeArrowheads="1"/>
          </p:cNvSpPr>
          <p:nvPr/>
        </p:nvSpPr>
        <p:spPr bwMode="auto">
          <a:xfrm>
            <a:off x="692150" y="4854575"/>
            <a:ext cx="346075" cy="16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0.75</a:t>
            </a:r>
            <a:endParaRPr lang="en-US" sz="1400"/>
          </a:p>
        </p:txBody>
      </p:sp>
      <p:sp>
        <p:nvSpPr>
          <p:cNvPr id="85" name="Rectangle 828"/>
          <p:cNvSpPr>
            <a:spLocks noChangeArrowheads="1"/>
          </p:cNvSpPr>
          <p:nvPr/>
        </p:nvSpPr>
        <p:spPr bwMode="auto">
          <a:xfrm>
            <a:off x="692150" y="5272088"/>
            <a:ext cx="346075" cy="16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marL="1588" indent="-1588"/>
            <a:r>
              <a:rPr lang="en-US" sz="1400">
                <a:solidFill>
                  <a:srgbClr val="000000"/>
                </a:solidFill>
                <a:latin typeface="Myriad Roman" charset="0"/>
              </a:rPr>
              <a:t>0.50</a:t>
            </a:r>
            <a:endParaRPr lang="en-US" sz="1400"/>
          </a:p>
        </p:txBody>
      </p:sp>
      <p:sp>
        <p:nvSpPr>
          <p:cNvPr id="86" name="Freeform 855"/>
          <p:cNvSpPr>
            <a:spLocks/>
          </p:cNvSpPr>
          <p:nvPr/>
        </p:nvSpPr>
        <p:spPr bwMode="auto">
          <a:xfrm>
            <a:off x="1724025" y="4778374"/>
            <a:ext cx="1428750" cy="758825"/>
          </a:xfrm>
          <a:custGeom>
            <a:avLst/>
            <a:gdLst>
              <a:gd name="T0" fmla="*/ 242 w 242"/>
              <a:gd name="T1" fmla="*/ 113 h 134"/>
              <a:gd name="T2" fmla="*/ 226 w 242"/>
              <a:gd name="T3" fmla="*/ 134 h 134"/>
              <a:gd name="T4" fmla="*/ 16 w 242"/>
              <a:gd name="T5" fmla="*/ 134 h 134"/>
              <a:gd name="T6" fmla="*/ 0 w 242"/>
              <a:gd name="T7" fmla="*/ 113 h 134"/>
              <a:gd name="T8" fmla="*/ 0 w 242"/>
              <a:gd name="T9" fmla="*/ 21 h 134"/>
              <a:gd name="T10" fmla="*/ 16 w 242"/>
              <a:gd name="T11" fmla="*/ 0 h 134"/>
              <a:gd name="T12" fmla="*/ 226 w 242"/>
              <a:gd name="T13" fmla="*/ 0 h 134"/>
              <a:gd name="T14" fmla="*/ 242 w 242"/>
              <a:gd name="T15" fmla="*/ 21 h 134"/>
              <a:gd name="T16" fmla="*/ 242 w 242"/>
              <a:gd name="T17" fmla="*/ 11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34">
                <a:moveTo>
                  <a:pt x="242" y="113"/>
                </a:moveTo>
                <a:cubicBezTo>
                  <a:pt x="242" y="124"/>
                  <a:pt x="234" y="134"/>
                  <a:pt x="226" y="134"/>
                </a:cubicBezTo>
                <a:cubicBezTo>
                  <a:pt x="16" y="134"/>
                  <a:pt x="16" y="134"/>
                  <a:pt x="16" y="134"/>
                </a:cubicBezTo>
                <a:cubicBezTo>
                  <a:pt x="8" y="134"/>
                  <a:pt x="0" y="124"/>
                  <a:pt x="0" y="113"/>
                </a:cubicBezTo>
                <a:cubicBezTo>
                  <a:pt x="0" y="21"/>
                  <a:pt x="0" y="21"/>
                  <a:pt x="0" y="21"/>
                </a:cubicBezTo>
                <a:cubicBezTo>
                  <a:pt x="0" y="10"/>
                  <a:pt x="8" y="0"/>
                  <a:pt x="16" y="0"/>
                </a:cubicBezTo>
                <a:cubicBezTo>
                  <a:pt x="226" y="0"/>
                  <a:pt x="226" y="0"/>
                  <a:pt x="226" y="0"/>
                </a:cubicBezTo>
                <a:cubicBezTo>
                  <a:pt x="234" y="0"/>
                  <a:pt x="242" y="10"/>
                  <a:pt x="242" y="21"/>
                </a:cubicBezTo>
                <a:lnTo>
                  <a:pt x="242" y="113"/>
                </a:lnTo>
                <a:close/>
              </a:path>
            </a:pathLst>
          </a:custGeom>
          <a:solidFill>
            <a:srgbClr val="D6E2E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i="1" dirty="0">
              <a:latin typeface="Candara" pitchFamily="34" charset="0"/>
            </a:endParaRPr>
          </a:p>
        </p:txBody>
      </p:sp>
      <p:sp>
        <p:nvSpPr>
          <p:cNvPr id="87" name="Line 874"/>
          <p:cNvSpPr>
            <a:spLocks noChangeShapeType="1"/>
          </p:cNvSpPr>
          <p:nvPr/>
        </p:nvSpPr>
        <p:spPr bwMode="auto">
          <a:xfrm flipV="1">
            <a:off x="1095375" y="5537200"/>
            <a:ext cx="123825" cy="60325"/>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88" name="Line 875"/>
          <p:cNvSpPr>
            <a:spLocks noChangeShapeType="1"/>
          </p:cNvSpPr>
          <p:nvPr/>
        </p:nvSpPr>
        <p:spPr bwMode="auto">
          <a:xfrm flipV="1">
            <a:off x="1095375" y="5618163"/>
            <a:ext cx="123825" cy="61912"/>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89" name="Line 876"/>
          <p:cNvSpPr>
            <a:spLocks noChangeShapeType="1"/>
          </p:cNvSpPr>
          <p:nvPr/>
        </p:nvSpPr>
        <p:spPr bwMode="auto">
          <a:xfrm flipH="1">
            <a:off x="1295400" y="5746750"/>
            <a:ext cx="71438" cy="106363"/>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90" name="Line 877"/>
          <p:cNvSpPr>
            <a:spLocks noChangeShapeType="1"/>
          </p:cNvSpPr>
          <p:nvPr/>
        </p:nvSpPr>
        <p:spPr bwMode="auto">
          <a:xfrm flipH="1">
            <a:off x="1390650" y="5746750"/>
            <a:ext cx="69850" cy="106363"/>
          </a:xfrm>
          <a:prstGeom prst="line">
            <a:avLst/>
          </a:prstGeom>
          <a:noFill/>
          <a:ln w="7938">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91" name="Rectangle 878"/>
          <p:cNvSpPr>
            <a:spLocks noChangeArrowheads="1"/>
          </p:cNvSpPr>
          <p:nvPr/>
        </p:nvSpPr>
        <p:spPr bwMode="auto">
          <a:xfrm>
            <a:off x="120650" y="1424226"/>
            <a:ext cx="1098550" cy="8617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marL="1588" indent="-1588" algn="ctr"/>
            <a:endParaRPr lang="en-US" sz="1400" dirty="0">
              <a:solidFill>
                <a:srgbClr val="000000"/>
              </a:solidFill>
              <a:latin typeface="Myriad Roman" charset="0"/>
            </a:endParaRPr>
          </a:p>
          <a:p>
            <a:pPr marL="1588" indent="-1588" algn="ctr"/>
            <a:r>
              <a:rPr lang="en-US" sz="1400" dirty="0">
                <a:solidFill>
                  <a:srgbClr val="000000"/>
                </a:solidFill>
                <a:latin typeface="Myriad Roman" charset="0"/>
              </a:rPr>
              <a:t>Price of </a:t>
            </a:r>
            <a:r>
              <a:rPr lang="en-US" sz="1400" dirty="0" smtClean="0">
                <a:solidFill>
                  <a:srgbClr val="000000"/>
                </a:solidFill>
                <a:latin typeface="Myriad Roman" charset="0"/>
              </a:rPr>
              <a:t>cotton </a:t>
            </a:r>
          </a:p>
          <a:p>
            <a:pPr marL="1588" indent="-1588" algn="ctr"/>
            <a:r>
              <a:rPr lang="en-US" sz="1400" dirty="0" smtClean="0">
                <a:solidFill>
                  <a:srgbClr val="000000"/>
                </a:solidFill>
                <a:latin typeface="Myriad Roman" charset="0"/>
              </a:rPr>
              <a:t>(per pound)</a:t>
            </a:r>
            <a:endParaRPr lang="en-US" sz="1400" dirty="0"/>
          </a:p>
        </p:txBody>
      </p:sp>
      <p:sp>
        <p:nvSpPr>
          <p:cNvPr id="92" name="Rectangle 879"/>
          <p:cNvSpPr>
            <a:spLocks noChangeArrowheads="1"/>
          </p:cNvSpPr>
          <p:nvPr/>
        </p:nvSpPr>
        <p:spPr bwMode="auto">
          <a:xfrm>
            <a:off x="3462338" y="6116638"/>
            <a:ext cx="2176462"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marL="1588" indent="-1588" algn="ctr"/>
            <a:r>
              <a:rPr lang="en-US" sz="1400" dirty="0">
                <a:solidFill>
                  <a:srgbClr val="000000"/>
                </a:solidFill>
                <a:latin typeface="Myriad Roman" charset="0"/>
              </a:rPr>
              <a:t>Quantity of </a:t>
            </a:r>
            <a:r>
              <a:rPr lang="en-US" sz="1400" dirty="0" smtClean="0">
                <a:solidFill>
                  <a:srgbClr val="000000"/>
                </a:solidFill>
                <a:latin typeface="Myriad Roman" charset="0"/>
              </a:rPr>
              <a:t>cotton </a:t>
            </a:r>
          </a:p>
          <a:p>
            <a:pPr marL="1588" indent="-1588" algn="ctr"/>
            <a:r>
              <a:rPr lang="en-US" sz="1400" dirty="0" smtClean="0">
                <a:solidFill>
                  <a:srgbClr val="000000"/>
                </a:solidFill>
                <a:latin typeface="Myriad Roman" charset="0"/>
              </a:rPr>
              <a:t>(per pound)</a:t>
            </a:r>
            <a:endParaRPr lang="en-US" sz="1400" dirty="0"/>
          </a:p>
        </p:txBody>
      </p:sp>
      <p:sp>
        <p:nvSpPr>
          <p:cNvPr id="94" name="Freeform 839"/>
          <p:cNvSpPr>
            <a:spLocks/>
          </p:cNvSpPr>
          <p:nvPr/>
        </p:nvSpPr>
        <p:spPr bwMode="auto">
          <a:xfrm>
            <a:off x="1897063" y="2854325"/>
            <a:ext cx="2493962" cy="2527300"/>
          </a:xfrm>
          <a:custGeom>
            <a:avLst/>
            <a:gdLst>
              <a:gd name="T0" fmla="*/ 0 w 423"/>
              <a:gd name="T1" fmla="*/ 0 h 494"/>
              <a:gd name="T2" fmla="*/ 423 w 423"/>
              <a:gd name="T3" fmla="*/ 494 h 494"/>
            </a:gdLst>
            <a:ahLst/>
            <a:cxnLst>
              <a:cxn ang="0">
                <a:pos x="T0" y="T1"/>
              </a:cxn>
              <a:cxn ang="0">
                <a:pos x="T2" y="T3"/>
              </a:cxn>
            </a:cxnLst>
            <a:rect l="0" t="0" r="r" b="b"/>
            <a:pathLst>
              <a:path w="423" h="494">
                <a:moveTo>
                  <a:pt x="0" y="0"/>
                </a:moveTo>
                <a:cubicBezTo>
                  <a:pt x="23" y="133"/>
                  <a:pt x="158" y="409"/>
                  <a:pt x="423" y="494"/>
                </a:cubicBezTo>
              </a:path>
            </a:pathLst>
          </a:custGeom>
          <a:noFill/>
          <a:ln w="30163" cap="flat">
            <a:solidFill>
              <a:srgbClr val="3C5DAA"/>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 name="Oval 840"/>
          <p:cNvSpPr>
            <a:spLocks noChangeArrowheads="1"/>
          </p:cNvSpPr>
          <p:nvPr/>
        </p:nvSpPr>
        <p:spPr bwMode="auto">
          <a:xfrm>
            <a:off x="1836738" y="2803525"/>
            <a:ext cx="117475" cy="10318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 name="Oval 841"/>
          <p:cNvSpPr>
            <a:spLocks noChangeArrowheads="1"/>
          </p:cNvSpPr>
          <p:nvPr/>
        </p:nvSpPr>
        <p:spPr bwMode="auto">
          <a:xfrm>
            <a:off x="1973263" y="3222625"/>
            <a:ext cx="119062" cy="10477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 name="Oval 842"/>
          <p:cNvSpPr>
            <a:spLocks noChangeArrowheads="1"/>
          </p:cNvSpPr>
          <p:nvPr/>
        </p:nvSpPr>
        <p:spPr bwMode="auto">
          <a:xfrm>
            <a:off x="2185988" y="3646488"/>
            <a:ext cx="119062" cy="10477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 name="Oval 843"/>
          <p:cNvSpPr>
            <a:spLocks noChangeArrowheads="1"/>
          </p:cNvSpPr>
          <p:nvPr/>
        </p:nvSpPr>
        <p:spPr bwMode="auto">
          <a:xfrm>
            <a:off x="2468563" y="4067175"/>
            <a:ext cx="115887" cy="1016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 name="Oval 844"/>
          <p:cNvSpPr>
            <a:spLocks noChangeArrowheads="1"/>
          </p:cNvSpPr>
          <p:nvPr/>
        </p:nvSpPr>
        <p:spPr bwMode="auto">
          <a:xfrm>
            <a:off x="2857500" y="4487863"/>
            <a:ext cx="119062" cy="1016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1" name="Oval 845"/>
          <p:cNvSpPr>
            <a:spLocks noChangeArrowheads="1"/>
          </p:cNvSpPr>
          <p:nvPr/>
        </p:nvSpPr>
        <p:spPr bwMode="auto">
          <a:xfrm>
            <a:off x="3381375" y="4905375"/>
            <a:ext cx="119062" cy="10477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2" name="Oval 846"/>
          <p:cNvSpPr>
            <a:spLocks noChangeArrowheads="1"/>
          </p:cNvSpPr>
          <p:nvPr/>
        </p:nvSpPr>
        <p:spPr bwMode="auto">
          <a:xfrm>
            <a:off x="4330700" y="5330825"/>
            <a:ext cx="120650" cy="10318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 name="Rectangle 882"/>
          <p:cNvSpPr>
            <a:spLocks noChangeArrowheads="1"/>
          </p:cNvSpPr>
          <p:nvPr/>
        </p:nvSpPr>
        <p:spPr bwMode="auto">
          <a:xfrm>
            <a:off x="4340225" y="4956175"/>
            <a:ext cx="898525" cy="43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marL="1588" indent="-1588" algn="ctr"/>
            <a:r>
              <a:rPr lang="en-US" sz="1400" dirty="0">
                <a:solidFill>
                  <a:srgbClr val="000000"/>
                </a:solidFill>
                <a:latin typeface="Myriad Roman" charset="0"/>
              </a:rPr>
              <a:t>Demand curve, </a:t>
            </a:r>
            <a:r>
              <a:rPr lang="en-US" sz="1400" i="1" dirty="0">
                <a:solidFill>
                  <a:srgbClr val="000000"/>
                </a:solidFill>
                <a:latin typeface="Myriad Roman" charset="0"/>
              </a:rPr>
              <a:t>D</a:t>
            </a:r>
            <a:endParaRPr lang="en-US" sz="1400" i="1" dirty="0"/>
          </a:p>
        </p:txBody>
      </p:sp>
      <p:sp>
        <p:nvSpPr>
          <p:cNvPr id="104" name="Rectangle 883"/>
          <p:cNvSpPr>
            <a:spLocks noChangeArrowheads="1"/>
          </p:cNvSpPr>
          <p:nvPr/>
        </p:nvSpPr>
        <p:spPr bwMode="auto">
          <a:xfrm>
            <a:off x="1819274" y="4834995"/>
            <a:ext cx="129857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marL="1588" indent="-1588"/>
            <a:r>
              <a:rPr lang="en-US" sz="1400" dirty="0">
                <a:solidFill>
                  <a:schemeClr val="tx1">
                    <a:lumMod val="75000"/>
                    <a:lumOff val="25000"/>
                  </a:schemeClr>
                </a:solidFill>
                <a:latin typeface="Myriad Roman" charset="0"/>
              </a:rPr>
              <a:t>As price </a:t>
            </a:r>
            <a:r>
              <a:rPr lang="en-US" sz="1400" dirty="0" smtClean="0">
                <a:solidFill>
                  <a:schemeClr val="tx1">
                    <a:lumMod val="75000"/>
                    <a:lumOff val="25000"/>
                  </a:schemeClr>
                </a:solidFill>
                <a:latin typeface="Myriad Roman" charset="0"/>
              </a:rPr>
              <a:t>falls, </a:t>
            </a:r>
            <a:r>
              <a:rPr lang="en-US" sz="1400" dirty="0">
                <a:solidFill>
                  <a:schemeClr val="tx1">
                    <a:lumMod val="75000"/>
                    <a:lumOff val="25000"/>
                  </a:schemeClr>
                </a:solidFill>
                <a:latin typeface="Myriad Roman" charset="0"/>
              </a:rPr>
              <a:t>the quantity demanded </a:t>
            </a:r>
            <a:r>
              <a:rPr lang="en-US" sz="1400" dirty="0" smtClean="0">
                <a:solidFill>
                  <a:schemeClr val="tx1">
                    <a:lumMod val="75000"/>
                    <a:lumOff val="25000"/>
                  </a:schemeClr>
                </a:solidFill>
                <a:latin typeface="Myriad Roman" charset="0"/>
              </a:rPr>
              <a:t>rises</a:t>
            </a:r>
            <a:endParaRPr lang="en-US" sz="1400" dirty="0">
              <a:solidFill>
                <a:schemeClr val="tx1">
                  <a:lumMod val="75000"/>
                  <a:lumOff val="25000"/>
                </a:schemeClr>
              </a:solidFill>
            </a:endParaRPr>
          </a:p>
        </p:txBody>
      </p:sp>
      <p:pic>
        <p:nvPicPr>
          <p:cNvPr id="1027"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410200" y="1274571"/>
            <a:ext cx="3200400" cy="43414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3" name="Picture 9" descr="Machine generated alternative text: 10.0"/>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a:off x="7523928" y="4396015"/>
            <a:ext cx="457200" cy="228600"/>
          </a:xfrm>
          <a:prstGeom prst="rect">
            <a:avLst/>
          </a:prstGeom>
          <a:noFill/>
          <a:extLst>
            <a:ext uri="{909E8E84-426E-40DD-AFC4-6F175D3DCCD1}">
              <a14:hiddenFill xmlns="" xmlns:a14="http://schemas.microsoft.com/office/drawing/2010/main">
                <a:solidFill>
                  <a:srgbClr val="FFFFFF"/>
                </a:solidFill>
              </a14:hiddenFill>
            </a:ext>
          </a:extLst>
        </p:spPr>
      </p:pic>
      <p:pic>
        <p:nvPicPr>
          <p:cNvPr id="1034" name="Picture 10" descr="Machine generated alternative text: 11.5"/>
          <p:cNvPicPr>
            <a:picLocks noChangeAspect="1" noChangeArrowheads="1"/>
          </p:cNvPicPr>
          <p:nvPr/>
        </p:nvPicPr>
        <p:blipFill>
          <a:blip r:embed="rId4" cstate="screen">
            <a:extLst>
              <a:ext uri="{28A0092B-C50C-407E-A947-70E740481C1C}">
                <a14:useLocalDpi xmlns="" xmlns:a14="http://schemas.microsoft.com/office/drawing/2010/main" val="0"/>
              </a:ext>
            </a:extLst>
          </a:blip>
          <a:srcRect/>
          <a:stretch>
            <a:fillRect/>
          </a:stretch>
        </p:blipFill>
        <p:spPr bwMode="auto">
          <a:xfrm>
            <a:off x="7514065" y="4804849"/>
            <a:ext cx="476926" cy="245148"/>
          </a:xfrm>
          <a:prstGeom prst="rect">
            <a:avLst/>
          </a:prstGeom>
          <a:noFill/>
          <a:extLst>
            <a:ext uri="{909E8E84-426E-40DD-AFC4-6F175D3DCCD1}">
              <a14:hiddenFill xmlns="" xmlns:a14="http://schemas.microsoft.com/office/drawing/2010/main">
                <a:solidFill>
                  <a:srgbClr val="FFFFFF"/>
                </a:solidFill>
              </a14:hiddenFill>
            </a:ext>
          </a:extLst>
        </p:spPr>
      </p:pic>
      <p:pic>
        <p:nvPicPr>
          <p:cNvPr id="1035" name="Picture 11"/>
          <p:cNvPicPr>
            <a:picLocks noChangeAspect="1" noChangeArrowheads="1"/>
          </p:cNvPicPr>
          <p:nvPr/>
        </p:nvPicPr>
        <p:blipFill rotWithShape="1">
          <a:blip r:embed="rId5" cstate="screen">
            <a:extLst>
              <a:ext uri="{28A0092B-C50C-407E-A947-70E740481C1C}">
                <a14:useLocalDpi xmlns="" xmlns:a14="http://schemas.microsoft.com/office/drawing/2010/main" val="0"/>
              </a:ext>
            </a:extLst>
          </a:blip>
          <a:srcRect/>
          <a:stretch/>
        </p:blipFill>
        <p:spPr bwMode="auto">
          <a:xfrm>
            <a:off x="7543503" y="3955091"/>
            <a:ext cx="418051" cy="2606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6" cstate="screen">
            <a:extLst>
              <a:ext uri="{28A0092B-C50C-407E-A947-70E740481C1C}">
                <a14:useLocalDpi xmlns="" xmlns:a14="http://schemas.microsoft.com/office/drawing/2010/main" val="0"/>
              </a:ext>
            </a:extLst>
          </a:blip>
          <a:srcRect/>
          <a:stretch>
            <a:fillRect/>
          </a:stretch>
        </p:blipFill>
        <p:spPr bwMode="auto">
          <a:xfrm>
            <a:off x="7557986" y="3531679"/>
            <a:ext cx="389085" cy="2431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rotWithShape="1">
          <a:blip r:embed="rId7" cstate="screen">
            <a:extLst>
              <a:ext uri="{28A0092B-C50C-407E-A947-70E740481C1C}">
                <a14:useLocalDpi xmlns="" xmlns:a14="http://schemas.microsoft.com/office/drawing/2010/main" val="0"/>
              </a:ext>
            </a:extLst>
          </a:blip>
          <a:srcRect/>
          <a:stretch/>
        </p:blipFill>
        <p:spPr bwMode="auto">
          <a:xfrm>
            <a:off x="7569648" y="3105282"/>
            <a:ext cx="365760" cy="246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8" cstate="screen">
            <a:extLst>
              <a:ext uri="{28A0092B-C50C-407E-A947-70E740481C1C}">
                <a14:useLocalDpi xmlns="" xmlns:a14="http://schemas.microsoft.com/office/drawing/2010/main" val="0"/>
              </a:ext>
            </a:extLst>
          </a:blip>
          <a:srcRect/>
          <a:stretch>
            <a:fillRect/>
          </a:stretch>
        </p:blipFill>
        <p:spPr bwMode="auto">
          <a:xfrm>
            <a:off x="7545585" y="2650728"/>
            <a:ext cx="413886" cy="274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9" cstate="screen">
            <a:extLst>
              <a:ext uri="{28A0092B-C50C-407E-A947-70E740481C1C}">
                <a14:useLocalDpi xmlns="" xmlns:a14="http://schemas.microsoft.com/office/drawing/2010/main" val="0"/>
              </a:ext>
            </a:extLst>
          </a:blip>
          <a:srcRect/>
          <a:stretch>
            <a:fillRect/>
          </a:stretch>
        </p:blipFill>
        <p:spPr bwMode="auto">
          <a:xfrm>
            <a:off x="7503354" y="5230231"/>
            <a:ext cx="498349" cy="274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10" cstate="screen">
            <a:extLst>
              <a:ext uri="{28A0092B-C50C-407E-A947-70E740481C1C}">
                <a14:useLocalDpi xmlns="" xmlns:a14="http://schemas.microsoft.com/office/drawing/2010/main" val="0"/>
              </a:ext>
            </a:extLst>
          </a:blip>
          <a:srcRect/>
          <a:stretch>
            <a:fillRect/>
          </a:stretch>
        </p:blipFill>
        <p:spPr bwMode="auto">
          <a:xfrm>
            <a:off x="5946807" y="5230231"/>
            <a:ext cx="457200" cy="2458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41" name="Picture 17"/>
          <p:cNvPicPr>
            <a:picLocks noChangeAspect="1" noChangeArrowheads="1"/>
          </p:cNvPicPr>
          <p:nvPr/>
        </p:nvPicPr>
        <p:blipFill>
          <a:blip r:embed="rId11" cstate="screen">
            <a:extLst>
              <a:ext uri="{28A0092B-C50C-407E-A947-70E740481C1C}">
                <a14:useLocalDpi xmlns="" xmlns:a14="http://schemas.microsoft.com/office/drawing/2010/main" val="0"/>
              </a:ext>
            </a:extLst>
          </a:blip>
          <a:srcRect/>
          <a:stretch>
            <a:fillRect/>
          </a:stretch>
        </p:blipFill>
        <p:spPr bwMode="auto">
          <a:xfrm>
            <a:off x="5946807" y="4817793"/>
            <a:ext cx="457200" cy="2438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42" name="Picture 18"/>
          <p:cNvPicPr>
            <a:picLocks noChangeAspect="1" noChangeArrowheads="1"/>
          </p:cNvPicPr>
          <p:nvPr/>
        </p:nvPicPr>
        <p:blipFill>
          <a:blip r:embed="rId12" cstate="screen">
            <a:extLst>
              <a:ext uri="{28A0092B-C50C-407E-A947-70E740481C1C}">
                <a14:useLocalDpi xmlns="" xmlns:a14="http://schemas.microsoft.com/office/drawing/2010/main" val="0"/>
              </a:ext>
            </a:extLst>
          </a:blip>
          <a:srcRect/>
          <a:stretch>
            <a:fillRect/>
          </a:stretch>
        </p:blipFill>
        <p:spPr bwMode="auto">
          <a:xfrm>
            <a:off x="5946807" y="4366167"/>
            <a:ext cx="457200" cy="2830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43" name="Picture 19"/>
          <p:cNvPicPr>
            <a:picLocks noChangeAspect="1" noChangeArrowheads="1"/>
          </p:cNvPicPr>
          <p:nvPr/>
        </p:nvPicPr>
        <p:blipFill>
          <a:blip r:embed="rId13" cstate="screen">
            <a:extLst>
              <a:ext uri="{28A0092B-C50C-407E-A947-70E740481C1C}">
                <a14:useLocalDpi xmlns="" xmlns:a14="http://schemas.microsoft.com/office/drawing/2010/main" val="0"/>
              </a:ext>
            </a:extLst>
          </a:blip>
          <a:srcRect/>
          <a:stretch>
            <a:fillRect/>
          </a:stretch>
        </p:blipFill>
        <p:spPr bwMode="auto">
          <a:xfrm>
            <a:off x="5940908" y="3923250"/>
            <a:ext cx="468998" cy="274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44" name="Picture 20"/>
          <p:cNvPicPr>
            <a:picLocks noChangeAspect="1" noChangeArrowheads="1"/>
          </p:cNvPicPr>
          <p:nvPr/>
        </p:nvPicPr>
        <p:blipFill>
          <a:blip r:embed="rId14" cstate="screen">
            <a:extLst>
              <a:ext uri="{28A0092B-C50C-407E-A947-70E740481C1C}">
                <a14:useLocalDpi xmlns="" xmlns:a14="http://schemas.microsoft.com/office/drawing/2010/main" val="0"/>
              </a:ext>
            </a:extLst>
          </a:blip>
          <a:srcRect/>
          <a:stretch>
            <a:fillRect/>
          </a:stretch>
        </p:blipFill>
        <p:spPr bwMode="auto">
          <a:xfrm>
            <a:off x="5946807" y="3498061"/>
            <a:ext cx="457200" cy="2565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45" name="Picture 21"/>
          <p:cNvPicPr>
            <a:picLocks noChangeAspect="1" noChangeArrowheads="1"/>
          </p:cNvPicPr>
          <p:nvPr/>
        </p:nvPicPr>
        <p:blipFill>
          <a:blip r:embed="rId15" cstate="screen">
            <a:extLst>
              <a:ext uri="{28A0092B-C50C-407E-A947-70E740481C1C}">
                <a14:useLocalDpi xmlns="" xmlns:a14="http://schemas.microsoft.com/office/drawing/2010/main" val="0"/>
              </a:ext>
            </a:extLst>
          </a:blip>
          <a:srcRect/>
          <a:stretch>
            <a:fillRect/>
          </a:stretch>
        </p:blipFill>
        <p:spPr bwMode="auto">
          <a:xfrm>
            <a:off x="5946807" y="3093645"/>
            <a:ext cx="457200" cy="2358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46" name="Picture 22"/>
          <p:cNvPicPr>
            <a:picLocks noChangeAspect="1" noChangeArrowheads="1"/>
          </p:cNvPicPr>
          <p:nvPr/>
        </p:nvPicPr>
        <p:blipFill>
          <a:blip r:embed="rId16" cstate="screen">
            <a:extLst>
              <a:ext uri="{28A0092B-C50C-407E-A947-70E740481C1C}">
                <a14:useLocalDpi xmlns="" xmlns:a14="http://schemas.microsoft.com/office/drawing/2010/main" val="0"/>
              </a:ext>
            </a:extLst>
          </a:blip>
          <a:srcRect/>
          <a:stretch>
            <a:fillRect/>
          </a:stretch>
        </p:blipFill>
        <p:spPr bwMode="auto">
          <a:xfrm>
            <a:off x="5867401" y="2650728"/>
            <a:ext cx="616013" cy="274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0436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6"/>
                                        </p:tgtEl>
                                        <p:attrNameLst>
                                          <p:attrName>style.visibility</p:attrName>
                                        </p:attrNameLst>
                                      </p:cBhvr>
                                      <p:to>
                                        <p:strVal val="visible"/>
                                      </p:to>
                                    </p:set>
                                    <p:animEffect transition="in" filter="fade">
                                      <p:cBhvr>
                                        <p:cTn id="7" dur="500"/>
                                        <p:tgtEl>
                                          <p:spTgt spid="1046"/>
                                        </p:tgtEl>
                                      </p:cBhvr>
                                    </p:animEffect>
                                  </p:childTnLst>
                                </p:cTn>
                              </p:par>
                              <p:par>
                                <p:cTn id="8" presetID="10" presetClass="entr" presetSubtype="0" fill="hold" nodeType="withEffect">
                                  <p:stCondLst>
                                    <p:cond delay="0"/>
                                  </p:stCondLst>
                                  <p:childTnLst>
                                    <p:set>
                                      <p:cBhvr>
                                        <p:cTn id="9" dur="1" fill="hold">
                                          <p:stCondLst>
                                            <p:cond delay="0"/>
                                          </p:stCondLst>
                                        </p:cTn>
                                        <p:tgtEl>
                                          <p:spTgt spid="1038"/>
                                        </p:tgtEl>
                                        <p:attrNameLst>
                                          <p:attrName>style.visibility</p:attrName>
                                        </p:attrNameLst>
                                      </p:cBhvr>
                                      <p:to>
                                        <p:strVal val="visible"/>
                                      </p:to>
                                    </p:set>
                                    <p:animEffect transition="in" filter="fade">
                                      <p:cBhvr>
                                        <p:cTn id="10" dur="500"/>
                                        <p:tgtEl>
                                          <p:spTgt spid="10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45"/>
                                        </p:tgtEl>
                                        <p:attrNameLst>
                                          <p:attrName>style.visibility</p:attrName>
                                        </p:attrNameLst>
                                      </p:cBhvr>
                                      <p:to>
                                        <p:strVal val="visible"/>
                                      </p:to>
                                    </p:set>
                                    <p:animEffect transition="in" filter="fade">
                                      <p:cBhvr>
                                        <p:cTn id="18" dur="500"/>
                                        <p:tgtEl>
                                          <p:spTgt spid="1045"/>
                                        </p:tgtEl>
                                      </p:cBhvr>
                                    </p:animEffect>
                                  </p:childTnLst>
                                </p:cTn>
                              </p:par>
                              <p:par>
                                <p:cTn id="19" presetID="10" presetClass="entr" presetSubtype="0" fill="hold" nodeType="withEffect">
                                  <p:stCondLst>
                                    <p:cond delay="0"/>
                                  </p:stCondLst>
                                  <p:childTnLst>
                                    <p:set>
                                      <p:cBhvr>
                                        <p:cTn id="20" dur="1" fill="hold">
                                          <p:stCondLst>
                                            <p:cond delay="0"/>
                                          </p:stCondLst>
                                        </p:cTn>
                                        <p:tgtEl>
                                          <p:spTgt spid="1037"/>
                                        </p:tgtEl>
                                        <p:attrNameLst>
                                          <p:attrName>style.visibility</p:attrName>
                                        </p:attrNameLst>
                                      </p:cBhvr>
                                      <p:to>
                                        <p:strVal val="visible"/>
                                      </p:to>
                                    </p:set>
                                    <p:animEffect transition="in" filter="fade">
                                      <p:cBhvr>
                                        <p:cTn id="21" dur="500"/>
                                        <p:tgtEl>
                                          <p:spTgt spid="10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7"/>
                                        </p:tgtEl>
                                        <p:attrNameLst>
                                          <p:attrName>style.visibility</p:attrName>
                                        </p:attrNameLst>
                                      </p:cBhvr>
                                      <p:to>
                                        <p:strVal val="visible"/>
                                      </p:to>
                                    </p:set>
                                    <p:animEffect transition="in" filter="fade">
                                      <p:cBhvr>
                                        <p:cTn id="24" dur="500"/>
                                        <p:tgtEl>
                                          <p:spTgt spid="9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44"/>
                                        </p:tgtEl>
                                        <p:attrNameLst>
                                          <p:attrName>style.visibility</p:attrName>
                                        </p:attrNameLst>
                                      </p:cBhvr>
                                      <p:to>
                                        <p:strVal val="visible"/>
                                      </p:to>
                                    </p:set>
                                    <p:animEffect transition="in" filter="fade">
                                      <p:cBhvr>
                                        <p:cTn id="29" dur="500"/>
                                        <p:tgtEl>
                                          <p:spTgt spid="1044"/>
                                        </p:tgtEl>
                                      </p:cBhvr>
                                    </p:animEffect>
                                  </p:childTnLst>
                                </p:cTn>
                              </p:par>
                              <p:par>
                                <p:cTn id="30" presetID="10" presetClass="entr" presetSubtype="0" fill="hold" nodeType="withEffect">
                                  <p:stCondLst>
                                    <p:cond delay="0"/>
                                  </p:stCondLst>
                                  <p:childTnLst>
                                    <p:set>
                                      <p:cBhvr>
                                        <p:cTn id="31" dur="1" fill="hold">
                                          <p:stCondLst>
                                            <p:cond delay="0"/>
                                          </p:stCondLst>
                                        </p:cTn>
                                        <p:tgtEl>
                                          <p:spTgt spid="1036"/>
                                        </p:tgtEl>
                                        <p:attrNameLst>
                                          <p:attrName>style.visibility</p:attrName>
                                        </p:attrNameLst>
                                      </p:cBhvr>
                                      <p:to>
                                        <p:strVal val="visible"/>
                                      </p:to>
                                    </p:set>
                                    <p:animEffect transition="in" filter="fade">
                                      <p:cBhvr>
                                        <p:cTn id="32" dur="500"/>
                                        <p:tgtEl>
                                          <p:spTgt spid="103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500"/>
                                        <p:tgtEl>
                                          <p:spTgt spid="9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43"/>
                                        </p:tgtEl>
                                        <p:attrNameLst>
                                          <p:attrName>style.visibility</p:attrName>
                                        </p:attrNameLst>
                                      </p:cBhvr>
                                      <p:to>
                                        <p:strVal val="visible"/>
                                      </p:to>
                                    </p:set>
                                    <p:animEffect transition="in" filter="fade">
                                      <p:cBhvr>
                                        <p:cTn id="40" dur="500"/>
                                        <p:tgtEl>
                                          <p:spTgt spid="1043"/>
                                        </p:tgtEl>
                                      </p:cBhvr>
                                    </p:animEffect>
                                  </p:childTnLst>
                                </p:cTn>
                              </p:par>
                              <p:par>
                                <p:cTn id="41" presetID="10" presetClass="entr" presetSubtype="0" fill="hold" nodeType="withEffect">
                                  <p:stCondLst>
                                    <p:cond delay="0"/>
                                  </p:stCondLst>
                                  <p:childTnLst>
                                    <p:set>
                                      <p:cBhvr>
                                        <p:cTn id="42" dur="1" fill="hold">
                                          <p:stCondLst>
                                            <p:cond delay="0"/>
                                          </p:stCondLst>
                                        </p:cTn>
                                        <p:tgtEl>
                                          <p:spTgt spid="1035"/>
                                        </p:tgtEl>
                                        <p:attrNameLst>
                                          <p:attrName>style.visibility</p:attrName>
                                        </p:attrNameLst>
                                      </p:cBhvr>
                                      <p:to>
                                        <p:strVal val="visible"/>
                                      </p:to>
                                    </p:set>
                                    <p:animEffect transition="in" filter="fade">
                                      <p:cBhvr>
                                        <p:cTn id="43" dur="500"/>
                                        <p:tgtEl>
                                          <p:spTgt spid="10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fade">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42"/>
                                        </p:tgtEl>
                                        <p:attrNameLst>
                                          <p:attrName>style.visibility</p:attrName>
                                        </p:attrNameLst>
                                      </p:cBhvr>
                                      <p:to>
                                        <p:strVal val="visible"/>
                                      </p:to>
                                    </p:set>
                                    <p:animEffect transition="in" filter="fade">
                                      <p:cBhvr>
                                        <p:cTn id="51" dur="500"/>
                                        <p:tgtEl>
                                          <p:spTgt spid="1042"/>
                                        </p:tgtEl>
                                      </p:cBhvr>
                                    </p:animEffect>
                                  </p:childTnLst>
                                </p:cTn>
                              </p:par>
                              <p:par>
                                <p:cTn id="52" presetID="10" presetClass="entr" presetSubtype="0" fill="hold" nodeType="withEffect">
                                  <p:stCondLst>
                                    <p:cond delay="0"/>
                                  </p:stCondLst>
                                  <p:childTnLst>
                                    <p:set>
                                      <p:cBhvr>
                                        <p:cTn id="53" dur="1" fill="hold">
                                          <p:stCondLst>
                                            <p:cond delay="0"/>
                                          </p:stCondLst>
                                        </p:cTn>
                                        <p:tgtEl>
                                          <p:spTgt spid="1033"/>
                                        </p:tgtEl>
                                        <p:attrNameLst>
                                          <p:attrName>style.visibility</p:attrName>
                                        </p:attrNameLst>
                                      </p:cBhvr>
                                      <p:to>
                                        <p:strVal val="visible"/>
                                      </p:to>
                                    </p:set>
                                    <p:animEffect transition="in" filter="fade">
                                      <p:cBhvr>
                                        <p:cTn id="54" dur="500"/>
                                        <p:tgtEl>
                                          <p:spTgt spid="103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0"/>
                                        </p:tgtEl>
                                        <p:attrNameLst>
                                          <p:attrName>style.visibility</p:attrName>
                                        </p:attrNameLst>
                                      </p:cBhvr>
                                      <p:to>
                                        <p:strVal val="visible"/>
                                      </p:to>
                                    </p:set>
                                    <p:animEffect transition="in" filter="fade">
                                      <p:cBhvr>
                                        <p:cTn id="57" dur="500"/>
                                        <p:tgtEl>
                                          <p:spTgt spid="10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41"/>
                                        </p:tgtEl>
                                        <p:attrNameLst>
                                          <p:attrName>style.visibility</p:attrName>
                                        </p:attrNameLst>
                                      </p:cBhvr>
                                      <p:to>
                                        <p:strVal val="visible"/>
                                      </p:to>
                                    </p:set>
                                    <p:animEffect transition="in" filter="fade">
                                      <p:cBhvr>
                                        <p:cTn id="62" dur="500"/>
                                        <p:tgtEl>
                                          <p:spTgt spid="1041"/>
                                        </p:tgtEl>
                                      </p:cBhvr>
                                    </p:animEffect>
                                  </p:childTnLst>
                                </p:cTn>
                              </p:par>
                              <p:par>
                                <p:cTn id="63" presetID="10" presetClass="entr" presetSubtype="0" fill="hold" nodeType="withEffect">
                                  <p:stCondLst>
                                    <p:cond delay="0"/>
                                  </p:stCondLst>
                                  <p:childTnLst>
                                    <p:set>
                                      <p:cBhvr>
                                        <p:cTn id="64" dur="1" fill="hold">
                                          <p:stCondLst>
                                            <p:cond delay="0"/>
                                          </p:stCondLst>
                                        </p:cTn>
                                        <p:tgtEl>
                                          <p:spTgt spid="1034"/>
                                        </p:tgtEl>
                                        <p:attrNameLst>
                                          <p:attrName>style.visibility</p:attrName>
                                        </p:attrNameLst>
                                      </p:cBhvr>
                                      <p:to>
                                        <p:strVal val="visible"/>
                                      </p:to>
                                    </p:set>
                                    <p:animEffect transition="in" filter="fade">
                                      <p:cBhvr>
                                        <p:cTn id="65" dur="500"/>
                                        <p:tgtEl>
                                          <p:spTgt spid="103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1"/>
                                        </p:tgtEl>
                                        <p:attrNameLst>
                                          <p:attrName>style.visibility</p:attrName>
                                        </p:attrNameLst>
                                      </p:cBhvr>
                                      <p:to>
                                        <p:strVal val="visible"/>
                                      </p:to>
                                    </p:set>
                                    <p:animEffect transition="in" filter="fade">
                                      <p:cBhvr>
                                        <p:cTn id="68" dur="500"/>
                                        <p:tgtEl>
                                          <p:spTgt spid="10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040"/>
                                        </p:tgtEl>
                                        <p:attrNameLst>
                                          <p:attrName>style.visibility</p:attrName>
                                        </p:attrNameLst>
                                      </p:cBhvr>
                                      <p:to>
                                        <p:strVal val="visible"/>
                                      </p:to>
                                    </p:set>
                                    <p:animEffect transition="in" filter="fade">
                                      <p:cBhvr>
                                        <p:cTn id="73" dur="500"/>
                                        <p:tgtEl>
                                          <p:spTgt spid="1040"/>
                                        </p:tgtEl>
                                      </p:cBhvr>
                                    </p:animEffect>
                                  </p:childTnLst>
                                </p:cTn>
                              </p:par>
                              <p:par>
                                <p:cTn id="74" presetID="10" presetClass="entr" presetSubtype="0" fill="hold" nodeType="withEffect">
                                  <p:stCondLst>
                                    <p:cond delay="0"/>
                                  </p:stCondLst>
                                  <p:childTnLst>
                                    <p:set>
                                      <p:cBhvr>
                                        <p:cTn id="75" dur="1" fill="hold">
                                          <p:stCondLst>
                                            <p:cond delay="0"/>
                                          </p:stCondLst>
                                        </p:cTn>
                                        <p:tgtEl>
                                          <p:spTgt spid="1039"/>
                                        </p:tgtEl>
                                        <p:attrNameLst>
                                          <p:attrName>style.visibility</p:attrName>
                                        </p:attrNameLst>
                                      </p:cBhvr>
                                      <p:to>
                                        <p:strVal val="visible"/>
                                      </p:to>
                                    </p:set>
                                    <p:animEffect transition="in" filter="fade">
                                      <p:cBhvr>
                                        <p:cTn id="76" dur="500"/>
                                        <p:tgtEl>
                                          <p:spTgt spid="103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2"/>
                                        </p:tgtEl>
                                        <p:attrNameLst>
                                          <p:attrName>style.visibility</p:attrName>
                                        </p:attrNameLst>
                                      </p:cBhvr>
                                      <p:to>
                                        <p:strVal val="visible"/>
                                      </p:to>
                                    </p:set>
                                    <p:animEffect transition="in" filter="fade">
                                      <p:cBhvr>
                                        <p:cTn id="79" dur="500"/>
                                        <p:tgtEl>
                                          <p:spTgt spid="10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94"/>
                                        </p:tgtEl>
                                        <p:attrNameLst>
                                          <p:attrName>style.visibility</p:attrName>
                                        </p:attrNameLst>
                                      </p:cBhvr>
                                      <p:to>
                                        <p:strVal val="visible"/>
                                      </p:to>
                                    </p:set>
                                    <p:animEffect transition="in" filter="wipe(left)">
                                      <p:cBhvr>
                                        <p:cTn id="84" dur="500"/>
                                        <p:tgtEl>
                                          <p:spTgt spid="94"/>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103"/>
                                        </p:tgtEl>
                                        <p:attrNameLst>
                                          <p:attrName>style.visibility</p:attrName>
                                        </p:attrNameLst>
                                      </p:cBhvr>
                                      <p:to>
                                        <p:strVal val="visible"/>
                                      </p:to>
                                    </p:set>
                                    <p:animEffect transition="in" filter="fade">
                                      <p:cBhvr>
                                        <p:cTn id="88" dur="500"/>
                                        <p:tgtEl>
                                          <p:spTgt spid="103"/>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86"/>
                                        </p:tgtEl>
                                        <p:attrNameLst>
                                          <p:attrName>style.visibility</p:attrName>
                                        </p:attrNameLst>
                                      </p:cBhvr>
                                      <p:to>
                                        <p:strVal val="visible"/>
                                      </p:to>
                                    </p:set>
                                    <p:animEffect transition="in" filter="fade">
                                      <p:cBhvr>
                                        <p:cTn id="92" dur="500"/>
                                        <p:tgtEl>
                                          <p:spTgt spid="8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4"/>
                                        </p:tgtEl>
                                        <p:attrNameLst>
                                          <p:attrName>style.visibility</p:attrName>
                                        </p:attrNameLst>
                                      </p:cBhvr>
                                      <p:to>
                                        <p:strVal val="visible"/>
                                      </p:to>
                                    </p:set>
                                    <p:animEffect transition="in" filter="fade">
                                      <p:cBhvr>
                                        <p:cTn id="95"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94" grpId="0" animBg="1"/>
      <p:bldP spid="96" grpId="0" animBg="1"/>
      <p:bldP spid="97" grpId="0" animBg="1"/>
      <p:bldP spid="98" grpId="0" animBg="1"/>
      <p:bldP spid="99" grpId="0" animBg="1"/>
      <p:bldP spid="100" grpId="0" animBg="1"/>
      <p:bldP spid="101" grpId="0" animBg="1"/>
      <p:bldP spid="102" grpId="0" animBg="1"/>
      <p:bldP spid="103" grpId="0"/>
      <p:bldP spid="10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Content Placeholder 4"/>
          <p:cNvSpPr>
            <a:spLocks noGrp="1"/>
          </p:cNvSpPr>
          <p:nvPr>
            <p:ph idx="1"/>
          </p:nvPr>
        </p:nvSpPr>
        <p:spPr/>
        <p:txBody>
          <a:bodyPr/>
          <a:lstStyle/>
          <a:p>
            <a:r>
              <a:rPr lang="en-US" smtClean="0"/>
              <a:t>Don’t be sloppy in terminology:</a:t>
            </a:r>
          </a:p>
          <a:p>
            <a:endParaRPr lang="en-US" smtClean="0"/>
          </a:p>
        </p:txBody>
      </p:sp>
      <p:pic>
        <p:nvPicPr>
          <p:cNvPr id="40965"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962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Not Equal 5"/>
          <p:cNvSpPr/>
          <p:nvPr/>
        </p:nvSpPr>
        <p:spPr>
          <a:xfrm>
            <a:off x="3733800" y="2716213"/>
            <a:ext cx="914400" cy="533400"/>
          </a:xfrm>
          <a:prstGeom prst="mathNotEqual">
            <a:avLst>
              <a:gd name="adj1" fmla="val 14918"/>
              <a:gd name="adj2" fmla="val 6600000"/>
              <a:gd name="adj3" fmla="val 20362"/>
            </a:avLst>
          </a:prstGeom>
          <a:solidFill>
            <a:srgbClr val="CC0066"/>
          </a:solidFill>
          <a:ln>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CC0066"/>
              </a:solidFill>
            </a:endParaRPr>
          </a:p>
        </p:txBody>
      </p:sp>
      <p:sp>
        <p:nvSpPr>
          <p:cNvPr id="7" name="TextBox 6"/>
          <p:cNvSpPr txBox="1">
            <a:spLocks noChangeArrowheads="1"/>
          </p:cNvSpPr>
          <p:nvPr/>
        </p:nvSpPr>
        <p:spPr bwMode="auto">
          <a:xfrm>
            <a:off x="762000" y="2601913"/>
            <a:ext cx="2819400"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3200" b="1" dirty="0" smtClean="0">
                <a:latin typeface="Candara" pitchFamily="34" charset="0"/>
              </a:rPr>
              <a:t>a </a:t>
            </a:r>
            <a:r>
              <a:rPr lang="en-US" sz="3200" b="1" i="1" dirty="0" smtClean="0">
                <a:latin typeface="Candara" pitchFamily="34" charset="0"/>
              </a:rPr>
              <a:t>“change in demand”  </a:t>
            </a:r>
            <a:r>
              <a:rPr lang="en-US" sz="3200" b="1" dirty="0" smtClean="0">
                <a:latin typeface="Candara" pitchFamily="34" charset="0"/>
              </a:rPr>
              <a:t>	</a:t>
            </a:r>
            <a:endParaRPr lang="en-US" sz="3200" b="1" dirty="0">
              <a:latin typeface="Candara" pitchFamily="34" charset="0"/>
            </a:endParaRPr>
          </a:p>
        </p:txBody>
      </p:sp>
      <p:sp>
        <p:nvSpPr>
          <p:cNvPr id="8" name="TextBox 7"/>
          <p:cNvSpPr txBox="1">
            <a:spLocks noChangeArrowheads="1"/>
          </p:cNvSpPr>
          <p:nvPr/>
        </p:nvSpPr>
        <p:spPr bwMode="auto">
          <a:xfrm>
            <a:off x="5029200" y="2544763"/>
            <a:ext cx="3886200"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3200" b="1" dirty="0" smtClean="0">
                <a:latin typeface="Candara" pitchFamily="34" charset="0"/>
              </a:rPr>
              <a:t>a </a:t>
            </a:r>
            <a:r>
              <a:rPr lang="en-US" sz="3200" b="1" i="1" dirty="0" smtClean="0">
                <a:latin typeface="Candara" pitchFamily="34" charset="0"/>
              </a:rPr>
              <a:t>“change in quantity demanded”</a:t>
            </a:r>
            <a:endParaRPr lang="en-US" sz="3200" b="1" i="1" dirty="0">
              <a:latin typeface="Candara" pitchFamily="34" charset="0"/>
            </a:endParaRPr>
          </a:p>
        </p:txBody>
      </p:sp>
      <p:sp>
        <p:nvSpPr>
          <p:cNvPr id="10" name="Oval 9"/>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970" name="TextBox 10">
            <a:hlinkClick r:id="rId3"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3"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 xmlns:p14="http://schemas.microsoft.com/office/powerpoint/2010/main" val="20256612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auto">
              <a:spcAft>
                <a:spcPts val="0"/>
              </a:spcAft>
              <a:defRPr/>
            </a:pPr>
            <a:r>
              <a:rPr lang="en-US" sz="3200" smtClean="0">
                <a:solidFill>
                  <a:schemeClr val="accent6">
                    <a:lumMod val="75000"/>
                  </a:schemeClr>
                </a:solidFill>
              </a:rPr>
              <a:t>Changes in Demand vs. Changes in Quantity Demanded</a:t>
            </a:r>
            <a:endParaRPr lang="en-US" sz="3200" dirty="0">
              <a:solidFill>
                <a:schemeClr val="accent6">
                  <a:lumMod val="75000"/>
                </a:schemeClr>
              </a:solidFill>
            </a:endParaRPr>
          </a:p>
        </p:txBody>
      </p:sp>
      <p:sp>
        <p:nvSpPr>
          <p:cNvPr id="41987" name="Line 6"/>
          <p:cNvSpPr>
            <a:spLocks noChangeShapeType="1"/>
          </p:cNvSpPr>
          <p:nvPr/>
        </p:nvSpPr>
        <p:spPr bwMode="auto">
          <a:xfrm>
            <a:off x="685800" y="2057400"/>
            <a:ext cx="0" cy="3352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1988" name="Line 7"/>
          <p:cNvSpPr>
            <a:spLocks noChangeShapeType="1"/>
          </p:cNvSpPr>
          <p:nvPr/>
        </p:nvSpPr>
        <p:spPr bwMode="auto">
          <a:xfrm>
            <a:off x="685800" y="5410200"/>
            <a:ext cx="35052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1989" name="Line 8"/>
          <p:cNvSpPr>
            <a:spLocks noChangeShapeType="1"/>
          </p:cNvSpPr>
          <p:nvPr/>
        </p:nvSpPr>
        <p:spPr bwMode="auto">
          <a:xfrm>
            <a:off x="4800600" y="5410200"/>
            <a:ext cx="35052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1990" name="Line 9"/>
          <p:cNvSpPr>
            <a:spLocks noChangeShapeType="1"/>
          </p:cNvSpPr>
          <p:nvPr/>
        </p:nvSpPr>
        <p:spPr bwMode="auto">
          <a:xfrm flipV="1">
            <a:off x="4800600" y="1905000"/>
            <a:ext cx="0" cy="35052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1991" name="Text Box 10"/>
          <p:cNvSpPr txBox="1">
            <a:spLocks noChangeArrowheads="1"/>
          </p:cNvSpPr>
          <p:nvPr/>
        </p:nvSpPr>
        <p:spPr bwMode="auto">
          <a:xfrm>
            <a:off x="8088313" y="5715000"/>
            <a:ext cx="950912"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1600" b="1">
                <a:latin typeface="Candara" pitchFamily="34" charset="0"/>
              </a:rPr>
              <a:t>Quantity</a:t>
            </a:r>
          </a:p>
        </p:txBody>
      </p:sp>
      <p:sp>
        <p:nvSpPr>
          <p:cNvPr id="41992" name="Text Box 11"/>
          <p:cNvSpPr txBox="1">
            <a:spLocks noChangeArrowheads="1"/>
          </p:cNvSpPr>
          <p:nvPr/>
        </p:nvSpPr>
        <p:spPr bwMode="auto">
          <a:xfrm>
            <a:off x="3592513" y="5711825"/>
            <a:ext cx="995362"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1600" b="1">
                <a:latin typeface="Candara" pitchFamily="34" charset="0"/>
              </a:rPr>
              <a:t>Quantity </a:t>
            </a:r>
          </a:p>
        </p:txBody>
      </p:sp>
      <p:sp>
        <p:nvSpPr>
          <p:cNvPr id="41993" name="Text Box 12"/>
          <p:cNvSpPr txBox="1">
            <a:spLocks noChangeArrowheads="1"/>
          </p:cNvSpPr>
          <p:nvPr/>
        </p:nvSpPr>
        <p:spPr bwMode="auto">
          <a:xfrm rot="-5400000">
            <a:off x="47625" y="2141538"/>
            <a:ext cx="728663"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b="1">
                <a:latin typeface="Candara" pitchFamily="34" charset="0"/>
              </a:rPr>
              <a:t>Price </a:t>
            </a:r>
          </a:p>
        </p:txBody>
      </p:sp>
      <p:sp>
        <p:nvSpPr>
          <p:cNvPr id="41994" name="Text Box 13"/>
          <p:cNvSpPr txBox="1">
            <a:spLocks noChangeArrowheads="1"/>
          </p:cNvSpPr>
          <p:nvPr/>
        </p:nvSpPr>
        <p:spPr bwMode="auto">
          <a:xfrm rot="-5400000">
            <a:off x="4086225" y="2217738"/>
            <a:ext cx="728663"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b="1">
                <a:latin typeface="Candara" pitchFamily="34" charset="0"/>
              </a:rPr>
              <a:t>Price </a:t>
            </a:r>
          </a:p>
        </p:txBody>
      </p:sp>
      <p:sp>
        <p:nvSpPr>
          <p:cNvPr id="41995" name="Text Box 14"/>
          <p:cNvSpPr txBox="1">
            <a:spLocks noChangeArrowheads="1"/>
          </p:cNvSpPr>
          <p:nvPr/>
        </p:nvSpPr>
        <p:spPr bwMode="auto">
          <a:xfrm>
            <a:off x="852488" y="1295400"/>
            <a:ext cx="24257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r>
              <a:rPr lang="en-US" sz="2000" b="1" dirty="0" smtClean="0">
                <a:latin typeface="Candara" pitchFamily="34" charset="0"/>
              </a:rPr>
              <a:t>Change in </a:t>
            </a:r>
            <a:r>
              <a:rPr lang="en-US" sz="2400" b="1" dirty="0" smtClean="0">
                <a:solidFill>
                  <a:srgbClr val="0070C0"/>
                </a:solidFill>
                <a:latin typeface="Candara" pitchFamily="34" charset="0"/>
              </a:rPr>
              <a:t>demand</a:t>
            </a:r>
            <a:endParaRPr lang="en-US" sz="1600" b="1" dirty="0">
              <a:solidFill>
                <a:srgbClr val="0070C0"/>
              </a:solidFill>
              <a:latin typeface="Candara" pitchFamily="34" charset="0"/>
            </a:endParaRPr>
          </a:p>
        </p:txBody>
      </p:sp>
      <p:sp>
        <p:nvSpPr>
          <p:cNvPr id="13" name="Text Box 15"/>
          <p:cNvSpPr txBox="1">
            <a:spLocks noChangeArrowheads="1"/>
          </p:cNvSpPr>
          <p:nvPr/>
        </p:nvSpPr>
        <p:spPr bwMode="auto">
          <a:xfrm>
            <a:off x="4624402" y="1295400"/>
            <a:ext cx="390363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r>
              <a:rPr lang="en-US" sz="2000" b="1" dirty="0">
                <a:latin typeface="Candara" pitchFamily="34" charset="0"/>
              </a:rPr>
              <a:t>Change in </a:t>
            </a:r>
            <a:r>
              <a:rPr lang="en-US" sz="2400" b="1" dirty="0" smtClean="0">
                <a:solidFill>
                  <a:srgbClr val="990033"/>
                </a:solidFill>
                <a:latin typeface="Candara" pitchFamily="34" charset="0"/>
              </a:rPr>
              <a:t>quantity demanded</a:t>
            </a:r>
            <a:endParaRPr lang="en-US" sz="2400" b="1" dirty="0">
              <a:solidFill>
                <a:srgbClr val="990033"/>
              </a:solidFill>
              <a:latin typeface="Candara" pitchFamily="34" charset="0"/>
            </a:endParaRPr>
          </a:p>
        </p:txBody>
      </p:sp>
      <p:sp>
        <p:nvSpPr>
          <p:cNvPr id="41997" name="Line 16"/>
          <p:cNvSpPr>
            <a:spLocks noChangeShapeType="1"/>
          </p:cNvSpPr>
          <p:nvPr/>
        </p:nvSpPr>
        <p:spPr bwMode="auto">
          <a:xfrm>
            <a:off x="990600" y="2362200"/>
            <a:ext cx="2438400" cy="2362200"/>
          </a:xfrm>
          <a:prstGeom prst="line">
            <a:avLst/>
          </a:prstGeom>
          <a:noFill/>
          <a:ln w="30163" cap="flat">
            <a:solidFill>
              <a:srgbClr val="3C5DAA"/>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998" name="Line 17"/>
          <p:cNvSpPr>
            <a:spLocks noChangeShapeType="1"/>
          </p:cNvSpPr>
          <p:nvPr/>
        </p:nvSpPr>
        <p:spPr bwMode="auto">
          <a:xfrm>
            <a:off x="5257800" y="2438400"/>
            <a:ext cx="2209800" cy="2133600"/>
          </a:xfrm>
          <a:prstGeom prst="line">
            <a:avLst/>
          </a:prstGeom>
          <a:noFill/>
          <a:ln w="30163" cap="flat">
            <a:solidFill>
              <a:srgbClr val="3C5DAA"/>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 name="Line 19"/>
          <p:cNvSpPr>
            <a:spLocks noChangeShapeType="1"/>
          </p:cNvSpPr>
          <p:nvPr/>
        </p:nvSpPr>
        <p:spPr bwMode="auto">
          <a:xfrm>
            <a:off x="2108200" y="2198688"/>
            <a:ext cx="1828800" cy="1828800"/>
          </a:xfrm>
          <a:prstGeom prst="line">
            <a:avLst/>
          </a:prstGeom>
          <a:noFill/>
          <a:ln w="30163" cap="flat">
            <a:solidFill>
              <a:srgbClr val="3C5DAA"/>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 name="Oval 20"/>
          <p:cNvSpPr>
            <a:spLocks noChangeArrowheads="1"/>
          </p:cNvSpPr>
          <p:nvPr/>
        </p:nvSpPr>
        <p:spPr bwMode="auto">
          <a:xfrm>
            <a:off x="5715000" y="2895600"/>
            <a:ext cx="152400" cy="152400"/>
          </a:xfrm>
          <a:prstGeom prst="ellipse">
            <a:avLst/>
          </a:prstGeom>
          <a:solidFill>
            <a:schemeClr val="tx1"/>
          </a:solidFill>
          <a:ln w="9525">
            <a:solidFill>
              <a:schemeClr val="tx1"/>
            </a:solidFill>
            <a:round/>
            <a:headEnd/>
            <a:tailEnd/>
          </a:ln>
        </p:spPr>
        <p:txBody>
          <a:bodyPr wrap="none" anchor="ctr"/>
          <a:lstStyle/>
          <a:p>
            <a:pPr eaLnBrk="0" hangingPunct="0"/>
            <a:endParaRPr lang="en-US">
              <a:latin typeface="Candara" pitchFamily="34" charset="0"/>
            </a:endParaRPr>
          </a:p>
        </p:txBody>
      </p:sp>
      <p:sp>
        <p:nvSpPr>
          <p:cNvPr id="20" name="Line 22"/>
          <p:cNvSpPr>
            <a:spLocks noChangeShapeType="1"/>
          </p:cNvSpPr>
          <p:nvPr/>
        </p:nvSpPr>
        <p:spPr bwMode="auto">
          <a:xfrm>
            <a:off x="1752600" y="2895600"/>
            <a:ext cx="609600" cy="0"/>
          </a:xfrm>
          <a:prstGeom prst="line">
            <a:avLst/>
          </a:prstGeom>
          <a:noFill/>
          <a:ln w="38100">
            <a:solidFill>
              <a:srgbClr val="990033"/>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2" name="Line 24"/>
          <p:cNvSpPr>
            <a:spLocks noChangeShapeType="1"/>
          </p:cNvSpPr>
          <p:nvPr/>
        </p:nvSpPr>
        <p:spPr bwMode="auto">
          <a:xfrm>
            <a:off x="6019800" y="2895600"/>
            <a:ext cx="1066800" cy="1066800"/>
          </a:xfrm>
          <a:prstGeom prst="line">
            <a:avLst/>
          </a:prstGeom>
          <a:noFill/>
          <a:ln w="38100">
            <a:solidFill>
              <a:srgbClr val="990033"/>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2003" name="Text Box 25"/>
          <p:cNvSpPr txBox="1">
            <a:spLocks noChangeArrowheads="1"/>
          </p:cNvSpPr>
          <p:nvPr/>
        </p:nvSpPr>
        <p:spPr bwMode="auto">
          <a:xfrm>
            <a:off x="3352800" y="4662488"/>
            <a:ext cx="37863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eaLnBrk="0" hangingPunct="0">
              <a:defRPr b="1">
                <a:solidFill>
                  <a:schemeClr val="accent1"/>
                </a:solidFill>
                <a:latin typeface="Candara" pitchFamily="34" charset="0"/>
                <a:cs typeface="Arial" charset="0"/>
              </a:defRPr>
            </a:lvl1pPr>
            <a:lvl2pPr marL="742950" indent="-285750" eaLnBrk="0" hangingPunct="0">
              <a:defRPr>
                <a:latin typeface="Calibri" pitchFamily="34" charset="0"/>
                <a:cs typeface="Arial" charset="0"/>
              </a:defRPr>
            </a:lvl2pPr>
            <a:lvl3pPr marL="1143000" indent="-228600" eaLnBrk="0" hangingPunct="0">
              <a:defRPr>
                <a:latin typeface="Calibri" pitchFamily="34" charset="0"/>
                <a:cs typeface="Arial" charset="0"/>
              </a:defRPr>
            </a:lvl3pPr>
            <a:lvl4pPr marL="1600200" indent="-228600" eaLnBrk="0" hangingPunct="0">
              <a:defRPr>
                <a:latin typeface="Calibri" pitchFamily="34" charset="0"/>
                <a:cs typeface="Arial" charset="0"/>
              </a:defRPr>
            </a:lvl4pPr>
            <a:lvl5pPr marL="2057400" indent="-228600" eaLnBrk="0" hangingPunct="0">
              <a:defRPr>
                <a:latin typeface="Calibri" pitchFamily="34" charset="0"/>
                <a:cs typeface="Arial" charset="0"/>
              </a:defRPr>
            </a:lvl5pPr>
            <a:lvl6pPr marL="2514600" indent="-228600" eaLnBrk="0" fontAlgn="base" hangingPunct="0">
              <a:spcBef>
                <a:spcPct val="0"/>
              </a:spcBef>
              <a:spcAft>
                <a:spcPct val="0"/>
              </a:spcAft>
              <a:defRPr>
                <a:latin typeface="Calibri" pitchFamily="34" charset="0"/>
                <a:cs typeface="Arial" charset="0"/>
              </a:defRPr>
            </a:lvl6pPr>
            <a:lvl7pPr marL="2971800" indent="-228600" eaLnBrk="0" fontAlgn="base" hangingPunct="0">
              <a:spcBef>
                <a:spcPct val="0"/>
              </a:spcBef>
              <a:spcAft>
                <a:spcPct val="0"/>
              </a:spcAft>
              <a:defRPr>
                <a:latin typeface="Calibri" pitchFamily="34" charset="0"/>
                <a:cs typeface="Arial" charset="0"/>
              </a:defRPr>
            </a:lvl7pPr>
            <a:lvl8pPr marL="3429000" indent="-228600" eaLnBrk="0" fontAlgn="base" hangingPunct="0">
              <a:spcBef>
                <a:spcPct val="0"/>
              </a:spcBef>
              <a:spcAft>
                <a:spcPct val="0"/>
              </a:spcAft>
              <a:defRPr>
                <a:latin typeface="Calibri" pitchFamily="34" charset="0"/>
                <a:cs typeface="Arial" charset="0"/>
              </a:defRPr>
            </a:lvl8pPr>
            <a:lvl9pPr marL="3886200" indent="-228600" eaLnBrk="0" fontAlgn="base" hangingPunct="0">
              <a:spcBef>
                <a:spcPct val="0"/>
              </a:spcBef>
              <a:spcAft>
                <a:spcPct val="0"/>
              </a:spcAft>
              <a:defRPr>
                <a:latin typeface="Calibri" pitchFamily="34" charset="0"/>
                <a:cs typeface="Arial" charset="0"/>
              </a:defRPr>
            </a:lvl9pPr>
          </a:lstStyle>
          <a:p>
            <a:r>
              <a:rPr lang="en-US" i="1" dirty="0" smtClean="0"/>
              <a:t>D</a:t>
            </a:r>
            <a:r>
              <a:rPr lang="en-US" baseline="-25000" dirty="0" smtClean="0"/>
              <a:t>1</a:t>
            </a:r>
            <a:endParaRPr lang="en-US" dirty="0"/>
          </a:p>
        </p:txBody>
      </p:sp>
      <p:sp>
        <p:nvSpPr>
          <p:cNvPr id="25" name="Text Box 27"/>
          <p:cNvSpPr txBox="1">
            <a:spLocks noChangeArrowheads="1"/>
          </p:cNvSpPr>
          <p:nvPr/>
        </p:nvSpPr>
        <p:spPr bwMode="auto">
          <a:xfrm>
            <a:off x="3910013" y="3919538"/>
            <a:ext cx="40748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b="1" i="1" dirty="0" smtClean="0">
                <a:solidFill>
                  <a:schemeClr val="accent1"/>
                </a:solidFill>
                <a:latin typeface="Candara" pitchFamily="34" charset="0"/>
              </a:rPr>
              <a:t>D</a:t>
            </a:r>
            <a:r>
              <a:rPr lang="en-US" b="1" baseline="-25000" dirty="0" smtClean="0">
                <a:solidFill>
                  <a:schemeClr val="accent1"/>
                </a:solidFill>
                <a:latin typeface="Candara" pitchFamily="34" charset="0"/>
              </a:rPr>
              <a:t>2</a:t>
            </a:r>
            <a:endParaRPr lang="en-US" b="1" baseline="-25000" dirty="0">
              <a:solidFill>
                <a:schemeClr val="accent1"/>
              </a:solidFill>
              <a:latin typeface="Candara" pitchFamily="34" charset="0"/>
            </a:endParaRPr>
          </a:p>
        </p:txBody>
      </p:sp>
      <p:sp>
        <p:nvSpPr>
          <p:cNvPr id="26" name="Line 28"/>
          <p:cNvSpPr>
            <a:spLocks noChangeShapeType="1"/>
          </p:cNvSpPr>
          <p:nvPr/>
        </p:nvSpPr>
        <p:spPr bwMode="auto">
          <a:xfrm>
            <a:off x="4800600" y="2971800"/>
            <a:ext cx="914400"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7" name="Line 29"/>
          <p:cNvSpPr>
            <a:spLocks noChangeShapeType="1"/>
          </p:cNvSpPr>
          <p:nvPr/>
        </p:nvSpPr>
        <p:spPr bwMode="auto">
          <a:xfrm>
            <a:off x="5791200" y="3048000"/>
            <a:ext cx="0" cy="23622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8" name="Line 31"/>
          <p:cNvSpPr>
            <a:spLocks noChangeShapeType="1"/>
          </p:cNvSpPr>
          <p:nvPr/>
        </p:nvSpPr>
        <p:spPr bwMode="auto">
          <a:xfrm>
            <a:off x="7010400" y="4148138"/>
            <a:ext cx="0" cy="1281112"/>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9" name="Line 33"/>
          <p:cNvSpPr>
            <a:spLocks noChangeShapeType="1"/>
          </p:cNvSpPr>
          <p:nvPr/>
        </p:nvSpPr>
        <p:spPr bwMode="auto">
          <a:xfrm>
            <a:off x="4800600" y="4148138"/>
            <a:ext cx="2133600"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2009" name="Text Box 34"/>
          <p:cNvSpPr txBox="1">
            <a:spLocks noChangeArrowheads="1"/>
          </p:cNvSpPr>
          <p:nvPr/>
        </p:nvSpPr>
        <p:spPr bwMode="auto">
          <a:xfrm>
            <a:off x="4191000" y="2819400"/>
            <a:ext cx="62388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1600" dirty="0" smtClean="0">
                <a:latin typeface="Candara" pitchFamily="34" charset="0"/>
              </a:rPr>
              <a:t>$1.00</a:t>
            </a:r>
            <a:endParaRPr lang="en-US" sz="1600" dirty="0">
              <a:latin typeface="Candara" pitchFamily="34" charset="0"/>
            </a:endParaRPr>
          </a:p>
        </p:txBody>
      </p:sp>
      <p:sp>
        <p:nvSpPr>
          <p:cNvPr id="42010" name="Text Box 35"/>
          <p:cNvSpPr txBox="1">
            <a:spLocks noChangeArrowheads="1"/>
          </p:cNvSpPr>
          <p:nvPr/>
        </p:nvSpPr>
        <p:spPr bwMode="auto">
          <a:xfrm>
            <a:off x="4419600" y="3962400"/>
            <a:ext cx="44916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1600" dirty="0" smtClean="0">
                <a:latin typeface="Candara" pitchFamily="34" charset="0"/>
              </a:rPr>
              <a:t>.50</a:t>
            </a:r>
            <a:endParaRPr lang="en-US" sz="1600" dirty="0">
              <a:latin typeface="Candara" pitchFamily="34" charset="0"/>
            </a:endParaRPr>
          </a:p>
        </p:txBody>
      </p:sp>
      <p:sp>
        <p:nvSpPr>
          <p:cNvPr id="42011" name="Text Box 36"/>
          <p:cNvSpPr txBox="1">
            <a:spLocks noChangeArrowheads="1"/>
          </p:cNvSpPr>
          <p:nvPr/>
        </p:nvSpPr>
        <p:spPr bwMode="auto">
          <a:xfrm>
            <a:off x="5622925" y="5395913"/>
            <a:ext cx="36901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1600" dirty="0" smtClean="0">
                <a:latin typeface="Candara" pitchFamily="34" charset="0"/>
              </a:rPr>
              <a:t>10</a:t>
            </a:r>
            <a:endParaRPr lang="en-US" sz="1600" dirty="0">
              <a:latin typeface="Candara" pitchFamily="34" charset="0"/>
            </a:endParaRPr>
          </a:p>
        </p:txBody>
      </p:sp>
      <p:sp>
        <p:nvSpPr>
          <p:cNvPr id="42012" name="Text Box 37"/>
          <p:cNvSpPr txBox="1">
            <a:spLocks noChangeArrowheads="1"/>
          </p:cNvSpPr>
          <p:nvPr/>
        </p:nvSpPr>
        <p:spPr bwMode="auto">
          <a:xfrm>
            <a:off x="6781800" y="5410200"/>
            <a:ext cx="51167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1600" dirty="0" smtClean="0">
                <a:latin typeface="Candara" pitchFamily="34" charset="0"/>
              </a:rPr>
              <a:t>14.2</a:t>
            </a:r>
            <a:endParaRPr lang="en-US" sz="1600" dirty="0">
              <a:latin typeface="Candara" pitchFamily="34" charset="0"/>
            </a:endParaRPr>
          </a:p>
        </p:txBody>
      </p:sp>
      <p:sp>
        <p:nvSpPr>
          <p:cNvPr id="42013" name="Text Box 25"/>
          <p:cNvSpPr txBox="1">
            <a:spLocks noChangeArrowheads="1"/>
          </p:cNvSpPr>
          <p:nvPr/>
        </p:nvSpPr>
        <p:spPr bwMode="auto">
          <a:xfrm>
            <a:off x="7415213" y="4572000"/>
            <a:ext cx="37863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eaLnBrk="0" hangingPunct="0">
              <a:defRPr b="1">
                <a:solidFill>
                  <a:schemeClr val="accent1"/>
                </a:solidFill>
                <a:latin typeface="Candara" pitchFamily="34" charset="0"/>
                <a:cs typeface="Arial" charset="0"/>
              </a:defRPr>
            </a:lvl1pPr>
            <a:lvl2pPr marL="742950" indent="-285750" eaLnBrk="0" hangingPunct="0">
              <a:defRPr>
                <a:latin typeface="Calibri" pitchFamily="34" charset="0"/>
                <a:cs typeface="Arial" charset="0"/>
              </a:defRPr>
            </a:lvl2pPr>
            <a:lvl3pPr marL="1143000" indent="-228600" eaLnBrk="0" hangingPunct="0">
              <a:defRPr>
                <a:latin typeface="Calibri" pitchFamily="34" charset="0"/>
                <a:cs typeface="Arial" charset="0"/>
              </a:defRPr>
            </a:lvl3pPr>
            <a:lvl4pPr marL="1600200" indent="-228600" eaLnBrk="0" hangingPunct="0">
              <a:defRPr>
                <a:latin typeface="Calibri" pitchFamily="34" charset="0"/>
                <a:cs typeface="Arial" charset="0"/>
              </a:defRPr>
            </a:lvl4pPr>
            <a:lvl5pPr marL="2057400" indent="-228600" eaLnBrk="0" hangingPunct="0">
              <a:defRPr>
                <a:latin typeface="Calibri" pitchFamily="34" charset="0"/>
                <a:cs typeface="Arial" charset="0"/>
              </a:defRPr>
            </a:lvl5pPr>
            <a:lvl6pPr marL="2514600" indent="-228600" eaLnBrk="0" fontAlgn="base" hangingPunct="0">
              <a:spcBef>
                <a:spcPct val="0"/>
              </a:spcBef>
              <a:spcAft>
                <a:spcPct val="0"/>
              </a:spcAft>
              <a:defRPr>
                <a:latin typeface="Calibri" pitchFamily="34" charset="0"/>
                <a:cs typeface="Arial" charset="0"/>
              </a:defRPr>
            </a:lvl6pPr>
            <a:lvl7pPr marL="2971800" indent="-228600" eaLnBrk="0" fontAlgn="base" hangingPunct="0">
              <a:spcBef>
                <a:spcPct val="0"/>
              </a:spcBef>
              <a:spcAft>
                <a:spcPct val="0"/>
              </a:spcAft>
              <a:defRPr>
                <a:latin typeface="Calibri" pitchFamily="34" charset="0"/>
                <a:cs typeface="Arial" charset="0"/>
              </a:defRPr>
            </a:lvl7pPr>
            <a:lvl8pPr marL="3429000" indent="-228600" eaLnBrk="0" fontAlgn="base" hangingPunct="0">
              <a:spcBef>
                <a:spcPct val="0"/>
              </a:spcBef>
              <a:spcAft>
                <a:spcPct val="0"/>
              </a:spcAft>
              <a:defRPr>
                <a:latin typeface="Calibri" pitchFamily="34" charset="0"/>
                <a:cs typeface="Arial" charset="0"/>
              </a:defRPr>
            </a:lvl8pPr>
            <a:lvl9pPr marL="3886200" indent="-228600" eaLnBrk="0" fontAlgn="base" hangingPunct="0">
              <a:spcBef>
                <a:spcPct val="0"/>
              </a:spcBef>
              <a:spcAft>
                <a:spcPct val="0"/>
              </a:spcAft>
              <a:defRPr>
                <a:latin typeface="Calibri" pitchFamily="34" charset="0"/>
                <a:cs typeface="Arial" charset="0"/>
              </a:defRPr>
            </a:lvl9pPr>
          </a:lstStyle>
          <a:p>
            <a:r>
              <a:rPr lang="en-US" i="1" dirty="0" smtClean="0"/>
              <a:t>D</a:t>
            </a:r>
            <a:r>
              <a:rPr lang="en-US" baseline="-25000" dirty="0" smtClean="0"/>
              <a:t>1</a:t>
            </a:r>
            <a:endParaRPr lang="en-US" dirty="0"/>
          </a:p>
        </p:txBody>
      </p:sp>
      <p:sp>
        <p:nvSpPr>
          <p:cNvPr id="19" name="Oval 21"/>
          <p:cNvSpPr>
            <a:spLocks noChangeArrowheads="1"/>
          </p:cNvSpPr>
          <p:nvPr/>
        </p:nvSpPr>
        <p:spPr bwMode="auto">
          <a:xfrm>
            <a:off x="6934200" y="4067175"/>
            <a:ext cx="152400" cy="152400"/>
          </a:xfrm>
          <a:prstGeom prst="ellipse">
            <a:avLst/>
          </a:prstGeom>
          <a:solidFill>
            <a:schemeClr val="tx1"/>
          </a:solidFill>
          <a:ln w="9525">
            <a:solidFill>
              <a:schemeClr val="tx1"/>
            </a:solidFill>
            <a:round/>
            <a:headEnd/>
            <a:tailEnd/>
          </a:ln>
        </p:spPr>
        <p:txBody>
          <a:bodyPr wrap="none" anchor="ctr"/>
          <a:lstStyle/>
          <a:p>
            <a:pPr eaLnBrk="0" hangingPunct="0"/>
            <a:endParaRPr lang="en-US">
              <a:latin typeface="Candara" pitchFamily="34" charset="0"/>
            </a:endParaRPr>
          </a:p>
        </p:txBody>
      </p:sp>
      <p:sp>
        <p:nvSpPr>
          <p:cNvPr id="35" name="Line 28"/>
          <p:cNvSpPr>
            <a:spLocks noChangeShapeType="1"/>
          </p:cNvSpPr>
          <p:nvPr/>
        </p:nvSpPr>
        <p:spPr bwMode="auto">
          <a:xfrm>
            <a:off x="669925" y="2971800"/>
            <a:ext cx="914400"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6" name="Line 29"/>
          <p:cNvSpPr>
            <a:spLocks noChangeShapeType="1"/>
          </p:cNvSpPr>
          <p:nvPr/>
        </p:nvSpPr>
        <p:spPr bwMode="auto">
          <a:xfrm>
            <a:off x="1660525" y="3048000"/>
            <a:ext cx="0" cy="236220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2017" name="Text Box 34"/>
          <p:cNvSpPr txBox="1">
            <a:spLocks noChangeArrowheads="1"/>
          </p:cNvSpPr>
          <p:nvPr/>
        </p:nvSpPr>
        <p:spPr bwMode="auto">
          <a:xfrm>
            <a:off x="76200" y="2819400"/>
            <a:ext cx="62388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1600" dirty="0" smtClean="0">
                <a:latin typeface="Candara" pitchFamily="34" charset="0"/>
              </a:rPr>
              <a:t>$1.00</a:t>
            </a:r>
            <a:endParaRPr lang="en-US" sz="1600" dirty="0">
              <a:latin typeface="Candara" pitchFamily="34" charset="0"/>
            </a:endParaRPr>
          </a:p>
        </p:txBody>
      </p:sp>
      <p:sp>
        <p:nvSpPr>
          <p:cNvPr id="42018" name="Text Box 36"/>
          <p:cNvSpPr txBox="1">
            <a:spLocks noChangeArrowheads="1"/>
          </p:cNvSpPr>
          <p:nvPr/>
        </p:nvSpPr>
        <p:spPr bwMode="auto">
          <a:xfrm>
            <a:off x="1492250" y="5395913"/>
            <a:ext cx="36901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1600" dirty="0" smtClean="0">
                <a:latin typeface="Candara" pitchFamily="34" charset="0"/>
              </a:rPr>
              <a:t>10</a:t>
            </a:r>
            <a:endParaRPr lang="en-US" sz="1600" dirty="0">
              <a:latin typeface="Candara" pitchFamily="34" charset="0"/>
            </a:endParaRPr>
          </a:p>
        </p:txBody>
      </p:sp>
      <p:sp>
        <p:nvSpPr>
          <p:cNvPr id="39" name="Line 31"/>
          <p:cNvSpPr>
            <a:spLocks noChangeShapeType="1"/>
          </p:cNvSpPr>
          <p:nvPr/>
        </p:nvSpPr>
        <p:spPr bwMode="auto">
          <a:xfrm>
            <a:off x="2895600" y="2971800"/>
            <a:ext cx="0" cy="2468563"/>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 name="Line 33"/>
          <p:cNvSpPr>
            <a:spLocks noChangeShapeType="1"/>
          </p:cNvSpPr>
          <p:nvPr/>
        </p:nvSpPr>
        <p:spPr bwMode="auto">
          <a:xfrm>
            <a:off x="685800" y="2971800"/>
            <a:ext cx="2193925"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1" name="Text Box 37"/>
          <p:cNvSpPr txBox="1">
            <a:spLocks noChangeArrowheads="1"/>
          </p:cNvSpPr>
          <p:nvPr/>
        </p:nvSpPr>
        <p:spPr bwMode="auto">
          <a:xfrm>
            <a:off x="2667000" y="5453063"/>
            <a:ext cx="35779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1600" dirty="0" smtClean="0">
                <a:latin typeface="Candara" pitchFamily="34" charset="0"/>
              </a:rPr>
              <a:t>15</a:t>
            </a:r>
            <a:endParaRPr lang="en-US" sz="1600" dirty="0">
              <a:latin typeface="Candara" pitchFamily="34" charset="0"/>
            </a:endParaRPr>
          </a:p>
        </p:txBody>
      </p:sp>
      <p:sp>
        <p:nvSpPr>
          <p:cNvPr id="42" name="Oval 21"/>
          <p:cNvSpPr>
            <a:spLocks noChangeArrowheads="1"/>
          </p:cNvSpPr>
          <p:nvPr/>
        </p:nvSpPr>
        <p:spPr bwMode="auto">
          <a:xfrm>
            <a:off x="2819400" y="2906713"/>
            <a:ext cx="152400" cy="152400"/>
          </a:xfrm>
          <a:prstGeom prst="ellipse">
            <a:avLst/>
          </a:prstGeom>
          <a:solidFill>
            <a:schemeClr val="tx1"/>
          </a:solidFill>
          <a:ln w="9525">
            <a:solidFill>
              <a:schemeClr val="tx1"/>
            </a:solidFill>
            <a:round/>
            <a:headEnd/>
            <a:tailEnd/>
          </a:ln>
        </p:spPr>
        <p:txBody>
          <a:bodyPr wrap="none" anchor="ctr"/>
          <a:lstStyle/>
          <a:p>
            <a:pPr eaLnBrk="0" hangingPunct="0"/>
            <a:endParaRPr lang="en-US">
              <a:latin typeface="Candara" pitchFamily="34" charset="0"/>
            </a:endParaRPr>
          </a:p>
        </p:txBody>
      </p:sp>
      <p:sp>
        <p:nvSpPr>
          <p:cNvPr id="42023" name="Oval 21"/>
          <p:cNvSpPr>
            <a:spLocks noChangeArrowheads="1"/>
          </p:cNvSpPr>
          <p:nvPr/>
        </p:nvSpPr>
        <p:spPr bwMode="auto">
          <a:xfrm>
            <a:off x="1577975" y="2917825"/>
            <a:ext cx="152400" cy="152400"/>
          </a:xfrm>
          <a:prstGeom prst="ellipse">
            <a:avLst/>
          </a:prstGeom>
          <a:solidFill>
            <a:schemeClr val="tx1"/>
          </a:solidFill>
          <a:ln w="9525">
            <a:solidFill>
              <a:schemeClr val="tx1"/>
            </a:solidFill>
            <a:round/>
            <a:headEnd/>
            <a:tailEnd/>
          </a:ln>
        </p:spPr>
        <p:txBody>
          <a:bodyPr wrap="none" anchor="ctr"/>
          <a:lstStyle/>
          <a:p>
            <a:pPr eaLnBrk="0" hangingPunct="0"/>
            <a:endParaRPr lang="en-US">
              <a:latin typeface="Candara" pitchFamily="34" charset="0"/>
            </a:endParaRPr>
          </a:p>
        </p:txBody>
      </p:sp>
      <p:sp>
        <p:nvSpPr>
          <p:cNvPr id="44" name="Oval 43"/>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026" name="TextBox 44">
            <a:hlinkClick r:id="rId2"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2"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 xmlns:p14="http://schemas.microsoft.com/office/powerpoint/2010/main" val="322832233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1000"/>
                                        <p:tgtEl>
                                          <p:spTgt spid="35"/>
                                        </p:tgtEl>
                                      </p:cBhvr>
                                    </p:animEffect>
                                  </p:childTnLst>
                                </p:cTn>
                              </p:par>
                            </p:childTnLst>
                          </p:cTn>
                        </p:par>
                        <p:par>
                          <p:cTn id="8" fill="hold" nodeType="afterGroup">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up)">
                                      <p:cBhvr>
                                        <p:cTn id="11" dur="1000"/>
                                        <p:tgtEl>
                                          <p:spTgt spid="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left)">
                                      <p:cBhvr>
                                        <p:cTn id="16" dur="500"/>
                                        <p:tgtEl>
                                          <p:spTgt spid="40"/>
                                        </p:tgtEl>
                                      </p:cBhvr>
                                    </p:animEffect>
                                  </p:childTnLst>
                                </p:cTn>
                              </p:par>
                            </p:childTnLst>
                          </p:cTn>
                        </p:par>
                        <p:par>
                          <p:cTn id="17" fill="hold" nodeType="afterGroup">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up)">
                                      <p:cBhvr>
                                        <p:cTn id="20" dur="500"/>
                                        <p:tgtEl>
                                          <p:spTgt spid="39"/>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up)">
                                      <p:cBhvr>
                                        <p:cTn id="23" dur="500"/>
                                        <p:tgtEl>
                                          <p:spTgt spid="41"/>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1000"/>
                                        <p:tgtEl>
                                          <p:spTgt spid="17"/>
                                        </p:tgtEl>
                                      </p:cBhvr>
                                    </p:animEffect>
                                  </p:childTnLst>
                                </p:cTn>
                              </p:par>
                            </p:childTnLst>
                          </p:cTn>
                        </p:par>
                        <p:par>
                          <p:cTn id="31" fill="hold" nodeType="afterGroup">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childTnLst>
                          </p:cTn>
                        </p:par>
                        <p:par>
                          <p:cTn id="34" fill="hold" nodeType="afterGroup">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1000"/>
                                        <p:tgtEl>
                                          <p:spTgt spid="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000"/>
                                        <p:tgtEl>
                                          <p:spTgt spid="1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par>
                          <p:cTn id="47" fill="hold" nodeType="afterGroup">
                            <p:stCondLst>
                              <p:cond delay="0"/>
                            </p:stCondLst>
                            <p:childTnLst>
                              <p:par>
                                <p:cTn id="48" presetID="22" presetClass="entr" presetSubtype="2"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right)">
                                      <p:cBhvr>
                                        <p:cTn id="50" dur="1000"/>
                                        <p:tgtEl>
                                          <p:spTgt spid="26"/>
                                        </p:tgtEl>
                                      </p:cBhvr>
                                    </p:animEffect>
                                  </p:childTnLst>
                                </p:cTn>
                              </p:par>
                            </p:childTnLst>
                          </p:cTn>
                        </p:par>
                        <p:par>
                          <p:cTn id="51" fill="hold" nodeType="afterGroup">
                            <p:stCondLst>
                              <p:cond delay="1000"/>
                            </p:stCondLst>
                            <p:childTnLst>
                              <p:par>
                                <p:cTn id="52" presetID="22" presetClass="entr" presetSubtype="1"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up)">
                                      <p:cBhvr>
                                        <p:cTn id="54" dur="1000"/>
                                        <p:tgtEl>
                                          <p:spTgt spid="2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par>
                          <p:cTn id="59" fill="hold" nodeType="afterGroup">
                            <p:stCondLst>
                              <p:cond delay="0"/>
                            </p:stCondLst>
                            <p:childTnLst>
                              <p:par>
                                <p:cTn id="60" presetID="22" presetClass="entr" presetSubtype="2"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right)">
                                      <p:cBhvr>
                                        <p:cTn id="62" dur="1000"/>
                                        <p:tgtEl>
                                          <p:spTgt spid="29"/>
                                        </p:tgtEl>
                                      </p:cBhvr>
                                    </p:animEffect>
                                  </p:childTnLst>
                                </p:cTn>
                              </p:par>
                            </p:childTnLst>
                          </p:cTn>
                        </p:par>
                        <p:par>
                          <p:cTn id="63" fill="hold" nodeType="afterGroup">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up)">
                                      <p:cBhvr>
                                        <p:cTn id="66" dur="1000"/>
                                        <p:tgtEl>
                                          <p:spTgt spid="28"/>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up)">
                                      <p:cBhvr>
                                        <p:cTn id="7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P spid="20" grpId="0" animBg="1"/>
      <p:bldP spid="22" grpId="0" animBg="1"/>
      <p:bldP spid="25" grpId="0"/>
      <p:bldP spid="26" grpId="0" animBg="1"/>
      <p:bldP spid="27" grpId="0" animBg="1"/>
      <p:bldP spid="28" grpId="0" animBg="1"/>
      <p:bldP spid="29" grpId="0" animBg="1"/>
      <p:bldP spid="19" grpId="0" animBg="1"/>
      <p:bldP spid="35" grpId="0" animBg="1"/>
      <p:bldP spid="36" grpId="0" animBg="1"/>
      <p:bldP spid="39" grpId="0" animBg="1"/>
      <p:bldP spid="40" grpId="0" animBg="1"/>
      <p:bldP spid="41" grpId="0"/>
      <p:bldP spid="4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dirty="0" smtClean="0"/>
              <a:t>Three ways to show Demand</a:t>
            </a:r>
          </a:p>
        </p:txBody>
      </p:sp>
      <p:sp>
        <p:nvSpPr>
          <p:cNvPr id="71683" name="Content Placeholder 2"/>
          <p:cNvSpPr>
            <a:spLocks noGrp="1"/>
          </p:cNvSpPr>
          <p:nvPr>
            <p:ph idx="1"/>
          </p:nvPr>
        </p:nvSpPr>
        <p:spPr/>
        <p:txBody>
          <a:bodyPr>
            <a:normAutofit fontScale="85000" lnSpcReduction="10000"/>
          </a:bodyPr>
          <a:lstStyle/>
          <a:p>
            <a:pPr marL="342900" indent="-342900">
              <a:buFont typeface="Wingdings" pitchFamily="2" charset="2"/>
              <a:buAutoNum type="arabicParenR"/>
            </a:pPr>
            <a:r>
              <a:rPr lang="en-US" sz="1800" u="sng" dirty="0" smtClean="0"/>
              <a:t>DEMAND SCHEDULE</a:t>
            </a:r>
          </a:p>
          <a:p>
            <a:pPr marL="342900" indent="-342900"/>
            <a:r>
              <a:rPr lang="en-US" sz="1800" u="sng" dirty="0" smtClean="0"/>
              <a:t>Price (</a:t>
            </a:r>
            <a:r>
              <a:rPr lang="en-US" sz="1800" u="sng" dirty="0" err="1" smtClean="0"/>
              <a:t>pepsi</a:t>
            </a:r>
            <a:r>
              <a:rPr lang="en-US" sz="1800" u="sng" dirty="0" smtClean="0"/>
              <a:t>)		Qty demanded (bottle of </a:t>
            </a:r>
            <a:r>
              <a:rPr lang="en-US" sz="1800" u="sng" dirty="0" err="1" smtClean="0"/>
              <a:t>pepsi</a:t>
            </a:r>
            <a:r>
              <a:rPr lang="en-US" sz="1800" u="sng" dirty="0" smtClean="0"/>
              <a:t>)</a:t>
            </a:r>
          </a:p>
          <a:p>
            <a:pPr>
              <a:buFont typeface="Wingdings" pitchFamily="2" charset="2"/>
              <a:buNone/>
            </a:pPr>
            <a:r>
              <a:rPr lang="en-US" sz="1800" dirty="0" smtClean="0"/>
              <a:t>0.25			?</a:t>
            </a:r>
          </a:p>
          <a:p>
            <a:pPr>
              <a:buFont typeface="Wingdings" pitchFamily="2" charset="2"/>
              <a:buNone/>
            </a:pPr>
            <a:r>
              <a:rPr lang="en-US" sz="1800" dirty="0" smtClean="0"/>
              <a:t>0.50			4</a:t>
            </a:r>
          </a:p>
          <a:p>
            <a:pPr>
              <a:buFont typeface="Wingdings" pitchFamily="2" charset="2"/>
              <a:buNone/>
            </a:pPr>
            <a:r>
              <a:rPr lang="en-US" sz="1800" dirty="0" smtClean="0"/>
              <a:t>0.75			3</a:t>
            </a:r>
          </a:p>
          <a:p>
            <a:pPr>
              <a:buFont typeface="Wingdings" pitchFamily="2" charset="2"/>
              <a:buNone/>
            </a:pPr>
            <a:r>
              <a:rPr lang="en-US" sz="1800" dirty="0" smtClean="0"/>
              <a:t>1.00			2</a:t>
            </a:r>
          </a:p>
          <a:p>
            <a:pPr>
              <a:buFont typeface="Wingdings" pitchFamily="2" charset="2"/>
              <a:buNone/>
            </a:pPr>
            <a:r>
              <a:rPr lang="en-US" sz="1800" dirty="0" smtClean="0"/>
              <a:t>1.25			1</a:t>
            </a:r>
          </a:p>
          <a:p>
            <a:pPr>
              <a:buFont typeface="Wingdings" pitchFamily="2" charset="2"/>
              <a:buNone/>
            </a:pPr>
            <a:r>
              <a:rPr lang="en-US" sz="1800" dirty="0" smtClean="0"/>
              <a:t>1.50			?</a:t>
            </a:r>
          </a:p>
          <a:p>
            <a:pPr>
              <a:buFont typeface="Wingdings" pitchFamily="2" charset="2"/>
              <a:buNone/>
            </a:pPr>
            <a:endParaRPr lang="en-US" sz="1800" dirty="0" smtClean="0"/>
          </a:p>
          <a:p>
            <a:pPr>
              <a:buFont typeface="Wingdings" pitchFamily="2" charset="2"/>
              <a:buNone/>
            </a:pPr>
            <a:r>
              <a:rPr lang="en-US" sz="1800" dirty="0" smtClean="0"/>
              <a:t>2) DEMAND EQUATION</a:t>
            </a:r>
          </a:p>
          <a:p>
            <a:pPr>
              <a:buFont typeface="Wingdings" pitchFamily="2" charset="2"/>
              <a:buNone/>
            </a:pPr>
            <a:r>
              <a:rPr lang="en-US" sz="1800" dirty="0" smtClean="0"/>
              <a:t>Equation to represent the Demand for Pepsi can be either: </a:t>
            </a:r>
          </a:p>
          <a:p>
            <a:pPr>
              <a:buFont typeface="Wingdings" pitchFamily="2" charset="2"/>
              <a:buNone/>
            </a:pPr>
            <a:r>
              <a:rPr lang="en-US" sz="1800" dirty="0" smtClean="0"/>
              <a:t>		P = 1.50 - 0.25 Q </a:t>
            </a:r>
          </a:p>
          <a:p>
            <a:pPr>
              <a:buFont typeface="Wingdings" pitchFamily="2" charset="2"/>
              <a:buNone/>
            </a:pPr>
            <a:r>
              <a:rPr lang="en-US" sz="1800" dirty="0" smtClean="0"/>
              <a:t>or </a:t>
            </a:r>
          </a:p>
          <a:p>
            <a:pPr>
              <a:buFont typeface="Wingdings" pitchFamily="2" charset="2"/>
              <a:buNone/>
            </a:pPr>
            <a:r>
              <a:rPr lang="en-US" sz="1800" dirty="0" smtClean="0"/>
              <a:t>		Q = 6 - 4 P</a:t>
            </a:r>
          </a:p>
          <a:p>
            <a:pPr>
              <a:buFont typeface="Wingdings" pitchFamily="2" charset="2"/>
              <a:buNone/>
            </a:pPr>
            <a:r>
              <a:rPr lang="en-US" sz="1800" dirty="0" smtClean="0"/>
              <a:t>3) DEMAND CURVE</a:t>
            </a:r>
          </a:p>
          <a:p>
            <a:pPr>
              <a:buFont typeface="Wingdings" pitchFamily="2" charset="2"/>
              <a:buNone/>
            </a:pPr>
            <a:r>
              <a:rPr lang="en-US" sz="1800" dirty="0" smtClean="0"/>
              <a:t>Try to graph this demand curve on your own:</a:t>
            </a:r>
          </a:p>
          <a:p>
            <a:pPr>
              <a:buFont typeface="Wingdings" pitchFamily="2" charset="2"/>
              <a:buNone/>
            </a:pPr>
            <a:r>
              <a:rPr lang="en-US" sz="1800" dirty="0" smtClean="0"/>
              <a:t>*) 1.50 is the y-intercept</a:t>
            </a:r>
          </a:p>
          <a:p>
            <a:pPr>
              <a:buFont typeface="Wingdings" pitchFamily="2" charset="2"/>
              <a:buNone/>
            </a:pPr>
            <a:r>
              <a:rPr lang="en-US" sz="1800" dirty="0" smtClean="0"/>
              <a:t>* ) 6 is the x-intercept</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4"/>
          <p:cNvSpPr>
            <a:spLocks noGrp="1"/>
          </p:cNvSpPr>
          <p:nvPr>
            <p:ph type="title"/>
          </p:nvPr>
        </p:nvSpPr>
        <p:spPr bwMode="auto"/>
        <p:txBody>
          <a:bodyPr wrap="square" numCol="1" anchorCtr="0" compatLnSpc="1">
            <a:prstTxWarp prst="textNoShape">
              <a:avLst/>
            </a:prstTxWarp>
            <a:normAutofit fontScale="90000"/>
          </a:bodyPr>
          <a:lstStyle/>
          <a:p>
            <a:pPr fontAlgn="auto">
              <a:spcAft>
                <a:spcPts val="0"/>
              </a:spcAft>
              <a:defRPr/>
            </a:pPr>
            <a:r>
              <a:rPr lang="en-US" dirty="0" smtClean="0"/>
              <a:t>Understanding Shifts </a:t>
            </a:r>
            <a:r>
              <a:rPr lang="en-US" dirty="0"/>
              <a:t>of the Demand Curve</a:t>
            </a:r>
            <a:endParaRPr lang="en-US" dirty="0" smtClean="0">
              <a:solidFill>
                <a:schemeClr val="accent6">
                  <a:lumMod val="75000"/>
                </a:schemeClr>
              </a:solidFill>
            </a:endParaRPr>
          </a:p>
        </p:txBody>
      </p:sp>
      <p:sp>
        <p:nvSpPr>
          <p:cNvPr id="6" name="Rectangle 3"/>
          <p:cNvSpPr>
            <a:spLocks noGrp="1" noChangeArrowheads="1"/>
          </p:cNvSpPr>
          <p:nvPr>
            <p:ph idx="1"/>
          </p:nvPr>
        </p:nvSpPr>
        <p:spPr/>
        <p:txBody>
          <a:bodyPr rtlCol="0">
            <a:normAutofit fontScale="92500" lnSpcReduction="10000"/>
          </a:bodyPr>
          <a:lstStyle/>
          <a:p>
            <a:pPr fontAlgn="auto">
              <a:spcAft>
                <a:spcPts val="0"/>
              </a:spcAft>
              <a:defRPr/>
            </a:pPr>
            <a:r>
              <a:rPr lang="en-US" sz="4400" dirty="0" smtClean="0">
                <a:ea typeface="ＭＳ Ｐゴシック" pitchFamily="34" charset="-128"/>
                <a:cs typeface="Arial" charset="0"/>
              </a:rPr>
              <a:t>Important demand shifters:</a:t>
            </a:r>
          </a:p>
          <a:p>
            <a:pPr marL="971550" lvl="1" indent="-514350" fontAlgn="auto">
              <a:spcAft>
                <a:spcPts val="0"/>
              </a:spcAft>
              <a:buFont typeface="Calibri" pitchFamily="34" charset="0"/>
              <a:buAutoNum type="arabicPeriod"/>
              <a:defRPr/>
            </a:pPr>
            <a:r>
              <a:rPr lang="en-US" sz="4000" b="0" dirty="0"/>
              <a:t>Changes in the </a:t>
            </a:r>
            <a:r>
              <a:rPr lang="en-US" sz="4300" spc="-200" dirty="0">
                <a:solidFill>
                  <a:srgbClr val="990033"/>
                </a:solidFill>
                <a:ea typeface="+mj-ea"/>
                <a:cs typeface="+mj-cs"/>
              </a:rPr>
              <a:t>prices of related goods or services</a:t>
            </a:r>
          </a:p>
          <a:p>
            <a:pPr marL="971550" lvl="1" indent="-514350" fontAlgn="auto">
              <a:spcAft>
                <a:spcPts val="0"/>
              </a:spcAft>
              <a:buFont typeface="Calibri" pitchFamily="34" charset="0"/>
              <a:buAutoNum type="arabicPeriod"/>
              <a:defRPr/>
            </a:pPr>
            <a:r>
              <a:rPr lang="en-US" sz="4000" b="0" dirty="0"/>
              <a:t>Changes in </a:t>
            </a:r>
            <a:r>
              <a:rPr lang="en-US" sz="4300" spc="-200" dirty="0">
                <a:solidFill>
                  <a:srgbClr val="990033"/>
                </a:solidFill>
                <a:ea typeface="+mj-ea"/>
                <a:cs typeface="+mj-cs"/>
              </a:rPr>
              <a:t>income</a:t>
            </a:r>
          </a:p>
          <a:p>
            <a:pPr marL="971550" lvl="1" indent="-514350" fontAlgn="auto">
              <a:spcAft>
                <a:spcPts val="0"/>
              </a:spcAft>
              <a:buFont typeface="Calibri" pitchFamily="34" charset="0"/>
              <a:buAutoNum type="arabicPeriod"/>
              <a:defRPr/>
            </a:pPr>
            <a:r>
              <a:rPr lang="en-US" sz="4000" b="0" dirty="0"/>
              <a:t>Changes in </a:t>
            </a:r>
            <a:r>
              <a:rPr lang="en-US" sz="4300" spc="-200" dirty="0">
                <a:solidFill>
                  <a:srgbClr val="990033"/>
                </a:solidFill>
                <a:ea typeface="+mj-ea"/>
                <a:cs typeface="+mj-cs"/>
              </a:rPr>
              <a:t>tastes</a:t>
            </a:r>
          </a:p>
          <a:p>
            <a:pPr marL="971550" lvl="1" indent="-514350" fontAlgn="auto">
              <a:spcAft>
                <a:spcPts val="0"/>
              </a:spcAft>
              <a:buFont typeface="Calibri" pitchFamily="34" charset="0"/>
              <a:buAutoNum type="arabicPeriod"/>
              <a:defRPr/>
            </a:pPr>
            <a:r>
              <a:rPr lang="en-US" sz="4000" b="0" dirty="0"/>
              <a:t>Changes in </a:t>
            </a:r>
            <a:r>
              <a:rPr lang="en-US" sz="4300" spc="-200" dirty="0">
                <a:solidFill>
                  <a:srgbClr val="990033"/>
                </a:solidFill>
                <a:ea typeface="+mj-ea"/>
                <a:cs typeface="+mj-cs"/>
              </a:rPr>
              <a:t>expectations</a:t>
            </a:r>
          </a:p>
          <a:p>
            <a:pPr marL="971550" lvl="1" indent="-514350" fontAlgn="auto">
              <a:spcAft>
                <a:spcPts val="0"/>
              </a:spcAft>
              <a:buFont typeface="Calibri" pitchFamily="34" charset="0"/>
              <a:buAutoNum type="arabicPeriod"/>
              <a:defRPr/>
            </a:pPr>
            <a:r>
              <a:rPr lang="en-US" sz="4000" b="0" dirty="0"/>
              <a:t>Changes in the </a:t>
            </a:r>
            <a:r>
              <a:rPr lang="en-US" sz="4300" spc="-200" dirty="0">
                <a:solidFill>
                  <a:srgbClr val="990033"/>
                </a:solidFill>
                <a:ea typeface="+mj-ea"/>
                <a:cs typeface="+mj-cs"/>
              </a:rPr>
              <a:t>number of consumers</a:t>
            </a:r>
          </a:p>
        </p:txBody>
      </p:sp>
      <p:sp>
        <p:nvSpPr>
          <p:cNvPr id="7" name="Oval 6"/>
          <p:cNvSpPr/>
          <p:nvPr/>
        </p:nvSpPr>
        <p:spPr>
          <a:xfrm>
            <a:off x="8382000" y="6096000"/>
            <a:ext cx="744538" cy="747713"/>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062" name="TextBox 7">
            <a:hlinkClick r:id="rId3" action="ppaction://hlinksldjump"/>
          </p:cNvPr>
          <p:cNvSpPr txBox="1">
            <a:spLocks noChangeArrowheads="1"/>
          </p:cNvSpPr>
          <p:nvPr/>
        </p:nvSpPr>
        <p:spPr bwMode="auto">
          <a:xfrm>
            <a:off x="8428038" y="6203950"/>
            <a:ext cx="6699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000">
                <a:latin typeface="Candara" pitchFamily="34" charset="0"/>
                <a:hlinkClick r:id="rId3" action="ppaction://hlinksldjump"/>
              </a:rPr>
              <a:t>Back to Table of contents</a:t>
            </a:r>
            <a:endParaRPr lang="en-US" sz="1000">
              <a:latin typeface="Candara" pitchFamily="34" charset="0"/>
            </a:endParaRPr>
          </a:p>
          <a:p>
            <a:pPr eaLnBrk="1" hangingPunct="1"/>
            <a:endParaRPr lang="en-US" sz="1000">
              <a:latin typeface="Candara" pitchFamily="34" charset="0"/>
            </a:endParaRPr>
          </a:p>
        </p:txBody>
      </p:sp>
    </p:spTree>
    <p:extLst>
      <p:ext uri="{BB962C8B-B14F-4D97-AF65-F5344CB8AC3E}">
        <p14:creationId xmlns="" xmlns:p14="http://schemas.microsoft.com/office/powerpoint/2010/main" val="3847071575"/>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b96f28536dc221b96b01552d546a4172bd360"/>
</p:tagLst>
</file>

<file path=ppt/theme/theme1.xml><?xml version="1.0" encoding="utf-8"?>
<a:theme xmlns:a="http://schemas.openxmlformats.org/drawingml/2006/main" name="Krugman 3e them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newer Krugman 3e them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Krugman 3e main content">
  <a:themeElements>
    <a:clrScheme name="Krugman 3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_Krugman 3e titles etc">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Custom 1">
      <a:majorFont>
        <a:latin typeface="Garamond"/>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_Krugman 3e practic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_Krugman 3e business cas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1_Krugman 3e discussion">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1_Krugman 3e Pitfalls">
  <a:themeElements>
    <a:clrScheme name="Krugman 3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rugman 3e main content">
  <a:themeElements>
    <a:clrScheme name="Krugman 3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rugman 3e titles etc">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Custom 1">
      <a:majorFont>
        <a:latin typeface="Garamond"/>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Krugman 3e practic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Krugman 3e business cas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Krugman 3e discussion">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Krugman 3e Pitfalls">
  <a:themeElements>
    <a:clrScheme name="Krugman 3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Krugman 3e theme</Template>
  <TotalTime>818</TotalTime>
  <Words>2926</Words>
  <Application>Microsoft Office PowerPoint</Application>
  <PresentationFormat>On-screen Show (4:3)</PresentationFormat>
  <Paragraphs>514</Paragraphs>
  <Slides>36</Slides>
  <Notes>29</Notes>
  <HiddenSlides>0</HiddenSlides>
  <MMClips>0</MMClips>
  <ScaleCrop>false</ScaleCrop>
  <HeadingPairs>
    <vt:vector size="4" baseType="variant">
      <vt:variant>
        <vt:lpstr>Theme</vt:lpstr>
      </vt:variant>
      <vt:variant>
        <vt:i4>18</vt:i4>
      </vt:variant>
      <vt:variant>
        <vt:lpstr>Slide Titles</vt:lpstr>
      </vt:variant>
      <vt:variant>
        <vt:i4>36</vt:i4>
      </vt:variant>
    </vt:vector>
  </HeadingPairs>
  <TitlesOfParts>
    <vt:vector size="54" baseType="lpstr">
      <vt:lpstr>Krugman 3e theme</vt:lpstr>
      <vt:lpstr>Krugman 3e main content</vt:lpstr>
      <vt:lpstr>1_Custom Design</vt:lpstr>
      <vt:lpstr>4_Custom Design</vt:lpstr>
      <vt:lpstr>Krugman 3e titles etc</vt:lpstr>
      <vt:lpstr>Krugman 3e practice</vt:lpstr>
      <vt:lpstr>Krugman 3e business case</vt:lpstr>
      <vt:lpstr>Krugman 3e discussion</vt:lpstr>
      <vt:lpstr>Krugman 3e Pitfalls</vt:lpstr>
      <vt:lpstr>newer Krugman 3e theme</vt:lpstr>
      <vt:lpstr>1_Krugman 3e main content</vt:lpstr>
      <vt:lpstr>2_Custom Design</vt:lpstr>
      <vt:lpstr>5_Custom Design</vt:lpstr>
      <vt:lpstr>1_Krugman 3e titles etc</vt:lpstr>
      <vt:lpstr>1_Krugman 3e practice</vt:lpstr>
      <vt:lpstr>1_Krugman 3e business case</vt:lpstr>
      <vt:lpstr>1_Krugman 3e discussion</vt:lpstr>
      <vt:lpstr>1_Krugman 3e Pitfalls</vt:lpstr>
      <vt:lpstr>Slide 1</vt:lpstr>
      <vt:lpstr>Slide 2</vt:lpstr>
      <vt:lpstr>Finding the Equilibrium Price and Quantity</vt:lpstr>
      <vt:lpstr>The Demand Schedule and the Demand Curve</vt:lpstr>
      <vt:lpstr>The Demand Schedule and the Demand Curve</vt:lpstr>
      <vt:lpstr>Slide 6</vt:lpstr>
      <vt:lpstr>Changes in Demand vs. Changes in Quantity Demanded</vt:lpstr>
      <vt:lpstr>Three ways to show Demand</vt:lpstr>
      <vt:lpstr>Understanding Shifts of the Demand Curve</vt:lpstr>
      <vt:lpstr>Changes in Price of Related Goods: Substitutes</vt:lpstr>
      <vt:lpstr>Changes in Price of Related Goods: Complements</vt:lpstr>
      <vt:lpstr>Changes in Income</vt:lpstr>
      <vt:lpstr>Changes in Tastes</vt:lpstr>
      <vt:lpstr>Changes in Expectations</vt:lpstr>
      <vt:lpstr>Slide 15</vt:lpstr>
      <vt:lpstr>Slide 16</vt:lpstr>
      <vt:lpstr>Supply</vt:lpstr>
      <vt:lpstr>The Supply Schedule and the Supply Curve</vt:lpstr>
      <vt:lpstr>An Increase in Supply</vt:lpstr>
      <vt:lpstr>Shifts of the Supply Curve</vt:lpstr>
      <vt:lpstr>Understanding Shifts of the Supply Curve</vt:lpstr>
      <vt:lpstr>Changes in Input Prices</vt:lpstr>
      <vt:lpstr>Changes in Input Prices</vt:lpstr>
      <vt:lpstr>Changes in the Price of Related Goods or Services</vt:lpstr>
      <vt:lpstr>Changes in Technology</vt:lpstr>
      <vt:lpstr>Changes in Expectations</vt:lpstr>
      <vt:lpstr>Changes in Number of Producers</vt:lpstr>
      <vt:lpstr>Finding the Equilibrium Price and Quantity</vt:lpstr>
      <vt:lpstr>Why Does the Market Price tends to Fall  if It Is Above the Equilibrium Price?</vt:lpstr>
      <vt:lpstr>Why Does the Market Price Rise  If It Is Below the Equilibrium Price?</vt:lpstr>
      <vt:lpstr>What Happens When the Demand Curve Shifts</vt:lpstr>
      <vt:lpstr>What Happens When the Supply Curve Shifts</vt:lpstr>
      <vt:lpstr>Slide 33</vt:lpstr>
      <vt:lpstr>SIMULTANEOUS Shifts of Supply and Demand</vt:lpstr>
      <vt:lpstr>Simultaneous Shifts of Supply and Demand</vt:lpstr>
      <vt:lpstr>Slide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Solina Lindahl</dc:creator>
  <cp:lastModifiedBy>sicomblang</cp:lastModifiedBy>
  <cp:revision>118</cp:revision>
  <dcterms:created xsi:type="dcterms:W3CDTF">2012-06-22T00:22:12Z</dcterms:created>
  <dcterms:modified xsi:type="dcterms:W3CDTF">2016-01-12T19:15:19Z</dcterms:modified>
</cp:coreProperties>
</file>